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7" r:id="rId2"/>
    <p:sldId id="598" r:id="rId3"/>
    <p:sldId id="595" r:id="rId4"/>
    <p:sldId id="594" r:id="rId5"/>
    <p:sldId id="601" r:id="rId6"/>
    <p:sldId id="591" r:id="rId7"/>
    <p:sldId id="600" r:id="rId8"/>
    <p:sldId id="603" r:id="rId9"/>
    <p:sldId id="602" r:id="rId10"/>
    <p:sldId id="599" r:id="rId11"/>
    <p:sldId id="592" r:id="rId12"/>
    <p:sldId id="256" r:id="rId13"/>
    <p:sldId id="504" r:id="rId14"/>
    <p:sldId id="505" r:id="rId15"/>
    <p:sldId id="548" r:id="rId16"/>
    <p:sldId id="549" r:id="rId17"/>
    <p:sldId id="550" r:id="rId18"/>
    <p:sldId id="533" r:id="rId19"/>
    <p:sldId id="532" r:id="rId20"/>
    <p:sldId id="535" r:id="rId21"/>
    <p:sldId id="536" r:id="rId22"/>
    <p:sldId id="511" r:id="rId23"/>
    <p:sldId id="419" r:id="rId24"/>
    <p:sldId id="512" r:id="rId25"/>
    <p:sldId id="554" r:id="rId26"/>
    <p:sldId id="514" r:id="rId27"/>
    <p:sldId id="515" r:id="rId28"/>
    <p:sldId id="547" r:id="rId29"/>
    <p:sldId id="587" r:id="rId30"/>
    <p:sldId id="516" r:id="rId31"/>
    <p:sldId id="576" r:id="rId32"/>
    <p:sldId id="552" r:id="rId33"/>
    <p:sldId id="577" r:id="rId34"/>
    <p:sldId id="578" r:id="rId35"/>
    <p:sldId id="579" r:id="rId36"/>
    <p:sldId id="580" r:id="rId37"/>
    <p:sldId id="581" r:id="rId38"/>
    <p:sldId id="582" r:id="rId39"/>
    <p:sldId id="500" r:id="rId40"/>
    <p:sldId id="583" r:id="rId41"/>
    <p:sldId id="584" r:id="rId42"/>
    <p:sldId id="524" r:id="rId43"/>
    <p:sldId id="451" r:id="rId44"/>
    <p:sldId id="539" r:id="rId45"/>
    <p:sldId id="540" r:id="rId46"/>
    <p:sldId id="543" r:id="rId47"/>
    <p:sldId id="541" r:id="rId48"/>
    <p:sldId id="457" r:id="rId49"/>
    <p:sldId id="542" r:id="rId50"/>
    <p:sldId id="586" r:id="rId51"/>
    <p:sldId id="480" r:id="rId52"/>
    <p:sldId id="459" r:id="rId53"/>
    <p:sldId id="460" r:id="rId54"/>
    <p:sldId id="557" r:id="rId55"/>
    <p:sldId id="545" r:id="rId56"/>
    <p:sldId id="590" r:id="rId57"/>
    <p:sldId id="588" r:id="rId58"/>
    <p:sldId id="589" r:id="rId59"/>
    <p:sldId id="593" r:id="rId60"/>
    <p:sldId id="521" r:id="rId61"/>
    <p:sldId id="555" r:id="rId62"/>
    <p:sldId id="556" r:id="rId63"/>
    <p:sldId id="558" r:id="rId64"/>
    <p:sldId id="571" r:id="rId65"/>
    <p:sldId id="572" r:id="rId66"/>
    <p:sldId id="574" r:id="rId67"/>
    <p:sldId id="575" r:id="rId68"/>
    <p:sldId id="596" r:id="rId69"/>
    <p:sldId id="403" r:id="rId70"/>
    <p:sldId id="393" r:id="rId71"/>
    <p:sldId id="394" r:id="rId72"/>
    <p:sldId id="398" r:id="rId73"/>
    <p:sldId id="310" r:id="rId74"/>
    <p:sldId id="397" r:id="rId75"/>
    <p:sldId id="390" r:id="rId76"/>
    <p:sldId id="597" r:id="rId77"/>
    <p:sldId id="381" r:id="rId78"/>
    <p:sldId id="355" r:id="rId79"/>
    <p:sldId id="386" r:id="rId80"/>
    <p:sldId id="382" r:id="rId81"/>
    <p:sldId id="365" r:id="rId82"/>
    <p:sldId id="258" r:id="rId83"/>
    <p:sldId id="348" r:id="rId84"/>
    <p:sldId id="354" r:id="rId85"/>
    <p:sldId id="356" r:id="rId86"/>
    <p:sldId id="371" r:id="rId87"/>
    <p:sldId id="404" r:id="rId88"/>
    <p:sldId id="357" r:id="rId89"/>
    <p:sldId id="359" r:id="rId90"/>
    <p:sldId id="388" r:id="rId91"/>
    <p:sldId id="373" r:id="rId92"/>
    <p:sldId id="367" r:id="rId93"/>
    <p:sldId id="368" r:id="rId94"/>
    <p:sldId id="369" r:id="rId95"/>
    <p:sldId id="366" r:id="rId96"/>
    <p:sldId id="370" r:id="rId97"/>
    <p:sldId id="377" r:id="rId98"/>
    <p:sldId id="350" r:id="rId99"/>
    <p:sldId id="378" r:id="rId100"/>
    <p:sldId id="361" r:id="rId101"/>
    <p:sldId id="389" r:id="rId102"/>
    <p:sldId id="400" r:id="rId103"/>
    <p:sldId id="351" r:id="rId104"/>
    <p:sldId id="363" r:id="rId105"/>
    <p:sldId id="405" r:id="rId106"/>
    <p:sldId id="406" r:id="rId107"/>
    <p:sldId id="372" r:id="rId108"/>
    <p:sldId id="374" r:id="rId109"/>
    <p:sldId id="380"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6157"/>
    <a:srgbClr val="FFCC33"/>
    <a:srgbClr val="FF7D7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34"/>
    <p:restoredTop sz="94674"/>
  </p:normalViewPr>
  <p:slideViewPr>
    <p:cSldViewPr snapToGrid="0" snapToObjects="1">
      <p:cViewPr varScale="1">
        <p:scale>
          <a:sx n="96" d="100"/>
          <a:sy n="96" d="100"/>
        </p:scale>
        <p:origin x="96" y="52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4EBE-6B76-4813-9E55-4537CF05E15B}" type="datetimeFigureOut">
              <a:rPr lang="en-US" smtClean="0"/>
              <a:t>2021-02-08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02217-CCF2-409F-825F-469E489D1587}" type="slidenum">
              <a:rPr lang="en-US" smtClean="0"/>
              <a:t>‹#›</a:t>
            </a:fld>
            <a:endParaRPr lang="en-US"/>
          </a:p>
        </p:txBody>
      </p:sp>
    </p:spTree>
    <p:extLst>
      <p:ext uri="{BB962C8B-B14F-4D97-AF65-F5344CB8AC3E}">
        <p14:creationId xmlns:p14="http://schemas.microsoft.com/office/powerpoint/2010/main" val="3376402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collaboration</a:t>
            </a:r>
          </a:p>
        </p:txBody>
      </p:sp>
      <p:sp>
        <p:nvSpPr>
          <p:cNvPr id="4" name="Slide Number Placeholder 3"/>
          <p:cNvSpPr>
            <a:spLocks noGrp="1"/>
          </p:cNvSpPr>
          <p:nvPr>
            <p:ph type="sldNum" sz="quarter" idx="10"/>
          </p:nvPr>
        </p:nvSpPr>
        <p:spPr/>
        <p:txBody>
          <a:bodyPr/>
          <a:lstStyle/>
          <a:p>
            <a:fld id="{700FB2DA-034C-4B80-BE45-FAC0BC95B3DA}" type="slidenum">
              <a:rPr lang="en-US" smtClean="0"/>
              <a:t>12</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28</a:t>
            </a:fld>
            <a:endParaRPr lang="en-US"/>
          </a:p>
        </p:txBody>
      </p:sp>
    </p:spTree>
    <p:extLst>
      <p:ext uri="{BB962C8B-B14F-4D97-AF65-F5344CB8AC3E}">
        <p14:creationId xmlns:p14="http://schemas.microsoft.com/office/powerpoint/2010/main" val="49840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Overview</a:t>
            </a:r>
          </a:p>
        </p:txBody>
      </p:sp>
    </p:spTree>
    <p:extLst>
      <p:ext uri="{BB962C8B-B14F-4D97-AF65-F5344CB8AC3E}">
        <p14:creationId xmlns:p14="http://schemas.microsoft.com/office/powerpoint/2010/main" val="421518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Consider</a:t>
            </a:r>
            <a:r>
              <a:rPr lang="en-US" baseline="0" dirty="0"/>
              <a:t> the AVR graph that we are familiar from the previous slides.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31</a:t>
            </a:fld>
            <a:endParaRPr lang="en-US"/>
          </a:p>
        </p:txBody>
      </p:sp>
    </p:spTree>
    <p:extLst>
      <p:ext uri="{BB962C8B-B14F-4D97-AF65-F5344CB8AC3E}">
        <p14:creationId xmlns:p14="http://schemas.microsoft.com/office/powerpoint/2010/main" val="4035184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help us reduce the search space, we rely on the concept of “Dominant Sequences”. A dominant sequence is…</a:t>
            </a:r>
          </a:p>
        </p:txBody>
      </p:sp>
      <p:sp>
        <p:nvSpPr>
          <p:cNvPr id="4" name="Slide Number Placeholder 3"/>
          <p:cNvSpPr>
            <a:spLocks noGrp="1"/>
          </p:cNvSpPr>
          <p:nvPr>
            <p:ph type="sldNum" sz="quarter" idx="10"/>
          </p:nvPr>
        </p:nvSpPr>
        <p:spPr/>
        <p:txBody>
          <a:bodyPr/>
          <a:lstStyle/>
          <a:p>
            <a:fld id="{700FB2DA-034C-4B80-BE45-FAC0BC95B3DA}" type="slidenum">
              <a:rPr lang="en-US" smtClean="0"/>
              <a:t>32</a:t>
            </a:fld>
            <a:endParaRPr lang="en-US"/>
          </a:p>
        </p:txBody>
      </p:sp>
    </p:spTree>
    <p:extLst>
      <p:ext uri="{BB962C8B-B14F-4D97-AF65-F5344CB8AC3E}">
        <p14:creationId xmlns:p14="http://schemas.microsoft.com/office/powerpoint/2010/main" val="2663081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To visualize the need for these sequences, suppose we have three separate sequences. Each sequence with slight variations from the others. Some only decrease, some use variable acceleration, and some use only maximum acceleration.</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33</a:t>
            </a:fld>
            <a:endParaRPr lang="en-US"/>
          </a:p>
        </p:txBody>
      </p:sp>
    </p:spTree>
    <p:extLst>
      <p:ext uri="{BB962C8B-B14F-4D97-AF65-F5344CB8AC3E}">
        <p14:creationId xmlns:p14="http://schemas.microsoft.com/office/powerpoint/2010/main" val="4155768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prove characteristics of dominant sequences that allow us to compare these sequences...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34</a:t>
            </a:fld>
            <a:endParaRPr lang="en-US"/>
          </a:p>
        </p:txBody>
      </p:sp>
    </p:spTree>
    <p:extLst>
      <p:ext uri="{BB962C8B-B14F-4D97-AF65-F5344CB8AC3E}">
        <p14:creationId xmlns:p14="http://schemas.microsoft.com/office/powerpoint/2010/main" val="209181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 and establish which sequence maximizes demand over the same timer interval. Because of this, we only search for dominant sequences across the range of available speeds.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35</a:t>
            </a:fld>
            <a:endParaRPr lang="en-US"/>
          </a:p>
        </p:txBody>
      </p:sp>
    </p:spTree>
    <p:extLst>
      <p:ext uri="{BB962C8B-B14F-4D97-AF65-F5344CB8AC3E}">
        <p14:creationId xmlns:p14="http://schemas.microsoft.com/office/powerpoint/2010/main" val="60436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 1 says that</a:t>
            </a:r>
          </a:p>
        </p:txBody>
      </p:sp>
      <p:sp>
        <p:nvSpPr>
          <p:cNvPr id="4" name="Slide Number Placeholder 3"/>
          <p:cNvSpPr>
            <a:spLocks noGrp="1"/>
          </p:cNvSpPr>
          <p:nvPr>
            <p:ph type="sldNum" sz="quarter" idx="10"/>
          </p:nvPr>
        </p:nvSpPr>
        <p:spPr/>
        <p:txBody>
          <a:bodyPr/>
          <a:lstStyle/>
          <a:p>
            <a:fld id="{700FB2DA-034C-4B80-BE45-FAC0BC95B3DA}" type="slidenum">
              <a:rPr lang="en-US" smtClean="0"/>
              <a:t>36</a:t>
            </a:fld>
            <a:endParaRPr lang="en-US"/>
          </a:p>
        </p:txBody>
      </p:sp>
    </p:spTree>
    <p:extLst>
      <p:ext uri="{BB962C8B-B14F-4D97-AF65-F5344CB8AC3E}">
        <p14:creationId xmlns:p14="http://schemas.microsoft.com/office/powerpoint/2010/main" val="1347489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2 says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37</a:t>
            </a:fld>
            <a:endParaRPr lang="en-US"/>
          </a:p>
        </p:txBody>
      </p:sp>
    </p:spTree>
    <p:extLst>
      <p:ext uri="{BB962C8B-B14F-4D97-AF65-F5344CB8AC3E}">
        <p14:creationId xmlns:p14="http://schemas.microsoft.com/office/powerpoint/2010/main" val="3116865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3 gives us the choice of speeds given the current speed</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38</a:t>
            </a:fld>
            <a:endParaRPr lang="en-US"/>
          </a:p>
        </p:txBody>
      </p:sp>
    </p:spTree>
    <p:extLst>
      <p:ext uri="{BB962C8B-B14F-4D97-AF65-F5344CB8AC3E}">
        <p14:creationId xmlns:p14="http://schemas.microsoft.com/office/powerpoint/2010/main" val="322981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Media </a:t>
            </a:r>
            <a:r>
              <a:rPr lang="en-US" b="1" err="1"/>
              <a:t>Markt</a:t>
            </a:r>
            <a:r>
              <a:rPr lang="en-US" b="1"/>
              <a:t>. </a:t>
            </a:r>
            <a:r>
              <a:rPr lang="en-US" b="0"/>
              <a:t>For those who recognize, this is akin to the typical knapsack problem.</a:t>
            </a:r>
            <a:endParaRPr lang="en-US" b="1"/>
          </a:p>
          <a:p>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13</a:t>
            </a:fld>
            <a:endParaRPr lang="en-US"/>
          </a:p>
        </p:txBody>
      </p:sp>
    </p:spTree>
    <p:extLst>
      <p:ext uri="{BB962C8B-B14F-4D97-AF65-F5344CB8AC3E}">
        <p14:creationId xmlns:p14="http://schemas.microsoft.com/office/powerpoint/2010/main" val="3045630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the lemmas into context, we will now visualize the dominant sequence</a:t>
            </a:r>
          </a:p>
        </p:txBody>
      </p:sp>
      <p:sp>
        <p:nvSpPr>
          <p:cNvPr id="4" name="Slide Number Placeholder 3"/>
          <p:cNvSpPr>
            <a:spLocks noGrp="1"/>
          </p:cNvSpPr>
          <p:nvPr>
            <p:ph type="sldNum" sz="quarter" idx="10"/>
          </p:nvPr>
        </p:nvSpPr>
        <p:spPr/>
        <p:txBody>
          <a:bodyPr/>
          <a:lstStyle/>
          <a:p>
            <a:fld id="{700FB2DA-034C-4B80-BE45-FAC0BC95B3DA}" type="slidenum">
              <a:rPr lang="en-US" smtClean="0"/>
              <a:t>39</a:t>
            </a:fld>
            <a:endParaRPr lang="en-US"/>
          </a:p>
        </p:txBody>
      </p:sp>
    </p:spTree>
    <p:extLst>
      <p:ext uri="{BB962C8B-B14F-4D97-AF65-F5344CB8AC3E}">
        <p14:creationId xmlns:p14="http://schemas.microsoft.com/office/powerpoint/2010/main" val="355358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40</a:t>
            </a:fld>
            <a:endParaRPr lang="en-US"/>
          </a:p>
        </p:txBody>
      </p:sp>
    </p:spTree>
    <p:extLst>
      <p:ext uri="{BB962C8B-B14F-4D97-AF65-F5344CB8AC3E}">
        <p14:creationId xmlns:p14="http://schemas.microsoft.com/office/powerpoint/2010/main" val="2702880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this in perspective,</a:t>
            </a:r>
            <a:r>
              <a:rPr lang="en-US" baseline="0" dirty="0"/>
              <a:t> we compare our approach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41</a:t>
            </a:fld>
            <a:endParaRPr lang="en-US"/>
          </a:p>
        </p:txBody>
      </p:sp>
    </p:spTree>
    <p:extLst>
      <p:ext uri="{BB962C8B-B14F-4D97-AF65-F5344CB8AC3E}">
        <p14:creationId xmlns:p14="http://schemas.microsoft.com/office/powerpoint/2010/main" val="2724238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transform</a:t>
            </a:r>
            <a:r>
              <a:rPr lang="en-US" baseline="0" dirty="0"/>
              <a:t> the problem into…</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42</a:t>
            </a:fld>
            <a:endParaRPr lang="en-US"/>
          </a:p>
        </p:txBody>
      </p:sp>
    </p:spTree>
    <p:extLst>
      <p:ext uri="{BB962C8B-B14F-4D97-AF65-F5344CB8AC3E}">
        <p14:creationId xmlns:p14="http://schemas.microsoft.com/office/powerpoint/2010/main" val="3504427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traditional knapsack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43</a:t>
            </a:fld>
            <a:endParaRPr lang="en-US"/>
          </a:p>
        </p:txBody>
      </p:sp>
    </p:spTree>
    <p:extLst>
      <p:ext uri="{BB962C8B-B14F-4D97-AF65-F5344CB8AC3E}">
        <p14:creationId xmlns:p14="http://schemas.microsoft.com/office/powerpoint/2010/main" val="2011891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a:t>
            </a:r>
            <a:r>
              <a:rPr lang="en-US" baseline="0" dirty="0"/>
              <a:t> us visualize the transformation…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44</a:t>
            </a:fld>
            <a:endParaRPr lang="en-US"/>
          </a:p>
        </p:txBody>
      </p:sp>
    </p:spTree>
    <p:extLst>
      <p:ext uri="{BB962C8B-B14F-4D97-AF65-F5344CB8AC3E}">
        <p14:creationId xmlns:p14="http://schemas.microsoft.com/office/powerpoint/2010/main" val="626316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45</a:t>
            </a:fld>
            <a:endParaRPr lang="en-US"/>
          </a:p>
        </p:txBody>
      </p:sp>
    </p:spTree>
    <p:extLst>
      <p:ext uri="{BB962C8B-B14F-4D97-AF65-F5344CB8AC3E}">
        <p14:creationId xmlns:p14="http://schemas.microsoft.com/office/powerpoint/2010/main" val="2074562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mention that multiple jobs can be released at</a:t>
            </a:r>
            <a:r>
              <a:rPr lang="en-US" baseline="0" dirty="0"/>
              <a:t> the right boundary speeds.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46</a:t>
            </a:fld>
            <a:endParaRPr lang="en-US"/>
          </a:p>
        </p:txBody>
      </p:sp>
    </p:spTree>
    <p:extLst>
      <p:ext uri="{BB962C8B-B14F-4D97-AF65-F5344CB8AC3E}">
        <p14:creationId xmlns:p14="http://schemas.microsoft.com/office/powerpoint/2010/main" val="4193795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share a similar</a:t>
            </a:r>
            <a:r>
              <a:rPr lang="en-US" baseline="0" dirty="0"/>
              <a:t> complexity when to calculating the number of unique items in the knapsack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47</a:t>
            </a:fld>
            <a:endParaRPr lang="en-US"/>
          </a:p>
        </p:txBody>
      </p:sp>
    </p:spTree>
    <p:extLst>
      <p:ext uri="{BB962C8B-B14F-4D97-AF65-F5344CB8AC3E}">
        <p14:creationId xmlns:p14="http://schemas.microsoft.com/office/powerpoint/2010/main" val="2112928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move on to the</a:t>
            </a:r>
            <a:r>
              <a:rPr lang="en-US" baseline="0" dirty="0"/>
              <a:t> results section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48</a:t>
            </a:fld>
            <a:endParaRPr lang="en-US"/>
          </a:p>
        </p:txBody>
      </p:sp>
    </p:spTree>
    <p:extLst>
      <p:ext uri="{BB962C8B-B14F-4D97-AF65-F5344CB8AC3E}">
        <p14:creationId xmlns:p14="http://schemas.microsoft.com/office/powerpoint/2010/main" val="2836427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18</a:t>
            </a:fld>
            <a:endParaRPr lang="en-US"/>
          </a:p>
        </p:txBody>
      </p:sp>
    </p:spTree>
    <p:extLst>
      <p:ext uri="{BB962C8B-B14F-4D97-AF65-F5344CB8AC3E}">
        <p14:creationId xmlns:p14="http://schemas.microsoft.com/office/powerpoint/2010/main" val="1443379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problem statement of our approach…</a:t>
            </a:r>
          </a:p>
        </p:txBody>
      </p:sp>
      <p:sp>
        <p:nvSpPr>
          <p:cNvPr id="4" name="Slide Number Placeholder 3"/>
          <p:cNvSpPr>
            <a:spLocks noGrp="1"/>
          </p:cNvSpPr>
          <p:nvPr>
            <p:ph type="sldNum" sz="quarter" idx="10"/>
          </p:nvPr>
        </p:nvSpPr>
        <p:spPr/>
        <p:txBody>
          <a:bodyPr/>
          <a:lstStyle/>
          <a:p>
            <a:fld id="{700FB2DA-034C-4B80-BE45-FAC0BC95B3DA}" type="slidenum">
              <a:rPr lang="en-US" smtClean="0"/>
              <a:t>49</a:t>
            </a:fld>
            <a:endParaRPr lang="en-US"/>
          </a:p>
        </p:txBody>
      </p:sp>
    </p:spTree>
    <p:extLst>
      <p:ext uri="{BB962C8B-B14F-4D97-AF65-F5344CB8AC3E}">
        <p14:creationId xmlns:p14="http://schemas.microsoft.com/office/powerpoint/2010/main" val="209019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visualize this</a:t>
            </a:r>
          </a:p>
        </p:txBody>
      </p:sp>
      <p:sp>
        <p:nvSpPr>
          <p:cNvPr id="4" name="Slide Number Placeholder 3"/>
          <p:cNvSpPr>
            <a:spLocks noGrp="1"/>
          </p:cNvSpPr>
          <p:nvPr>
            <p:ph type="sldNum" sz="quarter" idx="10"/>
          </p:nvPr>
        </p:nvSpPr>
        <p:spPr/>
        <p:txBody>
          <a:bodyPr/>
          <a:lstStyle/>
          <a:p>
            <a:fld id="{700FB2DA-034C-4B80-BE45-FAC0BC95B3DA}" type="slidenum">
              <a:rPr lang="en-US" smtClean="0"/>
              <a:t>50</a:t>
            </a:fld>
            <a:endParaRPr lang="en-US"/>
          </a:p>
        </p:txBody>
      </p:sp>
    </p:spTree>
    <p:extLst>
      <p:ext uri="{BB962C8B-B14F-4D97-AF65-F5344CB8AC3E}">
        <p14:creationId xmlns:p14="http://schemas.microsoft.com/office/powerpoint/2010/main" val="1194438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51</a:t>
            </a:fld>
            <a:endParaRPr lang="en-US"/>
          </a:p>
        </p:txBody>
      </p:sp>
    </p:spTree>
    <p:extLst>
      <p:ext uri="{BB962C8B-B14F-4D97-AF65-F5344CB8AC3E}">
        <p14:creationId xmlns:p14="http://schemas.microsoft.com/office/powerpoint/2010/main" val="1906911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future work, we aim to relax the symmetric acceleration assumptions, increase the number of problem dimensions to include things like temperature and pressure, apply approximation algorithms to the knapsack approach, and handle AVR tasks with different phases.</a:t>
            </a:r>
          </a:p>
        </p:txBody>
      </p:sp>
      <p:sp>
        <p:nvSpPr>
          <p:cNvPr id="4" name="Slide Number Placeholder 3"/>
          <p:cNvSpPr>
            <a:spLocks noGrp="1"/>
          </p:cNvSpPr>
          <p:nvPr>
            <p:ph type="sldNum" sz="quarter" idx="10"/>
          </p:nvPr>
        </p:nvSpPr>
        <p:spPr/>
        <p:txBody>
          <a:bodyPr/>
          <a:lstStyle/>
          <a:p>
            <a:fld id="{700FB2DA-034C-4B80-BE45-FAC0BC95B3DA}" type="slidenum">
              <a:rPr lang="en-US" smtClean="0"/>
              <a:t>54</a:t>
            </a:fld>
            <a:endParaRPr lang="en-US"/>
          </a:p>
        </p:txBody>
      </p:sp>
    </p:spTree>
    <p:extLst>
      <p:ext uri="{BB962C8B-B14F-4D97-AF65-F5344CB8AC3E}">
        <p14:creationId xmlns:p14="http://schemas.microsoft.com/office/powerpoint/2010/main" val="3378475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55</a:t>
            </a:fld>
            <a:endParaRPr lang="en-US"/>
          </a:p>
        </p:txBody>
      </p:sp>
    </p:spTree>
    <p:extLst>
      <p:ext uri="{BB962C8B-B14F-4D97-AF65-F5344CB8AC3E}">
        <p14:creationId xmlns:p14="http://schemas.microsoft.com/office/powerpoint/2010/main" val="1731399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68</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been tempted to toss a toaster into the tub?</a:t>
            </a:r>
          </a:p>
          <a:p>
            <a:r>
              <a:rPr lang="en-US" dirty="0"/>
              <a:t>Perhaps silverware in a socket is more your style?</a:t>
            </a:r>
          </a:p>
          <a:p>
            <a:r>
              <a:rPr lang="en-US" dirty="0"/>
              <a:t>You don’t have to admit it here. But if you found yourself considering it, know that there are safety mechanisms to stop the short circuits you’d create making it much less exciting.</a:t>
            </a:r>
          </a:p>
        </p:txBody>
      </p:sp>
      <p:sp>
        <p:nvSpPr>
          <p:cNvPr id="4" name="Slide Number Placeholder 3"/>
          <p:cNvSpPr>
            <a:spLocks noGrp="1"/>
          </p:cNvSpPr>
          <p:nvPr>
            <p:ph type="sldNum" sz="quarter" idx="10"/>
          </p:nvPr>
        </p:nvSpPr>
        <p:spPr/>
        <p:txBody>
          <a:bodyPr/>
          <a:lstStyle/>
          <a:p>
            <a:fld id="{700FB2DA-034C-4B80-BE45-FAC0BC95B3DA}" type="slidenum">
              <a:rPr lang="en-US" smtClean="0"/>
              <a:t>69</a:t>
            </a:fld>
            <a:endParaRPr lang="en-US"/>
          </a:p>
        </p:txBody>
      </p:sp>
    </p:spTree>
    <p:extLst>
      <p:ext uri="{BB962C8B-B14F-4D97-AF65-F5344CB8AC3E}">
        <p14:creationId xmlns:p14="http://schemas.microsoft.com/office/powerpoint/2010/main" val="925953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house or apartment was constructed more recently, it likely has Ground Fault Interrupters and Fuse Boxes aimed at stopping short circuits before they cause damage. These protection mechanisms, however, is fixed hardware. This is not the Internet of Things nor a SMART home feature.</a:t>
            </a:r>
          </a:p>
        </p:txBody>
      </p:sp>
      <p:sp>
        <p:nvSpPr>
          <p:cNvPr id="4" name="Slide Number Placeholder 3"/>
          <p:cNvSpPr>
            <a:spLocks noGrp="1"/>
          </p:cNvSpPr>
          <p:nvPr>
            <p:ph type="sldNum" sz="quarter" idx="10"/>
          </p:nvPr>
        </p:nvSpPr>
        <p:spPr/>
        <p:txBody>
          <a:bodyPr/>
          <a:lstStyle/>
          <a:p>
            <a:fld id="{700FB2DA-034C-4B80-BE45-FAC0BC95B3DA}" type="slidenum">
              <a:rPr lang="en-US" smtClean="0"/>
              <a:t>70</a:t>
            </a:fld>
            <a:endParaRPr lang="en-US"/>
          </a:p>
        </p:txBody>
      </p:sp>
    </p:spTree>
    <p:extLst>
      <p:ext uri="{BB962C8B-B14F-4D97-AF65-F5344CB8AC3E}">
        <p14:creationId xmlns:p14="http://schemas.microsoft.com/office/powerpoint/2010/main" val="759362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your home is not alone in this short-protection technology. Outside the house, photovoltaic systems require short protection as do industrial electronics like IGBTs. In general, systems that conduct power conversion have some short-circuit hardware in place to prevent damage and death.</a:t>
            </a:r>
          </a:p>
        </p:txBody>
      </p:sp>
      <p:sp>
        <p:nvSpPr>
          <p:cNvPr id="4" name="Slide Number Placeholder 3"/>
          <p:cNvSpPr>
            <a:spLocks noGrp="1"/>
          </p:cNvSpPr>
          <p:nvPr>
            <p:ph type="sldNum" sz="quarter" idx="10"/>
          </p:nvPr>
        </p:nvSpPr>
        <p:spPr/>
        <p:txBody>
          <a:bodyPr/>
          <a:lstStyle/>
          <a:p>
            <a:fld id="{700FB2DA-034C-4B80-BE45-FAC0BC95B3DA}" type="slidenum">
              <a:rPr lang="en-US" smtClean="0"/>
              <a:t>71</a:t>
            </a:fld>
            <a:endParaRPr lang="en-US"/>
          </a:p>
        </p:txBody>
      </p:sp>
    </p:spTree>
    <p:extLst>
      <p:ext uri="{BB962C8B-B14F-4D97-AF65-F5344CB8AC3E}">
        <p14:creationId xmlns:p14="http://schemas.microsoft.com/office/powerpoint/2010/main" val="1272784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circuits are not just a problem for houses. Embedded systems need protection as well! As an example, the Samsung galaxy note 7 made headlines when its batteries caught fire or exploded. The device was even banned by the FAA. After internal investigations, Samsung declared short circuits in the battery as the cause. Despite the lower power, short circuits can still cause substantial damage</a:t>
            </a:r>
          </a:p>
        </p:txBody>
      </p:sp>
      <p:sp>
        <p:nvSpPr>
          <p:cNvPr id="4" name="Slide Number Placeholder 3"/>
          <p:cNvSpPr>
            <a:spLocks noGrp="1"/>
          </p:cNvSpPr>
          <p:nvPr>
            <p:ph type="sldNum" sz="quarter" idx="10"/>
          </p:nvPr>
        </p:nvSpPr>
        <p:spPr/>
        <p:txBody>
          <a:bodyPr/>
          <a:lstStyle/>
          <a:p>
            <a:fld id="{700FB2DA-034C-4B80-BE45-FAC0BC95B3DA}" type="slidenum">
              <a:rPr lang="en-US" smtClean="0"/>
              <a:t>72</a:t>
            </a:fld>
            <a:endParaRPr lang="en-US"/>
          </a:p>
        </p:txBody>
      </p:sp>
    </p:spTree>
    <p:extLst>
      <p:ext uri="{BB962C8B-B14F-4D97-AF65-F5344CB8AC3E}">
        <p14:creationId xmlns:p14="http://schemas.microsoft.com/office/powerpoint/2010/main" val="3348015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a:p>
            <a:r>
              <a:rPr lang="en-US"/>
              <a:t>We call the stretches of equal value "modes" or "steps" and the rightmost edge of the "step" a "right boundary".</a:t>
            </a:r>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19</a:t>
            </a:fld>
            <a:endParaRPr lang="en-US"/>
          </a:p>
        </p:txBody>
      </p:sp>
    </p:spTree>
    <p:extLst>
      <p:ext uri="{BB962C8B-B14F-4D97-AF65-F5344CB8AC3E}">
        <p14:creationId xmlns:p14="http://schemas.microsoft.com/office/powerpoint/2010/main" val="64999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well established that short circuits can cause damage and even death. What’s worse is that hardware-based approaches are inflexible, costly, and pessimistic. Consider automotive fuses for example. These fuses consume a great deal of space in a vehicle (and similarly in embedded platforms). When current through them is too high, it melts the metal connecting the two blades and the fuse breaks – cutting the power to the circuit in question. The problem is, the fuses must them be replaced. In an automobile this isn’t too problematic as these fuses are cheap but in an embedded system this can mean replacing the whole board. Furthermore, these systems are pessimistic because they can shut down entire networks within a board when only one component is at fault. As such, our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73</a:t>
            </a:fld>
            <a:endParaRPr lang="en-US"/>
          </a:p>
        </p:txBody>
      </p:sp>
    </p:spTree>
    <p:extLst>
      <p:ext uri="{BB962C8B-B14F-4D97-AF65-F5344CB8AC3E}">
        <p14:creationId xmlns:p14="http://schemas.microsoft.com/office/powerpoint/2010/main" val="2361059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our approach is to combine an inductor with a real-time task to detect and halt short circuits before they caused damage. An example inductor can be seen on the left (generally coils of copper wire). We’ve taken this approach with the goal of *MAIN IDEA* leveraging physical dynamics to minimize pessimism in real-time systems.</a:t>
            </a:r>
          </a:p>
        </p:txBody>
      </p:sp>
      <p:sp>
        <p:nvSpPr>
          <p:cNvPr id="4" name="Slide Number Placeholder 3"/>
          <p:cNvSpPr>
            <a:spLocks noGrp="1"/>
          </p:cNvSpPr>
          <p:nvPr>
            <p:ph type="sldNum" sz="quarter" idx="10"/>
          </p:nvPr>
        </p:nvSpPr>
        <p:spPr/>
        <p:txBody>
          <a:bodyPr/>
          <a:lstStyle/>
          <a:p>
            <a:fld id="{700FB2DA-034C-4B80-BE45-FAC0BC95B3DA}" type="slidenum">
              <a:rPr lang="en-US" smtClean="0"/>
              <a:t>74</a:t>
            </a:fld>
            <a:endParaRPr lang="en-US"/>
          </a:p>
        </p:txBody>
      </p:sp>
    </p:spTree>
    <p:extLst>
      <p:ext uri="{BB962C8B-B14F-4D97-AF65-F5344CB8AC3E}">
        <p14:creationId xmlns:p14="http://schemas.microsoft.com/office/powerpoint/2010/main" val="2591178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contributions therefore are a real-time software based short circuit protection method, a relationship between RT </a:t>
            </a:r>
            <a:r>
              <a:rPr lang="en-US" dirty="0" err="1"/>
              <a:t>util</a:t>
            </a:r>
            <a:r>
              <a:rPr lang="en-US" dirty="0"/>
              <a:t> and board space consumed by an inductor (as well as optimization approaches based on this relationship), and finally a simulated and practical evaluation of the proposed methods.</a:t>
            </a:r>
          </a:p>
        </p:txBody>
      </p:sp>
      <p:sp>
        <p:nvSpPr>
          <p:cNvPr id="4" name="Slide Number Placeholder 3"/>
          <p:cNvSpPr>
            <a:spLocks noGrp="1"/>
          </p:cNvSpPr>
          <p:nvPr>
            <p:ph type="sldNum" sz="quarter" idx="10"/>
          </p:nvPr>
        </p:nvSpPr>
        <p:spPr/>
        <p:txBody>
          <a:bodyPr/>
          <a:lstStyle/>
          <a:p>
            <a:fld id="{700FB2DA-034C-4B80-BE45-FAC0BC95B3DA}" type="slidenum">
              <a:rPr lang="en-US" smtClean="0"/>
              <a:t>75</a:t>
            </a:fld>
            <a:endParaRPr lang="en-US"/>
          </a:p>
        </p:txBody>
      </p:sp>
    </p:spTree>
    <p:extLst>
      <p:ext uri="{BB962C8B-B14F-4D97-AF65-F5344CB8AC3E}">
        <p14:creationId xmlns:p14="http://schemas.microsoft.com/office/powerpoint/2010/main" val="3630835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remainder of the presentation, I’ll cover a brief electronics background along with related works in both EE and RT, our proposed system model, evaluation, results, and some concluding notes.</a:t>
            </a:r>
          </a:p>
        </p:txBody>
      </p:sp>
      <p:sp>
        <p:nvSpPr>
          <p:cNvPr id="4" name="Slide Number Placeholder 3"/>
          <p:cNvSpPr>
            <a:spLocks noGrp="1"/>
          </p:cNvSpPr>
          <p:nvPr>
            <p:ph type="sldNum" sz="quarter" idx="10"/>
          </p:nvPr>
        </p:nvSpPr>
        <p:spPr/>
        <p:txBody>
          <a:bodyPr/>
          <a:lstStyle/>
          <a:p>
            <a:fld id="{700FB2DA-034C-4B80-BE45-FAC0BC95B3DA}" type="slidenum">
              <a:rPr lang="en-US" smtClean="0"/>
              <a:t>76</a:t>
            </a:fld>
            <a:endParaRPr lang="en-US"/>
          </a:p>
        </p:txBody>
      </p:sp>
    </p:spTree>
    <p:extLst>
      <p:ext uri="{BB962C8B-B14F-4D97-AF65-F5344CB8AC3E}">
        <p14:creationId xmlns:p14="http://schemas.microsoft.com/office/powerpoint/2010/main" val="252198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of basic circuitry, suppose we have a</a:t>
            </a:r>
            <a:r>
              <a:rPr lang="en-US" baseline="0" dirty="0"/>
              <a:t> circuit with battery and load, a lightbulb. If we increase the load on the circuit …. Removing the load returns current flow to the nominal current and voltage. Furthermore, we can remove the initial load via a “short” </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78</a:t>
            </a:fld>
            <a:endParaRPr lang="en-US"/>
          </a:p>
        </p:txBody>
      </p:sp>
    </p:spTree>
    <p:extLst>
      <p:ext uri="{BB962C8B-B14F-4D97-AF65-F5344CB8AC3E}">
        <p14:creationId xmlns:p14="http://schemas.microsoft.com/office/powerpoint/2010/main" val="26502632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chrematistic is its ability to resist changes in current.</a:t>
            </a:r>
          </a:p>
        </p:txBody>
      </p:sp>
      <p:sp>
        <p:nvSpPr>
          <p:cNvPr id="4" name="Slide Number Placeholder 3"/>
          <p:cNvSpPr>
            <a:spLocks noGrp="1"/>
          </p:cNvSpPr>
          <p:nvPr>
            <p:ph type="sldNum" sz="quarter" idx="10"/>
          </p:nvPr>
        </p:nvSpPr>
        <p:spPr/>
        <p:txBody>
          <a:bodyPr/>
          <a:lstStyle/>
          <a:p>
            <a:fld id="{700FB2DA-034C-4B80-BE45-FAC0BC95B3DA}" type="slidenum">
              <a:rPr lang="en-US" smtClean="0"/>
              <a:t>79</a:t>
            </a:fld>
            <a:endParaRPr lang="en-US"/>
          </a:p>
        </p:txBody>
      </p:sp>
    </p:spTree>
    <p:extLst>
      <p:ext uri="{BB962C8B-B14F-4D97-AF65-F5344CB8AC3E}">
        <p14:creationId xmlns:p14="http://schemas.microsoft.com/office/powerpoint/2010/main" val="803818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transform this example into the model we’ll use later: a DC-RL Circuit</a:t>
            </a:r>
          </a:p>
        </p:txBody>
      </p:sp>
      <p:sp>
        <p:nvSpPr>
          <p:cNvPr id="4" name="Slide Number Placeholder 3"/>
          <p:cNvSpPr>
            <a:spLocks noGrp="1"/>
          </p:cNvSpPr>
          <p:nvPr>
            <p:ph type="sldNum" sz="quarter" idx="10"/>
          </p:nvPr>
        </p:nvSpPr>
        <p:spPr/>
        <p:txBody>
          <a:bodyPr/>
          <a:lstStyle/>
          <a:p>
            <a:fld id="{700FB2DA-034C-4B80-BE45-FAC0BC95B3DA}" type="slidenum">
              <a:rPr lang="en-US" smtClean="0"/>
              <a:t>80</a:t>
            </a:fld>
            <a:endParaRPr lang="en-US"/>
          </a:p>
        </p:txBody>
      </p:sp>
    </p:spTree>
    <p:extLst>
      <p:ext uri="{BB962C8B-B14F-4D97-AF65-F5344CB8AC3E}">
        <p14:creationId xmlns:p14="http://schemas.microsoft.com/office/powerpoint/2010/main" val="3444362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81</a:t>
            </a:fld>
            <a:endParaRPr lang="en-US"/>
          </a:p>
        </p:txBody>
      </p:sp>
    </p:spTree>
    <p:extLst>
      <p:ext uri="{BB962C8B-B14F-4D97-AF65-F5344CB8AC3E}">
        <p14:creationId xmlns:p14="http://schemas.microsoft.com/office/powerpoint/2010/main" val="7763491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spatial representation of a solenoid-style inductor (solenoid meaning a coil of wire that extends some length l). </a:t>
            </a:r>
          </a:p>
        </p:txBody>
      </p:sp>
      <p:sp>
        <p:nvSpPr>
          <p:cNvPr id="4" name="Slide Number Placeholder 3"/>
          <p:cNvSpPr>
            <a:spLocks noGrp="1"/>
          </p:cNvSpPr>
          <p:nvPr>
            <p:ph type="sldNum" sz="quarter" idx="10"/>
          </p:nvPr>
        </p:nvSpPr>
        <p:spPr/>
        <p:txBody>
          <a:bodyPr/>
          <a:lstStyle/>
          <a:p>
            <a:fld id="{700FB2DA-034C-4B80-BE45-FAC0BC95B3DA}" type="slidenum">
              <a:rPr lang="en-US" smtClean="0"/>
              <a:t>84</a:t>
            </a:fld>
            <a:endParaRPr lang="en-US"/>
          </a:p>
        </p:txBody>
      </p:sp>
    </p:spTree>
    <p:extLst>
      <p:ext uri="{BB962C8B-B14F-4D97-AF65-F5344CB8AC3E}">
        <p14:creationId xmlns:p14="http://schemas.microsoft.com/office/powerpoint/2010/main" val="2497437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we have a DC-RL circuit discussed earlier. It contains an inductor that we can model based on its spatial characteristics. So… what’s…</a:t>
            </a:r>
          </a:p>
        </p:txBody>
      </p:sp>
      <p:sp>
        <p:nvSpPr>
          <p:cNvPr id="4" name="Slide Number Placeholder 3"/>
          <p:cNvSpPr>
            <a:spLocks noGrp="1"/>
          </p:cNvSpPr>
          <p:nvPr>
            <p:ph type="sldNum" sz="quarter" idx="10"/>
          </p:nvPr>
        </p:nvSpPr>
        <p:spPr/>
        <p:txBody>
          <a:bodyPr/>
          <a:lstStyle/>
          <a:p>
            <a:fld id="{700FB2DA-034C-4B80-BE45-FAC0BC95B3DA}" type="slidenum">
              <a:rPr lang="en-US" smtClean="0"/>
              <a:t>85</a:t>
            </a:fld>
            <a:endParaRPr lang="en-US"/>
          </a:p>
        </p:txBody>
      </p:sp>
    </p:spTree>
    <p:extLst>
      <p:ext uri="{BB962C8B-B14F-4D97-AF65-F5344CB8AC3E}">
        <p14:creationId xmlns:p14="http://schemas.microsoft.com/office/powerpoint/2010/main" val="1799647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20</a:t>
            </a:fld>
            <a:endParaRPr lang="en-US"/>
          </a:p>
        </p:txBody>
      </p:sp>
    </p:spTree>
    <p:extLst>
      <p:ext uri="{BB962C8B-B14F-4D97-AF65-F5344CB8AC3E}">
        <p14:creationId xmlns:p14="http://schemas.microsoft.com/office/powerpoint/2010/main" val="4292880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that, let’s look at an example short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86</a:t>
            </a:fld>
            <a:endParaRPr lang="en-US"/>
          </a:p>
        </p:txBody>
      </p:sp>
    </p:spTree>
    <p:extLst>
      <p:ext uri="{BB962C8B-B14F-4D97-AF65-F5344CB8AC3E}">
        <p14:creationId xmlns:p14="http://schemas.microsoft.com/office/powerpoint/2010/main" val="3214535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87</a:t>
            </a:fld>
            <a:endParaRPr lang="en-US"/>
          </a:p>
        </p:txBody>
      </p:sp>
    </p:spTree>
    <p:extLst>
      <p:ext uri="{BB962C8B-B14F-4D97-AF65-F5344CB8AC3E}">
        <p14:creationId xmlns:p14="http://schemas.microsoft.com/office/powerpoint/2010/main" val="4239113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OCM mentioned earlier, we can extract two methods for catching shorts. The most obvious is….</a:t>
            </a:r>
          </a:p>
        </p:txBody>
      </p:sp>
      <p:sp>
        <p:nvSpPr>
          <p:cNvPr id="4" name="Slide Number Placeholder 3"/>
          <p:cNvSpPr>
            <a:spLocks noGrp="1"/>
          </p:cNvSpPr>
          <p:nvPr>
            <p:ph type="sldNum" sz="quarter" idx="10"/>
          </p:nvPr>
        </p:nvSpPr>
        <p:spPr/>
        <p:txBody>
          <a:bodyPr/>
          <a:lstStyle/>
          <a:p>
            <a:fld id="{700FB2DA-034C-4B80-BE45-FAC0BC95B3DA}" type="slidenum">
              <a:rPr lang="en-US" smtClean="0"/>
              <a:t>88</a:t>
            </a:fld>
            <a:endParaRPr lang="en-US"/>
          </a:p>
        </p:txBody>
      </p:sp>
    </p:spTree>
    <p:extLst>
      <p:ext uri="{BB962C8B-B14F-4D97-AF65-F5344CB8AC3E}">
        <p14:creationId xmlns:p14="http://schemas.microsoft.com/office/powerpoint/2010/main" val="2775714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less obvious method of detection is using the maximum change in I. Slope of the line is proportional to inductance. Allows for detection long before even the maximum current is reached.</a:t>
            </a:r>
          </a:p>
        </p:txBody>
      </p:sp>
      <p:sp>
        <p:nvSpPr>
          <p:cNvPr id="4" name="Slide Number Placeholder 3"/>
          <p:cNvSpPr>
            <a:spLocks noGrp="1"/>
          </p:cNvSpPr>
          <p:nvPr>
            <p:ph type="sldNum" sz="quarter" idx="10"/>
          </p:nvPr>
        </p:nvSpPr>
        <p:spPr/>
        <p:txBody>
          <a:bodyPr/>
          <a:lstStyle/>
          <a:p>
            <a:fld id="{700FB2DA-034C-4B80-BE45-FAC0BC95B3DA}" type="slidenum">
              <a:rPr lang="en-US" smtClean="0"/>
              <a:t>89</a:t>
            </a:fld>
            <a:endParaRPr lang="en-US"/>
          </a:p>
        </p:txBody>
      </p:sp>
    </p:spTree>
    <p:extLst>
      <p:ext uri="{BB962C8B-B14F-4D97-AF65-F5344CB8AC3E}">
        <p14:creationId xmlns:p14="http://schemas.microsoft.com/office/powerpoint/2010/main" val="2121447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effective and safe, our system must handle the worst case gracefully. This worst case comes when the smallest gap between maximum and critical currents is crossed using the maximum change in I allowed. To address this, we take the </a:t>
            </a:r>
            <a:r>
              <a:rPr lang="en-US" dirty="0" err="1"/>
              <a:t>I_crit</a:t>
            </a:r>
            <a:r>
              <a:rPr lang="en-US" dirty="0"/>
              <a:t> – </a:t>
            </a:r>
            <a:r>
              <a:rPr lang="en-US" dirty="0" err="1"/>
              <a:t>I_max</a:t>
            </a:r>
            <a:r>
              <a:rPr lang="en-US" dirty="0"/>
              <a:t> and divide by \Delta I giving us the fastest time a short circuit can cause damage and thus the maximum latency allowed for a successful short-detection.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91</a:t>
            </a:fld>
            <a:endParaRPr lang="en-US"/>
          </a:p>
        </p:txBody>
      </p:sp>
    </p:spTree>
    <p:extLst>
      <p:ext uri="{BB962C8B-B14F-4D97-AF65-F5344CB8AC3E}">
        <p14:creationId xmlns:p14="http://schemas.microsoft.com/office/powerpoint/2010/main" val="3298688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sporadic task model in which …</a:t>
            </a:r>
          </a:p>
          <a:p>
            <a:r>
              <a:rPr lang="en-US" dirty="0"/>
              <a:t>To illustrate the importance of this ½ term we’ll look at an unsuccessful detection schedule…</a:t>
            </a:r>
          </a:p>
        </p:txBody>
      </p:sp>
      <p:sp>
        <p:nvSpPr>
          <p:cNvPr id="4" name="Slide Number Placeholder 3"/>
          <p:cNvSpPr>
            <a:spLocks noGrp="1"/>
          </p:cNvSpPr>
          <p:nvPr>
            <p:ph type="sldNum" sz="quarter" idx="10"/>
          </p:nvPr>
        </p:nvSpPr>
        <p:spPr/>
        <p:txBody>
          <a:bodyPr/>
          <a:lstStyle/>
          <a:p>
            <a:fld id="{700FB2DA-034C-4B80-BE45-FAC0BC95B3DA}" type="slidenum">
              <a:rPr lang="en-US" smtClean="0"/>
              <a:t>92</a:t>
            </a:fld>
            <a:endParaRPr lang="en-US"/>
          </a:p>
        </p:txBody>
      </p:sp>
    </p:spTree>
    <p:extLst>
      <p:ext uri="{BB962C8B-B14F-4D97-AF65-F5344CB8AC3E}">
        <p14:creationId xmlns:p14="http://schemas.microsoft.com/office/powerpoint/2010/main" val="1569317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miss the short detection because the maximum time between consecutive jobs exceeds the minimum time to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93</a:t>
            </a:fld>
            <a:endParaRPr lang="en-US"/>
          </a:p>
        </p:txBody>
      </p:sp>
    </p:spTree>
    <p:extLst>
      <p:ext uri="{BB962C8B-B14F-4D97-AF65-F5344CB8AC3E}">
        <p14:creationId xmlns:p14="http://schemas.microsoft.com/office/powerpoint/2010/main" val="41933909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Dividing by two guarantees detection in time, even if the short occurs instantaneously before the release.</a:t>
            </a:r>
          </a:p>
        </p:txBody>
      </p:sp>
      <p:sp>
        <p:nvSpPr>
          <p:cNvPr id="4" name="Slide Number Placeholder 3"/>
          <p:cNvSpPr>
            <a:spLocks noGrp="1"/>
          </p:cNvSpPr>
          <p:nvPr>
            <p:ph type="sldNum" sz="quarter" idx="10"/>
          </p:nvPr>
        </p:nvSpPr>
        <p:spPr/>
        <p:txBody>
          <a:bodyPr/>
          <a:lstStyle/>
          <a:p>
            <a:fld id="{700FB2DA-034C-4B80-BE45-FAC0BC95B3DA}" type="slidenum">
              <a:rPr lang="en-US" smtClean="0"/>
              <a:t>94</a:t>
            </a:fld>
            <a:endParaRPr lang="en-US"/>
          </a:p>
        </p:txBody>
      </p:sp>
    </p:spTree>
    <p:extLst>
      <p:ext uri="{BB962C8B-B14F-4D97-AF65-F5344CB8AC3E}">
        <p14:creationId xmlns:p14="http://schemas.microsoft.com/office/powerpoint/2010/main" val="21392591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quick math gives us our task utilization where our execution time is divided by period.</a:t>
            </a:r>
          </a:p>
        </p:txBody>
      </p:sp>
      <p:sp>
        <p:nvSpPr>
          <p:cNvPr id="4" name="Slide Number Placeholder 3"/>
          <p:cNvSpPr>
            <a:spLocks noGrp="1"/>
          </p:cNvSpPr>
          <p:nvPr>
            <p:ph type="sldNum" sz="quarter" idx="10"/>
          </p:nvPr>
        </p:nvSpPr>
        <p:spPr/>
        <p:txBody>
          <a:bodyPr/>
          <a:lstStyle/>
          <a:p>
            <a:fld id="{700FB2DA-034C-4B80-BE45-FAC0BC95B3DA}" type="slidenum">
              <a:rPr lang="en-US" smtClean="0"/>
              <a:t>95</a:t>
            </a:fld>
            <a:endParaRPr lang="en-US"/>
          </a:p>
        </p:txBody>
      </p:sp>
    </p:spTree>
    <p:extLst>
      <p:ext uri="{BB962C8B-B14F-4D97-AF65-F5344CB8AC3E}">
        <p14:creationId xmlns:p14="http://schemas.microsoft.com/office/powerpoint/2010/main" val="84273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contribution now comes from combining these previously distinct areas of hardware and scheduling to build a fluid relationship.</a:t>
            </a:r>
          </a:p>
        </p:txBody>
      </p:sp>
      <p:sp>
        <p:nvSpPr>
          <p:cNvPr id="4" name="Slide Number Placeholder 3"/>
          <p:cNvSpPr>
            <a:spLocks noGrp="1"/>
          </p:cNvSpPr>
          <p:nvPr>
            <p:ph type="sldNum" sz="quarter" idx="10"/>
          </p:nvPr>
        </p:nvSpPr>
        <p:spPr/>
        <p:txBody>
          <a:bodyPr/>
          <a:lstStyle/>
          <a:p>
            <a:fld id="{700FB2DA-034C-4B80-BE45-FAC0BC95B3DA}" type="slidenum">
              <a:rPr lang="en-US" smtClean="0"/>
              <a:t>97</a:t>
            </a:fld>
            <a:endParaRPr lang="en-US"/>
          </a:p>
        </p:txBody>
      </p:sp>
    </p:spTree>
    <p:extLst>
      <p:ext uri="{BB962C8B-B14F-4D97-AF65-F5344CB8AC3E}">
        <p14:creationId xmlns:p14="http://schemas.microsoft.com/office/powerpoint/2010/main" val="2294098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21</a:t>
            </a:fld>
            <a:endParaRPr lang="en-US"/>
          </a:p>
        </p:txBody>
      </p:sp>
    </p:spTree>
    <p:extLst>
      <p:ext uri="{BB962C8B-B14F-4D97-AF65-F5344CB8AC3E}">
        <p14:creationId xmlns:p14="http://schemas.microsoft.com/office/powerpoint/2010/main" val="16715660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our experimentation. Note that the current at the time of detection is well below the allowed limit and our utilization is nearly 10%. No smaller utilization was allowed.</a:t>
            </a:r>
          </a:p>
        </p:txBody>
      </p:sp>
      <p:sp>
        <p:nvSpPr>
          <p:cNvPr id="4" name="Slide Number Placeholder 3"/>
          <p:cNvSpPr>
            <a:spLocks noGrp="1"/>
          </p:cNvSpPr>
          <p:nvPr>
            <p:ph type="sldNum" sz="quarter" idx="10"/>
          </p:nvPr>
        </p:nvSpPr>
        <p:spPr/>
        <p:txBody>
          <a:bodyPr/>
          <a:lstStyle/>
          <a:p>
            <a:fld id="{700FB2DA-034C-4B80-BE45-FAC0BC95B3DA}" type="slidenum">
              <a:rPr lang="en-US" smtClean="0"/>
              <a:t>100</a:t>
            </a:fld>
            <a:endParaRPr lang="en-US"/>
          </a:p>
        </p:txBody>
      </p:sp>
    </p:spTree>
    <p:extLst>
      <p:ext uri="{BB962C8B-B14F-4D97-AF65-F5344CB8AC3E}">
        <p14:creationId xmlns:p14="http://schemas.microsoft.com/office/powerpoint/2010/main" val="7769871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Plotting the results of our experiments, we see two correlations are established. Together, these correlations establish that an increase in utilization is complemented with a decrease in inductance and vice versa.</a:t>
            </a:r>
          </a:p>
        </p:txBody>
      </p:sp>
      <p:sp>
        <p:nvSpPr>
          <p:cNvPr id="4" name="Slide Number Placeholder 3"/>
          <p:cNvSpPr>
            <a:spLocks noGrp="1"/>
          </p:cNvSpPr>
          <p:nvPr>
            <p:ph type="sldNum" sz="quarter" idx="10"/>
          </p:nvPr>
        </p:nvSpPr>
        <p:spPr/>
        <p:txBody>
          <a:bodyPr/>
          <a:lstStyle/>
          <a:p>
            <a:fld id="{700FB2DA-034C-4B80-BE45-FAC0BC95B3DA}" type="slidenum">
              <a:rPr lang="en-US" smtClean="0"/>
              <a:t>101</a:t>
            </a:fld>
            <a:endParaRPr lang="en-US"/>
          </a:p>
        </p:txBody>
      </p:sp>
    </p:spTree>
    <p:extLst>
      <p:ext uri="{BB962C8B-B14F-4D97-AF65-F5344CB8AC3E}">
        <p14:creationId xmlns:p14="http://schemas.microsoft.com/office/powerpoint/2010/main" val="986457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demonstrate that short detection can occur with a varied period, especially if the circuit experiences changes in power input it may adjust accordingly thereby sampling only as frequently as necessary based on input. So when no power is running, minimal sampling is needed.</a:t>
            </a:r>
          </a:p>
        </p:txBody>
      </p:sp>
      <p:sp>
        <p:nvSpPr>
          <p:cNvPr id="4" name="Slide Number Placeholder 3"/>
          <p:cNvSpPr>
            <a:spLocks noGrp="1"/>
          </p:cNvSpPr>
          <p:nvPr>
            <p:ph type="sldNum" sz="quarter" idx="10"/>
          </p:nvPr>
        </p:nvSpPr>
        <p:spPr/>
        <p:txBody>
          <a:bodyPr/>
          <a:lstStyle/>
          <a:p>
            <a:fld id="{700FB2DA-034C-4B80-BE45-FAC0BC95B3DA}" type="slidenum">
              <a:rPr lang="en-US" smtClean="0"/>
              <a:t>102</a:t>
            </a:fld>
            <a:endParaRPr lang="en-US"/>
          </a:p>
        </p:txBody>
      </p:sp>
    </p:spTree>
    <p:extLst>
      <p:ext uri="{BB962C8B-B14F-4D97-AF65-F5344CB8AC3E}">
        <p14:creationId xmlns:p14="http://schemas.microsoft.com/office/powerpoint/2010/main" val="37686432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109</a:t>
            </a:fld>
            <a:endParaRPr lang="en-US"/>
          </a:p>
        </p:txBody>
      </p:sp>
    </p:spTree>
    <p:extLst>
      <p:ext uri="{BB962C8B-B14F-4D97-AF65-F5344CB8AC3E}">
        <p14:creationId xmlns:p14="http://schemas.microsoft.com/office/powerpoint/2010/main" val="180906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22</a:t>
            </a:fld>
            <a:endParaRPr lang="en-US"/>
          </a:p>
        </p:txBody>
      </p:sp>
    </p:spTree>
    <p:extLst>
      <p:ext uri="{BB962C8B-B14F-4D97-AF65-F5344CB8AC3E}">
        <p14:creationId xmlns:p14="http://schemas.microsoft.com/office/powerpoint/2010/main" val="3888029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27</a:t>
            </a:fld>
            <a:endParaRPr lang="en-US"/>
          </a:p>
        </p:txBody>
      </p:sp>
    </p:spTree>
    <p:extLst>
      <p:ext uri="{BB962C8B-B14F-4D97-AF65-F5344CB8AC3E}">
        <p14:creationId xmlns:p14="http://schemas.microsoft.com/office/powerpoint/2010/main" val="3752844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0B832010-61A2-4B8C-8CF2-C8CCB1CBB2FF}" type="datetime1">
              <a:rPr lang="en-US" smtClean="0"/>
              <a:t>2021-02-08</a:t>
            </a:fld>
            <a:endParaRPr lang="en-US" dirty="0"/>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b="1">
                <a:solidFill>
                  <a:srgbClr val="FFCC33"/>
                </a:solidFill>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FABA9107-CB8B-467D-A880-CA2663D500F2}"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0120977-17BD-4F14-B514-81F1D2817E58}"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6D86B05A-FAA1-431F-B182-751E08B7FDFC}"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FC561E9-6729-40E7-AAF6-B589689E6F77}"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F3B4929C-5FEC-4D10-9A1E-926EEFFACBFF}" type="datetime1">
              <a:rPr lang="en-US" smtClean="0"/>
              <a:t>2021-02-08</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12044" y="6487441"/>
            <a:ext cx="2743200" cy="365125"/>
          </a:xfrm>
          <a:prstGeom prst="rect">
            <a:avLst/>
          </a:prstGeom>
        </p:spPr>
        <p:txBody>
          <a:bodyPr/>
          <a:lstStyle/>
          <a:p>
            <a:fld id="{427D8D51-1FE9-409E-837C-8E5F541587AC}" type="datetime1">
              <a:rPr lang="en-US" smtClean="0"/>
              <a:t>2021-02-08</a:t>
            </a:fld>
            <a:endParaRPr lang="en-US"/>
          </a:p>
        </p:txBody>
      </p:sp>
      <p:sp>
        <p:nvSpPr>
          <p:cNvPr id="8" name="Footer Placeholder 7"/>
          <p:cNvSpPr>
            <a:spLocks noGrp="1"/>
          </p:cNvSpPr>
          <p:nvPr>
            <p:ph type="ftr" sz="quarter" idx="11"/>
          </p:nvPr>
        </p:nvSpPr>
        <p:spPr>
          <a:xfrm>
            <a:off x="4038600" y="6492875"/>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2044" y="6487441"/>
            <a:ext cx="2743200" cy="365125"/>
          </a:xfrm>
          <a:prstGeom prst="rect">
            <a:avLst/>
          </a:prstGeom>
        </p:spPr>
        <p:txBody>
          <a:bodyPr/>
          <a:lstStyle/>
          <a:p>
            <a:fld id="{E4AE5B20-AB45-46B1-8F09-DD866A45CC2C}" type="datetime1">
              <a:rPr lang="en-US" smtClean="0"/>
              <a:t>2021-02-08</a:t>
            </a:fld>
            <a:endParaRPr lang="en-US"/>
          </a:p>
        </p:txBody>
      </p:sp>
      <p:sp>
        <p:nvSpPr>
          <p:cNvPr id="4" name="Footer Placeholder 3"/>
          <p:cNvSpPr>
            <a:spLocks noGrp="1"/>
          </p:cNvSpPr>
          <p:nvPr>
            <p:ph type="ftr" sz="quarter" idx="11"/>
          </p:nvPr>
        </p:nvSpPr>
        <p:spPr>
          <a:xfrm>
            <a:off x="4038600" y="649287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2044" y="6487441"/>
            <a:ext cx="2743200" cy="365125"/>
          </a:xfrm>
          <a:prstGeom prst="rect">
            <a:avLst/>
          </a:prstGeom>
        </p:spPr>
        <p:txBody>
          <a:bodyPr/>
          <a:lstStyle/>
          <a:p>
            <a:fld id="{BC8EB82A-EF08-4B53-9620-E782412BBEFD}" type="datetime1">
              <a:rPr lang="en-US" smtClean="0"/>
              <a:t>2021-02-08</a:t>
            </a:fld>
            <a:endParaRPr lang="en-US"/>
          </a:p>
        </p:txBody>
      </p:sp>
      <p:sp>
        <p:nvSpPr>
          <p:cNvPr id="3" name="Footer Placeholder 2"/>
          <p:cNvSpPr>
            <a:spLocks noGrp="1"/>
          </p:cNvSpPr>
          <p:nvPr>
            <p:ph type="ftr" sz="quarter" idx="11"/>
          </p:nvPr>
        </p:nvSpPr>
        <p:spPr>
          <a:xfrm>
            <a:off x="4038600" y="6492875"/>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7567A9A8-04D1-4B90-9E14-3EF46324A734}" type="datetime1">
              <a:rPr lang="en-US" smtClean="0"/>
              <a:t>2021-02-08</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88D2CEA4-0150-4CDC-BBD1-265963123FEE}" type="datetime1">
              <a:rPr lang="en-US" smtClean="0"/>
              <a:t>2021-02-08</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D3490A-5462-4BC3-A7F6-15C8005A77B4}"/>
              </a:ext>
            </a:extLst>
          </p:cNvPr>
          <p:cNvSpPr/>
          <p:nvPr userDrawn="1"/>
        </p:nvSpPr>
        <p:spPr>
          <a:xfrm>
            <a:off x="11744324" y="6492874"/>
            <a:ext cx="447676" cy="365126"/>
          </a:xfrm>
          <a:prstGeom prst="rect">
            <a:avLst/>
          </a:prstGeom>
          <a:solidFill>
            <a:srgbClr val="1F6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44324" y="6492871"/>
            <a:ext cx="447675" cy="365125"/>
          </a:xfrm>
          <a:prstGeom prst="rect">
            <a:avLst/>
          </a:prstGeom>
        </p:spPr>
        <p:txBody>
          <a:bodyPr vert="horz" lIns="91440" tIns="45720" rIns="91440" bIns="45720" rtlCol="0" anchor="ctr"/>
          <a:lstStyle>
            <a:lvl1pPr algn="ctr">
              <a:defRPr sz="1200" b="1">
                <a:solidFill>
                  <a:srgbClr val="FFCC33"/>
                </a:solidFill>
                <a:latin typeface="ITC Stone Serif" pitchFamily="50" charset="0"/>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aron.willcock@wayne.edu"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mailto:fishern@wayne.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233.png"/></Relationships>
</file>

<file path=ppt/slides/_rels/slide1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23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36.png"/><Relationship Id="rId18" Type="http://schemas.openxmlformats.org/officeDocument/2006/relationships/image" Target="../media/image28.png"/><Relationship Id="rId3" Type="http://schemas.openxmlformats.org/officeDocument/2006/relationships/image" Target="../media/image23.png"/><Relationship Id="rId21" Type="http://schemas.openxmlformats.org/officeDocument/2006/relationships/image" Target="../media/image30.png"/><Relationship Id="rId7" Type="http://schemas.openxmlformats.org/officeDocument/2006/relationships/image" Target="../media/image1710.png"/><Relationship Id="rId12" Type="http://schemas.openxmlformats.org/officeDocument/2006/relationships/image" Target="../media/image220.png"/><Relationship Id="rId17" Type="http://schemas.openxmlformats.org/officeDocument/2006/relationships/image" Target="../media/image27.png"/><Relationship Id="rId2" Type="http://schemas.openxmlformats.org/officeDocument/2006/relationships/slideLayout" Target="../slideLayouts/slideLayout6.xml"/><Relationship Id="rId16" Type="http://schemas.openxmlformats.org/officeDocument/2006/relationships/image" Target="../media/image260.png"/><Relationship Id="rId20" Type="http://schemas.openxmlformats.org/officeDocument/2006/relationships/image" Target="../media/image28.gif"/><Relationship Id="rId1" Type="http://schemas.openxmlformats.org/officeDocument/2006/relationships/tags" Target="../tags/tag4.xml"/><Relationship Id="rId6" Type="http://schemas.openxmlformats.org/officeDocument/2006/relationships/image" Target="../media/image26.png"/><Relationship Id="rId11" Type="http://schemas.openxmlformats.org/officeDocument/2006/relationships/image" Target="../media/image42.png"/><Relationship Id="rId5" Type="http://schemas.openxmlformats.org/officeDocument/2006/relationships/image" Target="../media/image25.png"/><Relationship Id="rId15" Type="http://schemas.openxmlformats.org/officeDocument/2006/relationships/image" Target="../media/image250.png"/><Relationship Id="rId10" Type="http://schemas.openxmlformats.org/officeDocument/2006/relationships/image" Target="../media/image31.png"/><Relationship Id="rId19"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199.png"/><Relationship Id="rId14" Type="http://schemas.openxmlformats.org/officeDocument/2006/relationships/image" Target="../media/image240.png"/><Relationship Id="rId22"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2.png"/><Relationship Id="rId18" Type="http://schemas.openxmlformats.org/officeDocument/2006/relationships/image" Target="../media/image31.png"/><Relationship Id="rId3" Type="http://schemas.openxmlformats.org/officeDocument/2006/relationships/image" Target="../media/image32.png"/><Relationship Id="rId21" Type="http://schemas.openxmlformats.org/officeDocument/2006/relationships/image" Target="../media/image42.png"/><Relationship Id="rId7" Type="http://schemas.openxmlformats.org/officeDocument/2006/relationships/image" Target="../media/image35.png"/><Relationship Id="rId12" Type="http://schemas.openxmlformats.org/officeDocument/2006/relationships/image" Target="../media/image31.png"/><Relationship Id="rId17" Type="http://schemas.openxmlformats.org/officeDocument/2006/relationships/image" Target="../media/image40.png"/><Relationship Id="rId2" Type="http://schemas.openxmlformats.org/officeDocument/2006/relationships/slideLayout" Target="../slideLayouts/slideLayout6.xml"/><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tags" Target="../tags/tag5.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41.png"/><Relationship Id="rId19"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28.png"/><Relationship Id="rId14" Type="http://schemas.openxmlformats.org/officeDocument/2006/relationships/image" Target="../media/image37.png"/><Relationship Id="rId22"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18" Type="http://schemas.openxmlformats.org/officeDocument/2006/relationships/image" Target="../media/image13.png"/><Relationship Id="rId3" Type="http://schemas.openxmlformats.org/officeDocument/2006/relationships/notesSlide" Target="../notesSlides/notesSlide3.xml"/><Relationship Id="rId21"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41.png"/><Relationship Id="rId17" Type="http://schemas.openxmlformats.org/officeDocument/2006/relationships/image" Target="../media/image38.png"/><Relationship Id="rId2" Type="http://schemas.openxmlformats.org/officeDocument/2006/relationships/slideLayout" Target="../slideLayouts/slideLayout6.xml"/><Relationship Id="rId16" Type="http://schemas.openxmlformats.org/officeDocument/2006/relationships/image" Target="../media/image37.png"/><Relationship Id="rId20" Type="http://schemas.openxmlformats.org/officeDocument/2006/relationships/image" Target="../media/image30.png"/><Relationship Id="rId1" Type="http://schemas.openxmlformats.org/officeDocument/2006/relationships/tags" Target="../tags/tag6.xml"/><Relationship Id="rId6" Type="http://schemas.openxmlformats.org/officeDocument/2006/relationships/image" Target="../media/image240.png"/><Relationship Id="rId11" Type="http://schemas.openxmlformats.org/officeDocument/2006/relationships/image" Target="../media/image28.png"/><Relationship Id="rId24" Type="http://schemas.openxmlformats.org/officeDocument/2006/relationships/image" Target="../media/image420.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1710.png"/><Relationship Id="rId19" Type="http://schemas.openxmlformats.org/officeDocument/2006/relationships/image" Target="../media/image410.png"/><Relationship Id="rId4" Type="http://schemas.openxmlformats.org/officeDocument/2006/relationships/image" Target="../media/image28.gif"/><Relationship Id="rId9" Type="http://schemas.openxmlformats.org/officeDocument/2006/relationships/image" Target="../media/image35.png"/><Relationship Id="rId14" Type="http://schemas.openxmlformats.org/officeDocument/2006/relationships/image" Target="../media/image31.png"/><Relationship Id="rId22"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1.png"/><Relationship Id="rId3" Type="http://schemas.openxmlformats.org/officeDocument/2006/relationships/notesSlide" Target="../notesSlides/notesSlide4.xml"/><Relationship Id="rId7" Type="http://schemas.openxmlformats.org/officeDocument/2006/relationships/image" Target="../media/image34.png"/><Relationship Id="rId12" Type="http://schemas.openxmlformats.org/officeDocument/2006/relationships/image" Target="../media/image36.png"/><Relationship Id="rId17" Type="http://schemas.openxmlformats.org/officeDocument/2006/relationships/image" Target="../media/image30.png"/><Relationship Id="rId2" Type="http://schemas.openxmlformats.org/officeDocument/2006/relationships/slideLayout" Target="../slideLayouts/slideLayout6.xml"/><Relationship Id="rId16" Type="http://schemas.openxmlformats.org/officeDocument/2006/relationships/image" Target="../media/image38.png"/><Relationship Id="rId1" Type="http://schemas.openxmlformats.org/officeDocument/2006/relationships/tags" Target="../tags/tag7.xml"/><Relationship Id="rId6" Type="http://schemas.openxmlformats.org/officeDocument/2006/relationships/image" Target="../media/image33.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image" Target="../media/image1710.pn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png"/><Relationship Id="rId1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1.png"/><Relationship Id="rId18" Type="http://schemas.openxmlformats.org/officeDocument/2006/relationships/image" Target="../media/image30.png"/><Relationship Id="rId3" Type="http://schemas.openxmlformats.org/officeDocument/2006/relationships/notesSlide" Target="../notesSlides/notesSlide6.xml"/><Relationship Id="rId7" Type="http://schemas.openxmlformats.org/officeDocument/2006/relationships/image" Target="../media/image34.png"/><Relationship Id="rId12" Type="http://schemas.openxmlformats.org/officeDocument/2006/relationships/image" Target="../media/image36.png"/><Relationship Id="rId17" Type="http://schemas.openxmlformats.org/officeDocument/2006/relationships/image" Target="../media/image360.png"/><Relationship Id="rId2" Type="http://schemas.openxmlformats.org/officeDocument/2006/relationships/slideLayout" Target="../slideLayouts/slideLayout6.xml"/><Relationship Id="rId16" Type="http://schemas.openxmlformats.org/officeDocument/2006/relationships/image" Target="../media/image38.png"/><Relationship Id="rId1" Type="http://schemas.openxmlformats.org/officeDocument/2006/relationships/tags" Target="../tags/tag8.xml"/><Relationship Id="rId6" Type="http://schemas.openxmlformats.org/officeDocument/2006/relationships/image" Target="../media/image33.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image" Target="../media/image1710.png"/><Relationship Id="rId1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notesSlide" Target="../notesSlides/notesSlide7.xml"/><Relationship Id="rId7" Type="http://schemas.openxmlformats.org/officeDocument/2006/relationships/image" Target="../media/image39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50.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1.png"/><Relationship Id="rId17" Type="http://schemas.openxmlformats.org/officeDocument/2006/relationships/image" Target="../media/image46.png"/><Relationship Id="rId2" Type="http://schemas.openxmlformats.org/officeDocument/2006/relationships/slideLayout" Target="../slideLayouts/slideLayout6.xml"/><Relationship Id="rId16" Type="http://schemas.openxmlformats.org/officeDocument/2006/relationships/image" Target="../media/image30.png"/><Relationship Id="rId1" Type="http://schemas.openxmlformats.org/officeDocument/2006/relationships/tags" Target="../tags/tag10.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png"/><Relationship Id="rId1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3" Type="http://schemas.openxmlformats.org/officeDocument/2006/relationships/image" Target="../media/image47.png"/><Relationship Id="rId7" Type="http://schemas.openxmlformats.org/officeDocument/2006/relationships/image" Target="../media/image1710.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31.png"/><Relationship Id="rId5" Type="http://schemas.openxmlformats.org/officeDocument/2006/relationships/image" Target="../media/image48.png"/><Relationship Id="rId15" Type="http://schemas.openxmlformats.org/officeDocument/2006/relationships/image" Target="../media/image30.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41.png"/><Relationship Id="rId1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9.xml"/><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notesSlide" Target="../notesSlides/notesSlide12.xml"/><Relationship Id="rId21" Type="http://schemas.openxmlformats.org/officeDocument/2006/relationships/image" Target="../media/image63.png"/><Relationship Id="rId7" Type="http://schemas.openxmlformats.org/officeDocument/2006/relationships/image" Target="../media/image260.png"/><Relationship Id="rId12" Type="http://schemas.openxmlformats.org/officeDocument/2006/relationships/image" Target="../media/image41.png"/><Relationship Id="rId17" Type="http://schemas.openxmlformats.org/officeDocument/2006/relationships/image" Target="../media/image30.png"/><Relationship Id="rId25" Type="http://schemas.openxmlformats.org/officeDocument/2006/relationships/image" Target="../media/image67.png"/><Relationship Id="rId2" Type="http://schemas.openxmlformats.org/officeDocument/2006/relationships/slideLayout" Target="../slideLayouts/slideLayout2.xml"/><Relationship Id="rId16" Type="http://schemas.openxmlformats.org/officeDocument/2006/relationships/image" Target="../media/image37.png"/><Relationship Id="rId20" Type="http://schemas.openxmlformats.org/officeDocument/2006/relationships/image" Target="../media/image62.png"/><Relationship Id="rId1" Type="http://schemas.openxmlformats.org/officeDocument/2006/relationships/tags" Target="../tags/tag12.xml"/><Relationship Id="rId6" Type="http://schemas.openxmlformats.org/officeDocument/2006/relationships/image" Target="../media/image250.png"/><Relationship Id="rId11" Type="http://schemas.openxmlformats.org/officeDocument/2006/relationships/image" Target="../media/image1710.png"/><Relationship Id="rId24" Type="http://schemas.openxmlformats.org/officeDocument/2006/relationships/image" Target="../media/image66.png"/><Relationship Id="rId5" Type="http://schemas.openxmlformats.org/officeDocument/2006/relationships/image" Target="../media/image240.png"/><Relationship Id="rId15" Type="http://schemas.openxmlformats.org/officeDocument/2006/relationships/image" Target="../media/image42.png"/><Relationship Id="rId23" Type="http://schemas.openxmlformats.org/officeDocument/2006/relationships/image" Target="../media/image65.png"/><Relationship Id="rId10" Type="http://schemas.openxmlformats.org/officeDocument/2006/relationships/image" Target="../media/image29.png"/><Relationship Id="rId19" Type="http://schemas.openxmlformats.org/officeDocument/2006/relationships/image" Target="../media/image61.png"/><Relationship Id="rId4" Type="http://schemas.openxmlformats.org/officeDocument/2006/relationships/image" Target="../media/image236.png"/><Relationship Id="rId9" Type="http://schemas.openxmlformats.org/officeDocument/2006/relationships/image" Target="../media/image28.png"/><Relationship Id="rId14" Type="http://schemas.openxmlformats.org/officeDocument/2006/relationships/image" Target="../media/image31.png"/><Relationship Id="rId22"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2.png"/><Relationship Id="rId18" Type="http://schemas.openxmlformats.org/officeDocument/2006/relationships/image" Target="../media/image660.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png"/><Relationship Id="rId12" Type="http://schemas.openxmlformats.org/officeDocument/2006/relationships/image" Target="../media/image31.png"/><Relationship Id="rId17" Type="http://schemas.openxmlformats.org/officeDocument/2006/relationships/image" Target="../media/image650.png"/><Relationship Id="rId2" Type="http://schemas.openxmlformats.org/officeDocument/2006/relationships/notesSlide" Target="../notesSlides/notesSlide14.xml"/><Relationship Id="rId16" Type="http://schemas.openxmlformats.org/officeDocument/2006/relationships/image" Target="../media/image3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png"/><Relationship Id="rId14" Type="http://schemas.openxmlformats.org/officeDocument/2006/relationships/image" Target="../media/image37.png"/><Relationship Id="rId22" Type="http://schemas.openxmlformats.org/officeDocument/2006/relationships/image" Target="../media/image73.png"/></Relationships>
</file>

<file path=ppt/slides/_rels/slide34.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2.png"/><Relationship Id="rId18" Type="http://schemas.openxmlformats.org/officeDocument/2006/relationships/image" Target="../media/image75.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png"/><Relationship Id="rId12" Type="http://schemas.openxmlformats.org/officeDocument/2006/relationships/image" Target="../media/image31.png"/><Relationship Id="rId17" Type="http://schemas.openxmlformats.org/officeDocument/2006/relationships/image" Target="../media/image74.png"/><Relationship Id="rId2" Type="http://schemas.openxmlformats.org/officeDocument/2006/relationships/notesSlide" Target="../notesSlides/notesSlide15.xml"/><Relationship Id="rId16" Type="http://schemas.openxmlformats.org/officeDocument/2006/relationships/image" Target="../media/image3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png"/><Relationship Id="rId14" Type="http://schemas.openxmlformats.org/officeDocument/2006/relationships/image" Target="../media/image37.png"/><Relationship Id="rId22"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42.png"/><Relationship Id="rId18" Type="http://schemas.openxmlformats.org/officeDocument/2006/relationships/image" Target="../media/image75.png"/><Relationship Id="rId3" Type="http://schemas.openxmlformats.org/officeDocument/2006/relationships/image" Target="../media/image236.png"/><Relationship Id="rId21" Type="http://schemas.openxmlformats.org/officeDocument/2006/relationships/image" Target="../media/image72.png"/><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74.png"/><Relationship Id="rId2" Type="http://schemas.openxmlformats.org/officeDocument/2006/relationships/notesSlide" Target="../notesSlides/notesSlide16.xml"/><Relationship Id="rId16" Type="http://schemas.openxmlformats.org/officeDocument/2006/relationships/image" Target="../media/image31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99.png"/><Relationship Id="rId24" Type="http://schemas.openxmlformats.org/officeDocument/2006/relationships/image" Target="../media/image73.png"/><Relationship Id="rId5" Type="http://schemas.openxmlformats.org/officeDocument/2006/relationships/image" Target="../media/image250.png"/><Relationship Id="rId15" Type="http://schemas.openxmlformats.org/officeDocument/2006/relationships/image" Target="../media/image29.png"/><Relationship Id="rId23" Type="http://schemas.openxmlformats.org/officeDocument/2006/relationships/image" Target="../media/image78.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png"/><Relationship Id="rId14" Type="http://schemas.openxmlformats.org/officeDocument/2006/relationships/image" Target="../media/image220.png"/><Relationship Id="rId22" Type="http://schemas.openxmlformats.org/officeDocument/2006/relationships/image" Target="../media/image77.png"/></Relationships>
</file>

<file path=ppt/slides/_rels/slide36.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820.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9.png"/><Relationship Id="rId21"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10.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notesSlide" Target="../notesSlides/notesSlide17.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0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81.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0.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80.png"/><Relationship Id="rId9" Type="http://schemas.openxmlformats.org/officeDocument/2006/relationships/image" Target="../media/image780.png"/><Relationship Id="rId14" Type="http://schemas.openxmlformats.org/officeDocument/2006/relationships/image" Target="../media/image830.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3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18.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03.png"/><Relationship Id="rId5"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19.xml"/><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3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notesSlide" Target="../notesSlides/notesSlide20.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image" Target="../media/image128.png"/><Relationship Id="rId1" Type="http://schemas.openxmlformats.org/officeDocument/2006/relationships/tags" Target="../tags/tag15.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1.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41.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notesSlide" Target="../notesSlides/notesSlide22.xml"/><Relationship Id="rId7" Type="http://schemas.openxmlformats.org/officeDocument/2006/relationships/image" Target="../media/image128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0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340.png"/><Relationship Id="rId5" Type="http://schemas.openxmlformats.org/officeDocument/2006/relationships/image" Target="../media/image1330.png"/><Relationship Id="rId4" Type="http://schemas.openxmlformats.org/officeDocument/2006/relationships/image" Target="../media/image1320.png"/></Relationships>
</file>

<file path=ppt/slides/_rels/slide4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notesSlide" Target="../notesSlides/notesSlide25.xml"/><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slideLayout" Target="../slideLayouts/slideLayout2.xml"/><Relationship Id="rId16" Type="http://schemas.openxmlformats.org/officeDocument/2006/relationships/image" Target="../media/image149.png"/><Relationship Id="rId1" Type="http://schemas.openxmlformats.org/officeDocument/2006/relationships/tags" Target="../tags/tag19.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45.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notesSlide" Target="../notesSlides/notesSlide26.xml"/><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slideLayout" Target="../slideLayouts/slideLayout2.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tags" Target="../tags/tag20.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 Id="rId22" Type="http://schemas.openxmlformats.org/officeDocument/2006/relationships/image" Target="../media/image169.png"/></Relationships>
</file>

<file path=ppt/slides/_rels/slide46.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notesSlide" Target="../notesSlides/notesSlide27.xml"/><Relationship Id="rId21" Type="http://schemas.openxmlformats.org/officeDocument/2006/relationships/image" Target="../media/image188.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slideLayout" Target="../slideLayouts/slideLayout2.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tags" Target="../tags/tag21.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23" Type="http://schemas.openxmlformats.org/officeDocument/2006/relationships/image" Target="../media/image190.png"/><Relationship Id="rId10" Type="http://schemas.openxmlformats.org/officeDocument/2006/relationships/image" Target="../media/image177.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92.png"/><Relationship Id="rId4" Type="http://schemas.openxmlformats.org/officeDocument/2006/relationships/image" Target="../media/image19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761.png"/><Relationship Id="rId13" Type="http://schemas.openxmlformats.org/officeDocument/2006/relationships/image" Target="../media/image1811.png"/><Relationship Id="rId3" Type="http://schemas.openxmlformats.org/officeDocument/2006/relationships/notesSlide" Target="../notesSlides/notesSlide31.xml"/><Relationship Id="rId7" Type="http://schemas.openxmlformats.org/officeDocument/2006/relationships/image" Target="../media/image1751.png"/><Relationship Id="rId12" Type="http://schemas.openxmlformats.org/officeDocument/2006/relationships/image" Target="../media/image1800.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740.png"/><Relationship Id="rId11" Type="http://schemas.openxmlformats.org/officeDocument/2006/relationships/image" Target="../media/image1790.png"/><Relationship Id="rId5" Type="http://schemas.openxmlformats.org/officeDocument/2006/relationships/image" Target="../media/image1730.png"/><Relationship Id="rId10" Type="http://schemas.openxmlformats.org/officeDocument/2006/relationships/image" Target="../media/image1780.png"/><Relationship Id="rId4" Type="http://schemas.openxmlformats.org/officeDocument/2006/relationships/image" Target="../media/image1690.png"/><Relationship Id="rId9" Type="http://schemas.openxmlformats.org/officeDocument/2006/relationships/image" Target="../media/image177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bit.ly/" TargetMode="Externa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98.png"/><Relationship Id="rId4" Type="http://schemas.openxmlformats.org/officeDocument/2006/relationships/hyperlink" Target="http://s18kav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201.jpe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200.png"/><Relationship Id="rId5" Type="http://schemas.openxmlformats.org/officeDocument/2006/relationships/image" Target="../media/image340.png"/><Relationship Id="rId4" Type="http://schemas.openxmlformats.org/officeDocument/2006/relationships/image" Target="../media/image1760.png"/></Relationships>
</file>

<file path=ppt/slides/_rels/slide55.xml.rels><?xml version="1.0" encoding="UTF-8" standalone="yes"?>
<Relationships xmlns="http://schemas.openxmlformats.org/package/2006/relationships"><Relationship Id="rId8" Type="http://schemas.openxmlformats.org/officeDocument/2006/relationships/image" Target="../media/image205.jpeg"/><Relationship Id="rId13" Type="http://schemas.openxmlformats.org/officeDocument/2006/relationships/image" Target="../media/image13.png"/><Relationship Id="rId3" Type="http://schemas.openxmlformats.org/officeDocument/2006/relationships/notesSlide" Target="../notesSlides/notesSlide34.xml"/><Relationship Id="rId7" Type="http://schemas.openxmlformats.org/officeDocument/2006/relationships/image" Target="../media/image1820.png"/><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810.png"/><Relationship Id="rId11" Type="http://schemas.openxmlformats.org/officeDocument/2006/relationships/hyperlink" Target="http://s18kavr/" TargetMode="External"/><Relationship Id="rId5" Type="http://schemas.openxmlformats.org/officeDocument/2006/relationships/image" Target="../media/image204.png"/><Relationship Id="rId10" Type="http://schemas.openxmlformats.org/officeDocument/2006/relationships/hyperlink" Target="http://bit.ly/" TargetMode="External"/><Relationship Id="rId4" Type="http://schemas.openxmlformats.org/officeDocument/2006/relationships/image" Target="../media/image203.png"/><Relationship Id="rId9" Type="http://schemas.openxmlformats.org/officeDocument/2006/relationships/image" Target="../media/image198.png"/></Relationships>
</file>

<file path=ppt/slides/_rels/slide56.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0.png"/><Relationship Id="rId3" Type="http://schemas.openxmlformats.org/officeDocument/2006/relationships/image" Target="../media/image240.png"/><Relationship Id="rId7" Type="http://schemas.openxmlformats.org/officeDocument/2006/relationships/image" Target="../media/image76.png"/><Relationship Id="rId12" Type="http://schemas.openxmlformats.org/officeDocument/2006/relationships/image" Target="../media/image42.png"/><Relationship Id="rId2" Type="http://schemas.openxmlformats.org/officeDocument/2006/relationships/image" Target="../media/image236.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0.png"/><Relationship Id="rId15" Type="http://schemas.openxmlformats.org/officeDocument/2006/relationships/image" Target="../media/image310.png"/><Relationship Id="rId10" Type="http://schemas.openxmlformats.org/officeDocument/2006/relationships/image" Target="../media/image199.png"/><Relationship Id="rId4" Type="http://schemas.openxmlformats.org/officeDocument/2006/relationships/image" Target="../media/image250.png"/><Relationship Id="rId9" Type="http://schemas.openxmlformats.org/officeDocument/2006/relationships/image" Target="../media/image41.png"/><Relationship Id="rId1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2060.png"/><Relationship Id="rId2" Type="http://schemas.openxmlformats.org/officeDocument/2006/relationships/image" Target="../media/image1860.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0.png"/></Relationships>
</file>

<file path=ppt/slides/_rels/slide65.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13.png"/><Relationship Id="rId7" Type="http://schemas.openxmlformats.org/officeDocument/2006/relationships/image" Target="../media/image194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0.png"/></Relationships>
</file>

<file path=ppt/slides/_rels/slide6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0.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image" Target="../media/image214.JPG"/><Relationship Id="rId3" Type="http://schemas.openxmlformats.org/officeDocument/2006/relationships/image" Target="../media/image208.jpg"/><Relationship Id="rId7" Type="http://schemas.openxmlformats.org/officeDocument/2006/relationships/image" Target="../media/image213.jp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212.png"/><Relationship Id="rId5" Type="http://schemas.openxmlformats.org/officeDocument/2006/relationships/image" Target="../media/image210.jpg"/><Relationship Id="rId4" Type="http://schemas.openxmlformats.org/officeDocument/2006/relationships/image" Target="../media/image209.jpg"/></Relationships>
</file>

<file path=ppt/slides/_rels/slide7.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11.png"/></Relationships>
</file>

<file path=ppt/slides/_rels/slide70.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14.JPG"/></Relationships>
</file>

<file path=ppt/slides/_rels/slide71.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16.jpg"/></Relationships>
</file>

<file path=ppt/slides/_rels/slide72.xml.rels><?xml version="1.0" encoding="UTF-8" standalone="yes"?>
<Relationships xmlns="http://schemas.openxmlformats.org/package/2006/relationships"><Relationship Id="rId3" Type="http://schemas.openxmlformats.org/officeDocument/2006/relationships/image" Target="../media/image217.gi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223.jpg"/><Relationship Id="rId4" Type="http://schemas.openxmlformats.org/officeDocument/2006/relationships/image" Target="../media/image222.png"/></Relationships>
</file>

<file path=ppt/slides/_rels/slide8.xml.rels><?xml version="1.0" encoding="UTF-8" standalone="yes"?>
<Relationships xmlns="http://schemas.openxmlformats.org/package/2006/relationships"><Relationship Id="rId3" Type="http://schemas.openxmlformats.org/officeDocument/2006/relationships/image" Target="../media/image811.png"/><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911.png"/></Relationships>
</file>

<file path=ppt/slides/_rels/slide8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222.png"/><Relationship Id="rId4" Type="http://schemas.openxmlformats.org/officeDocument/2006/relationships/image" Target="../media/image221.png"/></Relationships>
</file>

<file path=ppt/slides/_rels/slide8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225.png"/><Relationship Id="rId4" Type="http://schemas.openxmlformats.org/officeDocument/2006/relationships/image" Target="NULL"/></Relationships>
</file>

<file path=ppt/slides/_rels/slide8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223.jpg"/><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911.png"/></Relationships>
</file>

<file path=ppt/slides/_rels/slide9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224.png"/></Relationships>
</file>

<file path=ppt/slides/_rels/slide9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NULL"/></Relationships>
</file>

<file path=ppt/slides/_rels/slide9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9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228.png"/></Relationships>
</file>

<file path=ppt/slides/_rels/slide9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28.png"/><Relationship Id="rId4" Type="http://schemas.openxmlformats.org/officeDocument/2006/relationships/image" Target="NULL"/></Relationships>
</file>

<file path=ppt/slides/_rels/slide95.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NULL"/></Relationships>
</file>

<file path=ppt/slides/_rels/slide9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224.png"/></Relationships>
</file>

<file path=ppt/slides/_rels/slide9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2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building, government building, old&#10;&#10;Description automatically generated">
            <a:extLst>
              <a:ext uri="{FF2B5EF4-FFF2-40B4-BE49-F238E27FC236}">
                <a16:creationId xmlns:a16="http://schemas.microsoft.com/office/drawing/2014/main" id="{CFFFB258-D2EF-42FE-B61E-8330EDECDC34}"/>
              </a:ext>
            </a:extLst>
          </p:cNvPr>
          <p:cNvPicPr>
            <a:picLocks noChangeAspect="1"/>
          </p:cNvPicPr>
          <p:nvPr/>
        </p:nvPicPr>
        <p:blipFill>
          <a:blip r:embed="rId2"/>
          <a:stretch>
            <a:fillRect/>
          </a:stretch>
        </p:blipFill>
        <p:spPr>
          <a:xfrm>
            <a:off x="0" y="0"/>
            <a:ext cx="12188950" cy="7882188"/>
          </a:xfrm>
          <a:prstGeom prst="rect">
            <a:avLst/>
          </a:prstGeom>
        </p:spPr>
      </p:pic>
      <p:sp>
        <p:nvSpPr>
          <p:cNvPr id="6" name="Rectangle 5">
            <a:extLst>
              <a:ext uri="{FF2B5EF4-FFF2-40B4-BE49-F238E27FC236}">
                <a16:creationId xmlns:a16="http://schemas.microsoft.com/office/drawing/2014/main" id="{0F92CFA2-A833-4F78-AFF9-92970D509629}"/>
              </a:ext>
            </a:extLst>
          </p:cNvPr>
          <p:cNvSpPr/>
          <p:nvPr/>
        </p:nvSpPr>
        <p:spPr>
          <a:xfrm>
            <a:off x="842775" y="2257425"/>
            <a:ext cx="10518650" cy="2637650"/>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3625" y="2355854"/>
            <a:ext cx="10515600" cy="1325563"/>
          </a:xfrm>
        </p:spPr>
        <p:txBody>
          <a:bodyPr>
            <a:normAutofit fontScale="90000"/>
          </a:bodyPr>
          <a:lstStyle/>
          <a:p>
            <a:pPr algn="ctr"/>
            <a:r>
              <a:rPr lang="en-US" dirty="0">
                <a:latin typeface="ITC Stone Serif" pitchFamily="50" charset="0"/>
              </a:rPr>
              <a:t>Demand Characterization and Codesign of Dynamics-Adaptive Real-Time Systems</a:t>
            </a:r>
          </a:p>
        </p:txBody>
      </p:sp>
      <p:sp>
        <p:nvSpPr>
          <p:cNvPr id="3" name="Content Placeholder 2"/>
          <p:cNvSpPr>
            <a:spLocks noGrp="1"/>
          </p:cNvSpPr>
          <p:nvPr>
            <p:ph idx="1"/>
          </p:nvPr>
        </p:nvSpPr>
        <p:spPr>
          <a:xfrm>
            <a:off x="830575" y="3681417"/>
            <a:ext cx="10515600" cy="1213658"/>
          </a:xfrm>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3"/>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4"/>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a:xfrm>
            <a:off x="11353800" y="6492871"/>
            <a:ext cx="838200" cy="365125"/>
          </a:xfrm>
        </p:spPr>
        <p:txBody>
          <a:bodyPr/>
          <a:lstStyle/>
          <a:p>
            <a:fld id="{C0DF9C1F-DB74-1E4B-8839-30A600129FD3}" type="slidenum">
              <a:rPr lang="en-US" smtClean="0"/>
              <a:t>1</a:t>
            </a:fld>
            <a:endParaRPr lang="en-US"/>
          </a:p>
        </p:txBody>
      </p:sp>
    </p:spTree>
    <p:extLst>
      <p:ext uri="{BB962C8B-B14F-4D97-AF65-F5344CB8AC3E}">
        <p14:creationId xmlns:p14="http://schemas.microsoft.com/office/powerpoint/2010/main" val="266073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Thesis</a:t>
            </a:r>
          </a:p>
        </p:txBody>
      </p:sp>
      <p:sp>
        <p:nvSpPr>
          <p:cNvPr id="3" name="Content Placeholder 2"/>
          <p:cNvSpPr>
            <a:spLocks noGrp="1"/>
          </p:cNvSpPr>
          <p:nvPr>
            <p:ph idx="1"/>
          </p:nvPr>
        </p:nvSpPr>
        <p:spPr>
          <a:xfrm>
            <a:off x="838200" y="2541588"/>
            <a:ext cx="10515600" cy="1774825"/>
          </a:xfrm>
          <a:ln w="57150">
            <a:solidFill>
              <a:srgbClr val="1F6157"/>
            </a:solidFill>
          </a:ln>
        </p:spPr>
        <p:txBody>
          <a:bodyPr anchor="ctr">
            <a:normAutofit/>
          </a:bodyPr>
          <a:lstStyle/>
          <a:p>
            <a:pPr marL="0" indent="0" algn="ctr">
              <a:buNone/>
            </a:pPr>
            <a:r>
              <a:rPr lang="en-US" dirty="0"/>
              <a:t>Incorporating physical dynamics into real-time system analysis</a:t>
            </a:r>
            <a:br>
              <a:rPr lang="en-US" dirty="0"/>
            </a:br>
            <a:r>
              <a:rPr lang="en-US" dirty="0"/>
              <a:t>can </a:t>
            </a:r>
            <a:r>
              <a:rPr lang="en-US" b="1" dirty="0"/>
              <a:t>reduce pessimism</a:t>
            </a:r>
            <a:r>
              <a:rPr lang="en-US" dirty="0"/>
              <a:t> and </a:t>
            </a:r>
            <a:r>
              <a:rPr lang="en-US" b="1" dirty="0"/>
              <a:t>increase efficiency</a:t>
            </a:r>
            <a:br>
              <a:rPr lang="en-US" dirty="0"/>
            </a:br>
            <a:r>
              <a:rPr lang="en-US" dirty="0"/>
              <a:t>of demand characterization and </a:t>
            </a:r>
            <a:r>
              <a:rPr lang="en-US" dirty="0" err="1"/>
              <a:t>schedulability</a:t>
            </a:r>
            <a:r>
              <a:rPr lang="en-US" dirty="0"/>
              <a:t> analysis</a:t>
            </a:r>
            <a:br>
              <a:rPr lang="en-US" dirty="0"/>
            </a:br>
            <a:r>
              <a:rPr lang="en-US" b="1" dirty="0"/>
              <a:t>while enabling the codesign </a:t>
            </a:r>
            <a:r>
              <a:rPr lang="en-US" dirty="0"/>
              <a:t>of Real-Time, Cyber-Physical Systems</a:t>
            </a:r>
            <a:endParaRPr lang="en-US" sz="2000" dirty="0">
              <a:latin typeface="ITC Stone Sans" pitchFamily="50" charset="0"/>
            </a:endParaRP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10</a:t>
            </a:fld>
            <a:endParaRPr lang="en-US"/>
          </a:p>
        </p:txBody>
      </p:sp>
    </p:spTree>
    <p:extLst>
      <p:ext uri="{BB962C8B-B14F-4D97-AF65-F5344CB8AC3E}">
        <p14:creationId xmlns:p14="http://schemas.microsoft.com/office/powerpoint/2010/main" val="111984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2"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grpId="2" nodeType="withEffect">
                                  <p:stCondLst>
                                    <p:cond delay="0"/>
                                  </p:stCondLst>
                                  <p:childTnLst>
                                    <p:animEffect transition="out" filter="fade">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animBg="1"/>
      <p:bldP spid="3" grpId="2" uiExpand="1" build="p"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Experimentation: FUL and HSF Shorts</a:t>
            </a:r>
          </a:p>
        </p:txBody>
      </p:sp>
      <p:sp>
        <p:nvSpPr>
          <p:cNvPr id="8" name="Content Placeholder 7"/>
          <p:cNvSpPr>
            <a:spLocks noGrp="1"/>
          </p:cNvSpPr>
          <p:nvPr>
            <p:ph sz="half" idx="2"/>
          </p:nvPr>
        </p:nvSpPr>
        <p:spPr>
          <a:xfrm>
            <a:off x="838200" y="5210000"/>
            <a:ext cx="11353800" cy="1286049"/>
          </a:xfrm>
        </p:spPr>
        <p:txBody>
          <a:bodyPr>
            <a:normAutofit/>
          </a:bodyPr>
          <a:lstStyle/>
          <a:p>
            <a:r>
              <a:rPr lang="en-US" dirty="0"/>
              <a:t> </a:t>
            </a:r>
            <a:r>
              <a:rPr lang="en-US" sz="2400" dirty="0"/>
              <a:t>Experiment 1 : Fault Under Load (FUL); Experiment 2 : Hard-Switching Fault (HSF)</a:t>
            </a:r>
          </a:p>
          <a:p>
            <a:r>
              <a:rPr lang="en-US" sz="2400" b="1" dirty="0"/>
              <a:t> </a:t>
            </a:r>
            <a:r>
              <a:rPr lang="en-US" b="1" dirty="0"/>
              <a:t>Critical current is 150 mA</a:t>
            </a:r>
          </a:p>
          <a:p>
            <a:pPr marL="0" indent="0">
              <a:buNone/>
            </a:pPr>
            <a:endParaRPr lang="en-US" sz="24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100</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3" name="Picture 2"/>
          <p:cNvPicPr>
            <a:picLocks noChangeAspect="1"/>
          </p:cNvPicPr>
          <p:nvPr/>
        </p:nvPicPr>
        <p:blipFill rotWithShape="1">
          <a:blip r:embed="rId3"/>
          <a:srcRect l="27016" t="33277" r="11344" b="19271"/>
          <a:stretch/>
        </p:blipFill>
        <p:spPr>
          <a:xfrm>
            <a:off x="1775710" y="1572449"/>
            <a:ext cx="8640580" cy="3637553"/>
          </a:xfrm>
          <a:prstGeom prst="rect">
            <a:avLst/>
          </a:prstGeom>
        </p:spPr>
      </p:pic>
      <p:sp>
        <p:nvSpPr>
          <p:cNvPr id="2" name="Rectangle 1"/>
          <p:cNvSpPr/>
          <p:nvPr/>
        </p:nvSpPr>
        <p:spPr>
          <a:xfrm>
            <a:off x="4991100" y="1685926"/>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56466" y="5718785"/>
            <a:ext cx="1316169" cy="4399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15618" y="1628365"/>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1909" y="1675135"/>
            <a:ext cx="5819109" cy="4679284"/>
          </a:xfrm>
          <a:prstGeom prst="rect">
            <a:avLst/>
          </a:prstGeom>
        </p:spPr>
      </p:pic>
      <p:pic>
        <p:nvPicPr>
          <p:cNvPr id="11" name="Picture 10"/>
          <p:cNvPicPr>
            <a:picLocks noChangeAspect="1"/>
          </p:cNvPicPr>
          <p:nvPr/>
        </p:nvPicPr>
        <p:blipFill>
          <a:blip r:embed="rId4"/>
          <a:stretch>
            <a:fillRect/>
          </a:stretch>
        </p:blipFill>
        <p:spPr>
          <a:xfrm>
            <a:off x="6096000" y="1675135"/>
            <a:ext cx="5723961" cy="4679284"/>
          </a:xfrm>
          <a:prstGeom prst="rect">
            <a:avLst/>
          </a:prstGeom>
        </p:spPr>
      </p:pic>
      <p:sp>
        <p:nvSpPr>
          <p:cNvPr id="4" name="Title 3"/>
          <p:cNvSpPr>
            <a:spLocks noGrp="1"/>
          </p:cNvSpPr>
          <p:nvPr>
            <p:ph type="title"/>
          </p:nvPr>
        </p:nvSpPr>
        <p:spPr/>
        <p:txBody>
          <a:bodyPr/>
          <a:lstStyle/>
          <a:p>
            <a:r>
              <a:rPr lang="en-US" dirty="0"/>
              <a:t>Experimentation: Scaling</a:t>
            </a:r>
          </a:p>
        </p:txBody>
      </p:sp>
      <p:sp>
        <p:nvSpPr>
          <p:cNvPr id="5" name="Content Placeholder 4"/>
          <p:cNvSpPr>
            <a:spLocks noGrp="1"/>
          </p:cNvSpPr>
          <p:nvPr>
            <p:ph sz="half" idx="1"/>
          </p:nvPr>
        </p:nvSpPr>
        <p:spPr/>
        <p:txBody>
          <a:bodyPr anchor="ctr"/>
          <a:lstStyle/>
          <a:p>
            <a:pPr marL="0" indent="0" algn="ctr">
              <a:buNone/>
            </a:pPr>
            <a:r>
              <a:rPr lang="en-US" b="1" dirty="0">
                <a:sym typeface="Wingdings" panose="05000000000000000000" pitchFamily="2" charset="2"/>
              </a:rPr>
              <a:t>Smaller utilization</a:t>
            </a:r>
          </a:p>
          <a:p>
            <a:pPr marL="0" indent="0" algn="ctr">
              <a:buNone/>
            </a:pPr>
            <a:r>
              <a:rPr lang="en-US" b="1" dirty="0">
                <a:sym typeface="Wingdings" panose="05000000000000000000" pitchFamily="2" charset="2"/>
              </a:rPr>
              <a:t>=</a:t>
            </a:r>
          </a:p>
          <a:p>
            <a:pPr marL="0" indent="0" algn="ctr">
              <a:buNone/>
            </a:pPr>
            <a:r>
              <a:rPr lang="en-US" b="1" dirty="0">
                <a:sym typeface="Wingdings" panose="05000000000000000000" pitchFamily="2" charset="2"/>
              </a:rPr>
              <a:t>larger current at time of detection</a:t>
            </a:r>
            <a:endParaRPr lang="en-US" b="1" dirty="0"/>
          </a:p>
        </p:txBody>
      </p:sp>
      <p:sp>
        <p:nvSpPr>
          <p:cNvPr id="6" name="Content Placeholder 5"/>
          <p:cNvSpPr>
            <a:spLocks noGrp="1"/>
          </p:cNvSpPr>
          <p:nvPr>
            <p:ph sz="half" idx="2"/>
          </p:nvPr>
        </p:nvSpPr>
        <p:spPr/>
        <p:txBody>
          <a:bodyPr anchor="ctr"/>
          <a:lstStyle/>
          <a:p>
            <a:pPr marL="0" indent="0" algn="ctr">
              <a:buNone/>
            </a:pPr>
            <a:r>
              <a:rPr lang="en-US" b="1" dirty="0">
                <a:sym typeface="Wingdings" panose="05000000000000000000" pitchFamily="2" charset="2"/>
              </a:rPr>
              <a:t>Smaller inductance</a:t>
            </a:r>
          </a:p>
          <a:p>
            <a:pPr marL="0" indent="0" algn="ctr">
              <a:buNone/>
            </a:pPr>
            <a:r>
              <a:rPr lang="en-US" b="1" dirty="0">
                <a:sym typeface="Wingdings" panose="05000000000000000000" pitchFamily="2" charset="2"/>
              </a:rPr>
              <a:t>=</a:t>
            </a:r>
            <a:br>
              <a:rPr lang="en-US" b="1" dirty="0">
                <a:sym typeface="Wingdings" panose="05000000000000000000" pitchFamily="2" charset="2"/>
              </a:rPr>
            </a:br>
            <a:r>
              <a:rPr lang="en-US" b="1" dirty="0">
                <a:sym typeface="Wingdings" panose="05000000000000000000" pitchFamily="2" charset="2"/>
              </a:rPr>
              <a:t>larger current at time of detection</a:t>
            </a:r>
            <a:endParaRPr lang="en-US" dirty="0"/>
          </a:p>
        </p:txBody>
      </p:sp>
      <p:sp>
        <p:nvSpPr>
          <p:cNvPr id="3" name="Slide Number Placeholder 2"/>
          <p:cNvSpPr>
            <a:spLocks noGrp="1"/>
          </p:cNvSpPr>
          <p:nvPr>
            <p:ph type="sldNum" sz="quarter" idx="12"/>
          </p:nvPr>
        </p:nvSpPr>
        <p:spPr/>
        <p:txBody>
          <a:bodyPr/>
          <a:lstStyle/>
          <a:p>
            <a:fld id="{9C75D887-1A03-4ABF-9F74-03C35FBA7AA7}" type="slidenum">
              <a:rPr lang="en-US" smtClean="0"/>
              <a:pPr/>
              <a:t>101</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spTree>
    <p:extLst>
      <p:ext uri="{BB962C8B-B14F-4D97-AF65-F5344CB8AC3E}">
        <p14:creationId xmlns:p14="http://schemas.microsoft.com/office/powerpoint/2010/main" val="25273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xEl>
                                              <p:pRg st="1" end="1"/>
                                            </p:txEl>
                                          </p:spTgt>
                                        </p:tgtEl>
                                      </p:cBhvr>
                                    </p:animEffect>
                                    <p:set>
                                      <p:cBhvr>
                                        <p:cTn id="18" dur="1" fill="hold">
                                          <p:stCondLst>
                                            <p:cond delay="499"/>
                                          </p:stCondLst>
                                        </p:cTn>
                                        <p:tgtEl>
                                          <p:spTgt spid="6">
                                            <p:txEl>
                                              <p:pRg st="1" end="1"/>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xEl>
                                              <p:pRg st="0" end="0"/>
                                            </p:txEl>
                                          </p:spTgt>
                                        </p:tgtEl>
                                      </p:cBhvr>
                                    </p:animEffect>
                                    <p:set>
                                      <p:cBhvr>
                                        <p:cTn id="39" dur="1" fill="hold">
                                          <p:stCondLst>
                                            <p:cond delay="499"/>
                                          </p:stCondLst>
                                        </p:cTn>
                                        <p:tgtEl>
                                          <p:spTgt spid="5">
                                            <p:txEl>
                                              <p:pRg st="0" end="0"/>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xEl>
                                              <p:pRg st="1" end="1"/>
                                            </p:txEl>
                                          </p:spTgt>
                                        </p:tgtEl>
                                      </p:cBhvr>
                                    </p:animEffect>
                                    <p:set>
                                      <p:cBhvr>
                                        <p:cTn id="42" dur="1" fill="hold">
                                          <p:stCondLst>
                                            <p:cond delay="499"/>
                                          </p:stCondLst>
                                        </p:cTn>
                                        <p:tgtEl>
                                          <p:spTgt spid="5">
                                            <p:txEl>
                                              <p:pRg st="1" end="1"/>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xEl>
                                              <p:pRg st="2" end="2"/>
                                            </p:txEl>
                                          </p:spTgt>
                                        </p:tgtEl>
                                      </p:cBhvr>
                                    </p:animEffect>
                                    <p:set>
                                      <p:cBhvr>
                                        <p:cTn id="45" dur="1" fill="hold">
                                          <p:stCondLst>
                                            <p:cond delay="499"/>
                                          </p:stCondLst>
                                        </p:cTn>
                                        <p:tgtEl>
                                          <p:spTgt spid="5">
                                            <p:txEl>
                                              <p:pRg st="2" end="2"/>
                                            </p:txEl>
                                          </p:spTgt>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5" grpId="1" uiExpand="1" build="allAtOnce"/>
      <p:bldP spid="6" grpId="0" uiExpand="1" build="allAtOnce"/>
      <p:bldP spid="6" grpId="1" uiExpand="1" build="allAtOnce"/>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Short Detection with Varied Period</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nchor="ct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𝑚𝑎𝑥</m:t>
                              </m:r>
                            </m:sub>
                          </m:sSub>
                          <m:r>
                            <a:rPr lang="en-US" i="1">
                              <a:latin typeface="Cambria Math" panose="02040503050406030204" pitchFamily="18" charset="0"/>
                            </a:rPr>
                            <m:t>)</m:t>
                          </m:r>
                        </m:num>
                        <m:den>
                          <m:r>
                            <a:rPr lang="en-US" i="1">
                              <a:latin typeface="Cambria Math" panose="02040503050406030204" pitchFamily="18" charset="0"/>
                            </a:rPr>
                            <m:t>2</m:t>
                          </m:r>
                        </m:den>
                      </m:f>
                    </m:oMath>
                  </m:oMathPara>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75D887-1A03-4ABF-9F74-03C35FBA7AA7}" type="slidenum">
              <a:rPr lang="en-US" smtClean="0"/>
              <a:pPr/>
              <a:t>102</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15" name="Content Placeholder 14">
            <a:extLst>
              <a:ext uri="{FF2B5EF4-FFF2-40B4-BE49-F238E27FC236}">
                <a16:creationId xmlns:a16="http://schemas.microsoft.com/office/drawing/2014/main" id="{7159D09C-C2E5-46BB-A124-B0B7DE5532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922543" y="1825625"/>
            <a:ext cx="5012913" cy="4351338"/>
          </a:xfrm>
        </p:spPr>
      </p:pic>
      <p:grpSp>
        <p:nvGrpSpPr>
          <p:cNvPr id="16" name="Group 15">
            <a:extLst>
              <a:ext uri="{FF2B5EF4-FFF2-40B4-BE49-F238E27FC236}">
                <a16:creationId xmlns:a16="http://schemas.microsoft.com/office/drawing/2014/main" id="{D43A79C9-D6FC-4F9A-A972-9CBA039CE011}"/>
              </a:ext>
            </a:extLst>
          </p:cNvPr>
          <p:cNvGrpSpPr/>
          <p:nvPr/>
        </p:nvGrpSpPr>
        <p:grpSpPr>
          <a:xfrm>
            <a:off x="6172198" y="2274769"/>
            <a:ext cx="5181600" cy="3453050"/>
            <a:chOff x="914400" y="1825625"/>
            <a:chExt cx="10439398" cy="2608723"/>
          </a:xfrm>
        </p:grpSpPr>
        <p:sp>
          <p:nvSpPr>
            <p:cNvPr id="17" name="Rectangle 16">
              <a:extLst>
                <a:ext uri="{FF2B5EF4-FFF2-40B4-BE49-F238E27FC236}">
                  <a16:creationId xmlns:a16="http://schemas.microsoft.com/office/drawing/2014/main" id="{439EC1E5-A9EC-4E2A-931C-2DB3A7F7814F}"/>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8" name="Rectangle 17">
              <a:extLst>
                <a:ext uri="{FF2B5EF4-FFF2-40B4-BE49-F238E27FC236}">
                  <a16:creationId xmlns:a16="http://schemas.microsoft.com/office/drawing/2014/main" id="{62C45D0A-84B6-4933-AFF6-46AD815514CB}"/>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spTree>
    <p:extLst>
      <p:ext uri="{BB962C8B-B14F-4D97-AF65-F5344CB8AC3E}">
        <p14:creationId xmlns:p14="http://schemas.microsoft.com/office/powerpoint/2010/main" val="30273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Conclusion</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103</a:t>
            </a:fld>
            <a:endParaRPr lang="en-US" dirty="0"/>
          </a:p>
        </p:txBody>
      </p:sp>
    </p:spTree>
    <p:extLst>
      <p:ext uri="{BB962C8B-B14F-4D97-AF65-F5344CB8AC3E}">
        <p14:creationId xmlns:p14="http://schemas.microsoft.com/office/powerpoint/2010/main" val="40823388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Contribution Summary and Future Work</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104</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4449713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Previous Publication</a:t>
            </a:r>
          </a:p>
        </p:txBody>
      </p:sp>
      <p:sp>
        <p:nvSpPr>
          <p:cNvPr id="6" name="Content Placeholder 5"/>
          <p:cNvSpPr>
            <a:spLocks noGrp="1"/>
          </p:cNvSpPr>
          <p:nvPr>
            <p:ph idx="1"/>
          </p:nvPr>
        </p:nvSpPr>
        <p:spPr>
          <a:xfrm>
            <a:off x="838200" y="1825625"/>
            <a:ext cx="10515598" cy="4351338"/>
          </a:xfrm>
        </p:spPr>
        <p:txBody>
          <a:bodyPr anchor="ctr">
            <a:noAutofit/>
          </a:bodyPr>
          <a:lstStyle/>
          <a:p>
            <a:pPr marL="0" indent="0">
              <a:buNone/>
            </a:pPr>
            <a:r>
              <a:rPr lang="en-US" dirty="0"/>
              <a:t>Honors Sr. Thesis, Wayne State University, Detroit, USA. May 2016</a:t>
            </a:r>
          </a:p>
          <a:p>
            <a:pPr lvl="1"/>
            <a:r>
              <a:rPr lang="en-US" dirty="0"/>
              <a:t>Advisor: Prof. Nathan Fisher</a:t>
            </a:r>
          </a:p>
          <a:p>
            <a:pPr marL="0" indent="0">
              <a:buNone/>
            </a:pPr>
            <a:endParaRPr lang="en-US" dirty="0"/>
          </a:p>
          <a:p>
            <a:pPr marL="0" indent="0">
              <a:buNone/>
            </a:pPr>
            <a:r>
              <a:rPr lang="en-US" dirty="0"/>
              <a:t>23rd IEEE International Conference on Embedded and Real-Time Computing Systems and Applications, Hsinchu, Taiwan. Aug. 2017</a:t>
            </a:r>
          </a:p>
          <a:p>
            <a:pPr lvl="1"/>
            <a:r>
              <a:rPr lang="en-US" dirty="0"/>
              <a:t>Advisor: Prof. Nathan Fisher</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105</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8223515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Thank you!</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106</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
        <p:nvSpPr>
          <p:cNvPr id="9" name="TextBox 8">
            <a:extLst>
              <a:ext uri="{FF2B5EF4-FFF2-40B4-BE49-F238E27FC236}">
                <a16:creationId xmlns:a16="http://schemas.microsoft.com/office/drawing/2014/main" id="{5FEF5DB3-9203-4DA3-9329-360402B9F01E}"/>
              </a:ext>
            </a:extLst>
          </p:cNvPr>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Questions?		aaron.willcock@wayne.edu</a:t>
            </a:r>
          </a:p>
        </p:txBody>
      </p:sp>
      <p:sp>
        <p:nvSpPr>
          <p:cNvPr id="10" name="TextBox 9">
            <a:extLst>
              <a:ext uri="{FF2B5EF4-FFF2-40B4-BE49-F238E27FC236}">
                <a16:creationId xmlns:a16="http://schemas.microsoft.com/office/drawing/2014/main" id="{5D115768-59C6-491A-BB5A-57E29E49665C}"/>
              </a:ext>
            </a:extLst>
          </p:cNvPr>
          <p:cNvSpPr txBox="1"/>
          <p:nvPr/>
        </p:nvSpPr>
        <p:spPr>
          <a:xfrm>
            <a:off x="-1" y="5936817"/>
            <a:ext cx="12191999" cy="338554"/>
          </a:xfrm>
          <a:prstGeom prst="rect">
            <a:avLst/>
          </a:prstGeom>
          <a:noFill/>
        </p:spPr>
        <p:txBody>
          <a:bodyPr wrap="square" rtlCol="0">
            <a:spAutoFit/>
          </a:bodyPr>
          <a:lstStyle/>
          <a:p>
            <a:pPr algn="ctr"/>
            <a:r>
              <a:rPr lang="en-US" sz="1600" b="1" dirty="0">
                <a:latin typeface="Garamond" panose="02020404030301010803" pitchFamily="18" charset="0"/>
              </a:rPr>
              <a:t>Disclaimer: No toasters were harmed during this research.</a:t>
            </a:r>
          </a:p>
        </p:txBody>
      </p:sp>
    </p:spTree>
    <p:extLst>
      <p:ext uri="{BB962C8B-B14F-4D97-AF65-F5344CB8AC3E}">
        <p14:creationId xmlns:p14="http://schemas.microsoft.com/office/powerpoint/2010/main" val="2250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107</a:t>
            </a:fld>
            <a:endParaRPr lang="en-US" dirty="0"/>
          </a:p>
        </p:txBody>
      </p:sp>
      <p:pic>
        <p:nvPicPr>
          <p:cNvPr id="6" name="Content Placeholder 1"/>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779346" y="194188"/>
            <a:ext cx="8926753" cy="6527287"/>
          </a:xfrm>
          <a:prstGeom prst="rect">
            <a:avLst/>
          </a:prstGeom>
          <a:ln w="76200">
            <a:solidFill>
              <a:srgbClr val="0C544A"/>
            </a:solidFill>
          </a:ln>
        </p:spPr>
      </p:pic>
    </p:spTree>
    <p:extLst>
      <p:ext uri="{BB962C8B-B14F-4D97-AF65-F5344CB8AC3E}">
        <p14:creationId xmlns:p14="http://schemas.microsoft.com/office/powerpoint/2010/main" val="4255471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108</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 y="96819"/>
            <a:ext cx="10940527" cy="6154046"/>
          </a:xfrm>
          <a:prstGeom prst="rect">
            <a:avLst/>
          </a:prstGeom>
          <a:ln w="76200">
            <a:solidFill>
              <a:srgbClr val="0C544A"/>
            </a:solidFill>
          </a:ln>
        </p:spPr>
      </p:pic>
    </p:spTree>
    <p:extLst>
      <p:ext uri="{BB962C8B-B14F-4D97-AF65-F5344CB8AC3E}">
        <p14:creationId xmlns:p14="http://schemas.microsoft.com/office/powerpoint/2010/main" val="2702954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109</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6835" y="4722332"/>
            <a:ext cx="2149642" cy="1200329"/>
          </a:xfrm>
          <a:prstGeom prst="rect">
            <a:avLst/>
          </a:prstGeom>
          <a:noFill/>
          <a:ln w="76200">
            <a:solidFill>
              <a:schemeClr val="accent6"/>
            </a:solidFill>
          </a:ln>
        </p:spPr>
        <p:txBody>
          <a:bodyPr wrap="square" rtlCol="0">
            <a:spAutoFit/>
          </a:bodyPr>
          <a:lstStyle/>
          <a:p>
            <a:pPr algn="ctr"/>
            <a:r>
              <a:rPr lang="en-US" sz="3600" dirty="0"/>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46831" y="4715028"/>
            <a:ext cx="11106963" cy="1200329"/>
            <a:chOff x="246835" y="4722332"/>
            <a:chExt cx="11106963"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6835" y="4722332"/>
              <a:ext cx="2149642" cy="1200329"/>
            </a:xfrm>
            <a:prstGeom prst="rect">
              <a:avLst/>
            </a:prstGeom>
            <a:noFill/>
            <a:ln w="76200">
              <a:solidFill>
                <a:srgbClr val="FFC000"/>
              </a:solidFill>
            </a:ln>
          </p:spPr>
          <p:txBody>
            <a:bodyPr wrap="square" rtlCol="0">
              <a:spAutoFit/>
            </a:bodyPr>
            <a:lstStyle/>
            <a:p>
              <a:pPr algn="ctr"/>
              <a:r>
                <a:rPr lang="en-US" sz="3600" dirty="0"/>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2671774"/>
            <a:ext cx="11085039" cy="1204112"/>
            <a:chOff x="268755" y="2671774"/>
            <a:chExt cx="11085039"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dirty="0"/>
                <a:t>Critical Current</a:t>
              </a:r>
            </a:p>
          </p:txBody>
        </p:sp>
        <p:cxnSp>
          <p:nvCxnSpPr>
            <p:cNvPr id="18" name="Straight Connector 17"/>
            <p:cNvCxnSpPr/>
            <p:nvPr/>
          </p:nvCxnSpPr>
          <p:spPr>
            <a:xfrm>
              <a:off x="2358181" y="3875886"/>
              <a:ext cx="89956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C9DB22C-C01E-4E14-914B-338FB5FB7CCB}"/>
              </a:ext>
            </a:extLst>
          </p:cNvPr>
          <p:cNvGrpSpPr/>
          <p:nvPr/>
        </p:nvGrpSpPr>
        <p:grpSpPr>
          <a:xfrm>
            <a:off x="3168503" y="2278534"/>
            <a:ext cx="8604395" cy="3170053"/>
            <a:chOff x="1793800" y="1709990"/>
            <a:chExt cx="8604395" cy="3170053"/>
          </a:xfrm>
        </p:grpSpPr>
        <p:sp>
          <p:nvSpPr>
            <p:cNvPr id="27" name="Rectangle 26">
              <a:extLst>
                <a:ext uri="{FF2B5EF4-FFF2-40B4-BE49-F238E27FC236}">
                  <a16:creationId xmlns:a16="http://schemas.microsoft.com/office/drawing/2014/main" id="{AF2C1E00-858D-47C1-95E0-0EC58282E9E7}"/>
                </a:ext>
              </a:extLst>
            </p:cNvPr>
            <p:cNvSpPr/>
            <p:nvPr/>
          </p:nvSpPr>
          <p:spPr>
            <a:xfrm>
              <a:off x="1793800" y="1735061"/>
              <a:ext cx="8604395" cy="3144982"/>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579BF08-8F38-4E77-B48D-09B6ABD576A4}"/>
                    </a:ext>
                  </a:extLst>
                </p:cNvPr>
                <p:cNvSpPr txBox="1"/>
                <p:nvPr/>
              </p:nvSpPr>
              <p:spPr>
                <a:xfrm>
                  <a:off x="2583882" y="1709990"/>
                  <a:ext cx="7024231" cy="294747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e>
                        </m:d>
                      </m:oMath>
                    </m:oMathPara>
                  </a14:m>
                  <a:endParaRPr lang="en-US" sz="4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𝑛</m:t>
                                </m:r>
                              </m:sub>
                            </m:sSub>
                          </m:e>
                        </m:d>
                      </m:oMath>
                    </m:oMathPara>
                  </a14:m>
                  <a:br>
                    <a:rPr lang="en-US" sz="4400" b="0" dirty="0"/>
                  </a:br>
                  <a14:m>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oMath>
                  </a14:m>
                  <a:r>
                    <a:rPr lang="en-US" sz="4400" dirty="0"/>
                    <a:t>  </a:t>
                  </a:r>
                  <a:r>
                    <a:rPr lang="en-US" sz="4400" dirty="0">
                      <a:latin typeface="Garamond" panose="02020404030301010803" pitchFamily="18" charset="0"/>
                    </a:rPr>
                    <a:t>for all </a:t>
                  </a:r>
                  <a:r>
                    <a:rPr lang="en-US" sz="4400" dirty="0"/>
                    <a:t> </a:t>
                  </a:r>
                  <a14:m>
                    <m:oMath xmlns:m="http://schemas.openxmlformats.org/officeDocument/2006/math">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a14:m>
                  <a:endParaRPr lang="en-US" sz="4400" dirty="0"/>
                </a:p>
              </p:txBody>
            </p:sp>
          </mc:Choice>
          <mc:Fallback xmlns="">
            <p:sp>
              <p:nvSpPr>
                <p:cNvPr id="28" name="TextBox 27">
                  <a:extLst>
                    <a:ext uri="{FF2B5EF4-FFF2-40B4-BE49-F238E27FC236}">
                      <a16:creationId xmlns:a16="http://schemas.microsoft.com/office/drawing/2014/main" id="{2579BF08-8F38-4E77-B48D-09B6ABD576A4}"/>
                    </a:ext>
                  </a:extLst>
                </p:cNvPr>
                <p:cNvSpPr txBox="1">
                  <a:spLocks noRot="1" noChangeAspect="1" noMove="1" noResize="1" noEditPoints="1" noAdjustHandles="1" noChangeArrowheads="1" noChangeShapeType="1" noTextEdit="1"/>
                </p:cNvSpPr>
                <p:nvPr/>
              </p:nvSpPr>
              <p:spPr>
                <a:xfrm>
                  <a:off x="2583882" y="1709990"/>
                  <a:ext cx="7024231" cy="2947474"/>
                </a:xfrm>
                <a:prstGeom prst="rect">
                  <a:avLst/>
                </a:prstGeom>
                <a:blipFill>
                  <a:blip r:embed="rId5"/>
                  <a:stretch>
                    <a:fillRect b="-10766"/>
                  </a:stretch>
                </a:blipFill>
              </p:spPr>
              <p:txBody>
                <a:bodyPr/>
                <a:lstStyle/>
                <a:p>
                  <a:r>
                    <a:rPr lang="en-US">
                      <a:noFill/>
                    </a:rPr>
                    <a:t> </a:t>
                  </a:r>
                </a:p>
              </p:txBody>
            </p:sp>
          </mc:Fallback>
        </mc:AlternateContent>
      </p:grpSp>
      <p:sp>
        <p:nvSpPr>
          <p:cNvPr id="34" name="TextBox 33"/>
          <p:cNvSpPr txBox="1"/>
          <p:nvPr/>
        </p:nvSpPr>
        <p:spPr>
          <a:xfrm>
            <a:off x="5138928" y="3430434"/>
            <a:ext cx="4575429" cy="878769"/>
          </a:xfrm>
          <a:prstGeom prst="rect">
            <a:avLst/>
          </a:prstGeom>
          <a:noFill/>
          <a:ln w="76200">
            <a:solidFill>
              <a:srgbClr val="70AD47"/>
            </a:solidFill>
          </a:ln>
        </p:spPr>
        <p:txBody>
          <a:bodyPr wrap="square" rtlCol="0">
            <a:spAutoFit/>
          </a:bodyPr>
          <a:lstStyle/>
          <a:p>
            <a:pPr algn="ctr"/>
            <a:endParaRPr lang="en-US" sz="3600" dirty="0"/>
          </a:p>
        </p:txBody>
      </p:sp>
      <p:sp>
        <p:nvSpPr>
          <p:cNvPr id="35" name="TextBox 34"/>
          <p:cNvSpPr txBox="1"/>
          <p:nvPr/>
        </p:nvSpPr>
        <p:spPr>
          <a:xfrm>
            <a:off x="7779435" y="2428214"/>
            <a:ext cx="1300558" cy="878769"/>
          </a:xfrm>
          <a:prstGeom prst="rect">
            <a:avLst/>
          </a:prstGeom>
          <a:noFill/>
          <a:ln w="76200">
            <a:solidFill>
              <a:srgbClr val="FF0000"/>
            </a:solidFill>
          </a:ln>
        </p:spPr>
        <p:txBody>
          <a:bodyPr wrap="square" rtlCol="0">
            <a:spAutoFit/>
          </a:bodyPr>
          <a:lstStyle/>
          <a:p>
            <a:pPr algn="ctr"/>
            <a:endParaRPr lang="en-US" sz="3600" dirty="0"/>
          </a:p>
        </p:txBody>
      </p:sp>
      <p:sp>
        <p:nvSpPr>
          <p:cNvPr id="25" name="TextBox 24">
            <a:extLst>
              <a:ext uri="{FF2B5EF4-FFF2-40B4-BE49-F238E27FC236}">
                <a16:creationId xmlns:a16="http://schemas.microsoft.com/office/drawing/2014/main" id="{014082E8-8D61-404E-B4A6-3B6B0DE0AAF2}"/>
              </a:ext>
            </a:extLst>
          </p:cNvPr>
          <p:cNvSpPr txBox="1"/>
          <p:nvPr/>
        </p:nvSpPr>
        <p:spPr>
          <a:xfrm>
            <a:off x="3814206" y="4447444"/>
            <a:ext cx="2888045" cy="878769"/>
          </a:xfrm>
          <a:prstGeom prst="rect">
            <a:avLst/>
          </a:prstGeom>
          <a:noFill/>
          <a:ln w="76200">
            <a:solidFill>
              <a:srgbClr val="70AD47"/>
            </a:solidFill>
          </a:ln>
        </p:spPr>
        <p:txBody>
          <a:bodyPr wrap="square" rtlCol="0">
            <a:spAutoFit/>
          </a:bodyPr>
          <a:lstStyle/>
          <a:p>
            <a:pPr algn="ctr"/>
            <a:endParaRPr lang="en-US" sz="3600" dirty="0"/>
          </a:p>
        </p:txBody>
      </p:sp>
    </p:spTree>
    <p:extLst>
      <p:ext uri="{BB962C8B-B14F-4D97-AF65-F5344CB8AC3E}">
        <p14:creationId xmlns:p14="http://schemas.microsoft.com/office/powerpoint/2010/main" val="31616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5"/>
                                        </p:tgtEl>
                                      </p:cBhvr>
                                    </p:animEffect>
                                    <p:set>
                                      <p:cBhvr>
                                        <p:cTn id="85"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P spid="34" grpId="0" animBg="1"/>
      <p:bldP spid="34" grpId="1" animBg="1"/>
      <p:bldP spid="35" grpId="0" animBg="1"/>
      <p:bldP spid="35" grpId="1"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Related Works (table/box)</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11</a:t>
            </a:fld>
            <a:endParaRPr lang="en-US"/>
          </a:p>
        </p:txBody>
      </p:sp>
    </p:spTree>
    <p:extLst>
      <p:ext uri="{BB962C8B-B14F-4D97-AF65-F5344CB8AC3E}">
        <p14:creationId xmlns:p14="http://schemas.microsoft.com/office/powerpoint/2010/main" val="278156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l"/>
            <a:r>
              <a:rPr lang="en-US" sz="2800" b="1" dirty="0"/>
              <a:t>An Efficient Knapsack-Based Approach for</a:t>
            </a:r>
            <a:br>
              <a:rPr lang="en-US" sz="2800" b="1" dirty="0"/>
            </a:br>
            <a:r>
              <a:rPr lang="en-US" sz="2800" b="1" dirty="0"/>
              <a:t>Calculating the Worst-Case Demand of AVR Tasks</a:t>
            </a:r>
          </a:p>
        </p:txBody>
      </p:sp>
      <p:sp>
        <p:nvSpPr>
          <p:cNvPr id="3" name="Subtitle 2"/>
          <p:cNvSpPr>
            <a:spLocks noGrp="1"/>
          </p:cNvSpPr>
          <p:nvPr>
            <p:ph type="subTitle" idx="1"/>
          </p:nvPr>
        </p:nvSpPr>
        <p:spPr/>
        <p:txBody>
          <a:bodyPr anchor="ctr">
            <a:normAutofit fontScale="85000" lnSpcReduction="20000"/>
          </a:bodyPr>
          <a:lstStyle/>
          <a:p>
            <a:r>
              <a:rPr lang="en-US" dirty="0">
                <a:latin typeface="Garamond" panose="02020404030301010803" pitchFamily="18" charset="0"/>
              </a:rPr>
              <a:t>Sandeep Kumar </a:t>
            </a:r>
            <a:r>
              <a:rPr lang="en-US" dirty="0" err="1">
                <a:latin typeface="Garamond" panose="02020404030301010803" pitchFamily="18" charset="0"/>
              </a:rPr>
              <a:t>Bijinemula</a:t>
            </a:r>
            <a:r>
              <a:rPr lang="en-US" baseline="30000" dirty="0">
                <a:latin typeface="Garamond" panose="02020404030301010803" pitchFamily="18" charset="0"/>
              </a:rPr>
              <a:t>*</a:t>
            </a:r>
            <a:r>
              <a:rPr lang="en-US" dirty="0">
                <a:latin typeface="Garamond" panose="02020404030301010803" pitchFamily="18" charset="0"/>
              </a:rPr>
              <a:t>, Aaron Willcock</a:t>
            </a:r>
            <a:r>
              <a:rPr lang="en-US" baseline="30000" dirty="0">
                <a:latin typeface="Garamond" panose="02020404030301010803" pitchFamily="18" charset="0"/>
              </a:rPr>
              <a:t>†</a:t>
            </a:r>
            <a:r>
              <a:rPr lang="en-US" dirty="0">
                <a:latin typeface="Garamond" panose="02020404030301010803" pitchFamily="18" charset="0"/>
              </a:rPr>
              <a:t>,</a:t>
            </a:r>
          </a:p>
          <a:p>
            <a:r>
              <a:rPr lang="en-US" dirty="0" err="1">
                <a:latin typeface="Garamond" panose="02020404030301010803" pitchFamily="18" charset="0"/>
              </a:rPr>
              <a:t>Thidapat</a:t>
            </a:r>
            <a:r>
              <a:rPr lang="en-US" dirty="0">
                <a:latin typeface="Garamond" panose="02020404030301010803" pitchFamily="18" charset="0"/>
              </a:rPr>
              <a:t> </a:t>
            </a:r>
            <a:r>
              <a:rPr lang="en-US" dirty="0" err="1">
                <a:latin typeface="Garamond" panose="02020404030301010803" pitchFamily="18" charset="0"/>
              </a:rPr>
              <a:t>Chantem</a:t>
            </a:r>
            <a:r>
              <a:rPr lang="en-US" baseline="30000" dirty="0">
                <a:latin typeface="Garamond" panose="02020404030301010803" pitchFamily="18" charset="0"/>
              </a:rPr>
              <a:t>*</a:t>
            </a:r>
            <a:r>
              <a:rPr lang="en-US" dirty="0">
                <a:latin typeface="Garamond" panose="02020404030301010803" pitchFamily="18" charset="0"/>
              </a:rPr>
              <a:t>, Nathan Fisher</a:t>
            </a:r>
            <a:r>
              <a:rPr lang="en-US" baseline="30000" dirty="0">
                <a:latin typeface="Garamond" panose="02020404030301010803" pitchFamily="18" charset="0"/>
              </a:rPr>
              <a:t>†</a:t>
            </a:r>
          </a:p>
          <a:p>
            <a:endParaRPr lang="en-US" sz="2000" dirty="0"/>
          </a:p>
          <a:p>
            <a:r>
              <a:rPr lang="en-US" sz="2000" baseline="30000" dirty="0"/>
              <a:t>*</a:t>
            </a:r>
            <a:r>
              <a:rPr lang="en-US" sz="2000" dirty="0"/>
              <a:t>Department of Electrical and Computer Engineering, Virginia Tech, USA</a:t>
            </a:r>
          </a:p>
          <a:p>
            <a:r>
              <a:rPr lang="en-US" sz="2000" baseline="30000" dirty="0"/>
              <a:t>†</a:t>
            </a:r>
            <a:r>
              <a:rPr lang="en-US" sz="2000" dirty="0"/>
              <a:t>Department of Computer Science, Wayne State University, USA</a:t>
            </a:r>
          </a:p>
        </p:txBody>
      </p:sp>
      <p:sp>
        <p:nvSpPr>
          <p:cNvPr id="4" name="Slide Number Placeholder 3">
            <a:extLst>
              <a:ext uri="{FF2B5EF4-FFF2-40B4-BE49-F238E27FC236}">
                <a16:creationId xmlns:a16="http://schemas.microsoft.com/office/drawing/2014/main" id="{0CEFEFE0-EC86-495F-A0F3-F0E214A88E2F}"/>
              </a:ext>
            </a:extLst>
          </p:cNvPr>
          <p:cNvSpPr>
            <a:spLocks noGrp="1"/>
          </p:cNvSpPr>
          <p:nvPr>
            <p:ph type="sldNum" sz="quarter" idx="12"/>
          </p:nvPr>
        </p:nvSpPr>
        <p:spPr/>
        <p:txBody>
          <a:bodyPr/>
          <a:lstStyle/>
          <a:p>
            <a:fld id="{C0DF9C1F-DB74-1E4B-8839-30A600129FD3}" type="slidenum">
              <a:rPr lang="en-US" smtClean="0"/>
              <a:t>12</a:t>
            </a:fld>
            <a:endParaRPr lang="en-US"/>
          </a:p>
        </p:txBody>
      </p:sp>
      <p:pic>
        <p:nvPicPr>
          <p:cNvPr id="7" name="Picture 6">
            <a:extLst>
              <a:ext uri="{FF2B5EF4-FFF2-40B4-BE49-F238E27FC236}">
                <a16:creationId xmlns:a16="http://schemas.microsoft.com/office/drawing/2014/main" id="{32EC2CB3-D18E-4ECE-8B96-FCC4F5109A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99117" y="2338372"/>
            <a:ext cx="898093" cy="900128"/>
          </a:xfrm>
          <a:prstGeom prst="rect">
            <a:avLst/>
          </a:prstGeom>
        </p:spPr>
      </p:pic>
    </p:spTree>
    <p:extLst>
      <p:ext uri="{BB962C8B-B14F-4D97-AF65-F5344CB8AC3E}">
        <p14:creationId xmlns:p14="http://schemas.microsoft.com/office/powerpoint/2010/main" val="700130842"/>
      </p:ext>
    </p:extLst>
  </p:cSld>
  <p:clrMapOvr>
    <a:masterClrMapping/>
  </p:clrMapOvr>
  <mc:AlternateContent xmlns:mc="http://schemas.openxmlformats.org/markup-compatibility/2006" xmlns:p14="http://schemas.microsoft.com/office/powerpoint/2010/main">
    <mc:Choice Requires="p14">
      <p:transition spd="slow" p14:dur="2000" advTm="1364"/>
    </mc:Choice>
    <mc:Fallback xmlns="">
      <p:transition spd="slow" advTm="136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24" name="Content Placeholder 9">
            <a:extLst>
              <a:ext uri="{FF2B5EF4-FFF2-40B4-BE49-F238E27FC236}">
                <a16:creationId xmlns:a16="http://schemas.microsoft.com/office/drawing/2014/main" id="{1FA04F2F-BB8E-4E18-9555-3232B6411F47}"/>
              </a:ext>
            </a:extLst>
          </p:cNvPr>
          <p:cNvSpPr txBox="1">
            <a:spLocks/>
          </p:cNvSpPr>
          <p:nvPr/>
        </p:nvSpPr>
        <p:spPr>
          <a:xfrm>
            <a:off x="7619689" y="2148654"/>
            <a:ext cx="2612649" cy="17431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You have</a:t>
            </a:r>
            <a:br>
              <a:rPr lang="en-US"/>
            </a:br>
            <a:r>
              <a:rPr lang="en-US"/>
              <a:t>100 seconds</a:t>
            </a:r>
            <a:br>
              <a:rPr lang="en-US"/>
            </a:br>
            <a:r>
              <a:rPr lang="en-US"/>
              <a:t>to take anything</a:t>
            </a:r>
            <a:br>
              <a:rPr lang="en-US"/>
            </a:br>
            <a:r>
              <a:rPr lang="en-US"/>
              <a:t>…for free</a:t>
            </a:r>
          </a:p>
        </p:txBody>
      </p:sp>
      <p:pic>
        <p:nvPicPr>
          <p:cNvPr id="12" name="Content Placeholder 5">
            <a:extLst>
              <a:ext uri="{FF2B5EF4-FFF2-40B4-BE49-F238E27FC236}">
                <a16:creationId xmlns:a16="http://schemas.microsoft.com/office/drawing/2014/main" id="{9EE0E562-2D8A-4942-BD7C-E230BF7C74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70890" y="2119725"/>
            <a:ext cx="5748799" cy="4311599"/>
          </a:xfrm>
        </p:spPr>
      </p:pic>
      <p:sp>
        <p:nvSpPr>
          <p:cNvPr id="27" name="Content Placeholder 9">
            <a:extLst>
              <a:ext uri="{FF2B5EF4-FFF2-40B4-BE49-F238E27FC236}">
                <a16:creationId xmlns:a16="http://schemas.microsoft.com/office/drawing/2014/main" id="{C41F0B50-8BF7-4FD4-BAFB-075B6B44004C}"/>
              </a:ext>
            </a:extLst>
          </p:cNvPr>
          <p:cNvSpPr txBox="1">
            <a:spLocks/>
          </p:cNvSpPr>
          <p:nvPr/>
        </p:nvSpPr>
        <p:spPr>
          <a:xfrm>
            <a:off x="7738371" y="532386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What would</a:t>
            </a:r>
            <a:br>
              <a:rPr lang="en-US"/>
            </a:br>
            <a:r>
              <a:rPr lang="en-US"/>
              <a:t>you take?</a:t>
            </a:r>
          </a:p>
        </p:txBody>
      </p:sp>
      <p:sp>
        <p:nvSpPr>
          <p:cNvPr id="28" name="Content Placeholder 9">
            <a:extLst>
              <a:ext uri="{FF2B5EF4-FFF2-40B4-BE49-F238E27FC236}">
                <a16:creationId xmlns:a16="http://schemas.microsoft.com/office/drawing/2014/main" id="{486417CC-81A9-4DE1-AAA3-BE0A293FFCCA}"/>
              </a:ext>
            </a:extLst>
          </p:cNvPr>
          <p:cNvSpPr txBox="1">
            <a:spLocks/>
          </p:cNvSpPr>
          <p:nvPr/>
        </p:nvSpPr>
        <p:spPr>
          <a:xfrm>
            <a:off x="7738371" y="412071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Where would</a:t>
            </a:r>
            <a:br>
              <a:rPr lang="en-US"/>
            </a:br>
            <a:r>
              <a:rPr lang="en-US"/>
              <a:t>you start?</a:t>
            </a:r>
          </a:p>
        </p:txBody>
      </p:sp>
      <p:sp>
        <p:nvSpPr>
          <p:cNvPr id="29" name="Content Placeholder 9">
            <a:extLst>
              <a:ext uri="{FF2B5EF4-FFF2-40B4-BE49-F238E27FC236}">
                <a16:creationId xmlns:a16="http://schemas.microsoft.com/office/drawing/2014/main" id="{2DE9F345-7760-4EEB-AD51-92DE659C9905}"/>
              </a:ext>
            </a:extLst>
          </p:cNvPr>
          <p:cNvSpPr txBox="1">
            <a:spLocks/>
          </p:cNvSpPr>
          <p:nvPr/>
        </p:nvSpPr>
        <p:spPr>
          <a:xfrm>
            <a:off x="2152652" y="1637424"/>
            <a:ext cx="7886699" cy="4290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Imagine your favorite store.</a:t>
            </a:r>
          </a:p>
        </p:txBody>
      </p:sp>
      <p:sp>
        <p:nvSpPr>
          <p:cNvPr id="3" name="Slide Number Placeholder 2"/>
          <p:cNvSpPr>
            <a:spLocks noGrp="1"/>
          </p:cNvSpPr>
          <p:nvPr>
            <p:ph type="sldNum" sz="quarter" idx="12"/>
          </p:nvPr>
        </p:nvSpPr>
        <p:spPr/>
        <p:txBody>
          <a:bodyPr/>
          <a:lstStyle/>
          <a:p>
            <a:fld id="{9C75D887-1A03-4ABF-9F74-03C35FBA7AA7}" type="slidenum">
              <a:rPr lang="en-US" smtClean="0"/>
              <a:pPr/>
              <a:t>13</a:t>
            </a:fld>
            <a:endParaRPr lang="en-US"/>
          </a:p>
        </p:txBody>
      </p:sp>
    </p:spTree>
    <p:custDataLst>
      <p:tags r:id="rId1"/>
    </p:custDataLst>
    <p:extLst>
      <p:ext uri="{BB962C8B-B14F-4D97-AF65-F5344CB8AC3E}">
        <p14:creationId xmlns:p14="http://schemas.microsoft.com/office/powerpoint/2010/main" val="2623562113"/>
      </p:ext>
    </p:extLst>
  </p:cSld>
  <p:clrMapOvr>
    <a:masterClrMapping/>
  </p:clrMapOvr>
  <mc:AlternateContent xmlns:mc="http://schemas.openxmlformats.org/markup-compatibility/2006" xmlns:p14="http://schemas.microsoft.com/office/powerpoint/2010/main">
    <mc:Choice Requires="p14">
      <p:transition spd="slow" p14:dur="2000" advTm="8184"/>
    </mc:Choice>
    <mc:Fallback xmlns="">
      <p:transition spd="slow" advTm="8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10" name="Content Placeholder 9">
            <a:extLst>
              <a:ext uri="{FF2B5EF4-FFF2-40B4-BE49-F238E27FC236}">
                <a16:creationId xmlns:a16="http://schemas.microsoft.com/office/drawing/2014/main" id="{4CAC2152-912A-4935-A7CB-9202030AC7BA}"/>
              </a:ext>
            </a:extLst>
          </p:cNvPr>
          <p:cNvSpPr>
            <a:spLocks noGrp="1"/>
          </p:cNvSpPr>
          <p:nvPr>
            <p:ph sz="half" idx="2"/>
          </p:nvPr>
        </p:nvSpPr>
        <p:spPr>
          <a:xfrm>
            <a:off x="2152650" y="1716752"/>
            <a:ext cx="7886700" cy="946723"/>
          </a:xfrm>
        </p:spPr>
        <p:txBody>
          <a:bodyPr anchor="t">
            <a:normAutofit lnSpcReduction="10000"/>
          </a:bodyPr>
          <a:lstStyle/>
          <a:p>
            <a:pPr marL="0" indent="0" algn="ctr">
              <a:buNone/>
            </a:pPr>
            <a:r>
              <a:rPr lang="en-US" b="1"/>
              <a:t>Goal:</a:t>
            </a:r>
          </a:p>
          <a:p>
            <a:pPr marL="0" indent="0" algn="ctr">
              <a:buNone/>
            </a:pPr>
            <a:r>
              <a:rPr lang="en-US"/>
              <a:t>Maximize value over 100 seconds</a:t>
            </a:r>
          </a:p>
        </p:txBody>
      </p:sp>
      <p:pic>
        <p:nvPicPr>
          <p:cNvPr id="8" name="Content Placeholder 7">
            <a:extLst>
              <a:ext uri="{FF2B5EF4-FFF2-40B4-BE49-F238E27FC236}">
                <a16:creationId xmlns:a16="http://schemas.microsoft.com/office/drawing/2014/main" id="{F7144531-5DD3-4F01-BBD5-B7B5F6C0A72A}"/>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4426781" y="5219997"/>
            <a:ext cx="1083370" cy="1083370"/>
          </a:xfrm>
        </p:spPr>
      </p:pic>
      <p:sp>
        <p:nvSpPr>
          <p:cNvPr id="12" name="Rectangle 11">
            <a:extLst>
              <a:ext uri="{FF2B5EF4-FFF2-40B4-BE49-F238E27FC236}">
                <a16:creationId xmlns:a16="http://schemas.microsoft.com/office/drawing/2014/main" id="{B203D7B4-D94F-4567-9B51-65D3C36AF7DA}"/>
              </a:ext>
            </a:extLst>
          </p:cNvPr>
          <p:cNvSpPr/>
          <p:nvPr/>
        </p:nvSpPr>
        <p:spPr>
          <a:xfrm>
            <a:off x="4387230"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E2C00D-45EB-4E21-9201-6DC657F3D25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2322929" y="3794363"/>
            <a:ext cx="1145672" cy="80142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0591AE-6081-4788-BF00-57CAE062C263}"/>
                  </a:ext>
                </a:extLst>
              </p:cNvPr>
              <p:cNvSpPr txBox="1"/>
              <p:nvPr/>
            </p:nvSpPr>
            <p:spPr>
              <a:xfrm>
                <a:off x="3710092"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7" name="TextBox 6">
                <a:extLst>
                  <a:ext uri="{FF2B5EF4-FFF2-40B4-BE49-F238E27FC236}">
                    <a16:creationId xmlns:a16="http://schemas.microsoft.com/office/drawing/2014/main" id="{1F0591AE-6081-4788-BF00-57CAE062C263}"/>
                  </a:ext>
                </a:extLst>
              </p:cNvPr>
              <p:cNvSpPr txBox="1">
                <a:spLocks noRot="1" noChangeAspect="1" noMove="1" noResize="1" noEditPoints="1" noAdjustHandles="1" noChangeArrowheads="1" noChangeShapeType="1" noTextEdit="1"/>
              </p:cNvSpPr>
              <p:nvPr/>
            </p:nvSpPr>
            <p:spPr>
              <a:xfrm>
                <a:off x="3710092" y="4706957"/>
                <a:ext cx="400751" cy="492443"/>
              </a:xfrm>
              <a:prstGeom prst="rect">
                <a:avLst/>
              </a:prstGeom>
              <a:blipFill>
                <a:blip r:embed="rId5"/>
                <a:stretch>
                  <a:fillRect/>
                </a:stretch>
              </a:blipFill>
            </p:spPr>
            <p:txBody>
              <a:bodyPr/>
              <a:lstStyle/>
              <a:p>
                <a:r>
                  <a:rPr lang="en-US">
                    <a:noFill/>
                  </a:rPr>
                  <a:t> </a:t>
                </a:r>
              </a:p>
            </p:txBody>
          </p:sp>
        </mc:Fallback>
      </mc:AlternateContent>
      <p:pic>
        <p:nvPicPr>
          <p:cNvPr id="14" name="Content Placeholder 7">
            <a:extLst>
              <a:ext uri="{FF2B5EF4-FFF2-40B4-BE49-F238E27FC236}">
                <a16:creationId xmlns:a16="http://schemas.microsoft.com/office/drawing/2014/main" id="{BDE730DC-1EE6-4050-9F29-ECD1056272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22929" y="5219997"/>
            <a:ext cx="1083370" cy="1083370"/>
          </a:xfrm>
          <a:prstGeom prst="rect">
            <a:avLst/>
          </a:prstGeom>
        </p:spPr>
      </p:pic>
      <p:sp>
        <p:nvSpPr>
          <p:cNvPr id="16" name="Rectangle 15">
            <a:extLst>
              <a:ext uri="{FF2B5EF4-FFF2-40B4-BE49-F238E27FC236}">
                <a16:creationId xmlns:a16="http://schemas.microsoft.com/office/drawing/2014/main" id="{46508062-E6A8-43CE-A6BB-FA331ED7C1A1}"/>
              </a:ext>
            </a:extLst>
          </p:cNvPr>
          <p:cNvSpPr/>
          <p:nvPr/>
        </p:nvSpPr>
        <p:spPr>
          <a:xfrm>
            <a:off x="22833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D37B810-C4A9-47D6-B1A3-B663B2ACECA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3645" t="32154" r="39499"/>
          <a:stretch/>
        </p:blipFill>
        <p:spPr>
          <a:xfrm>
            <a:off x="4406033" y="3787333"/>
            <a:ext cx="1093908" cy="881070"/>
          </a:xfrm>
          <a:prstGeom prst="rect">
            <a:avLst/>
          </a:prstGeom>
        </p:spPr>
      </p:pic>
      <p:pic>
        <p:nvPicPr>
          <p:cNvPr id="19" name="Content Placeholder 7">
            <a:extLst>
              <a:ext uri="{FF2B5EF4-FFF2-40B4-BE49-F238E27FC236}">
                <a16:creationId xmlns:a16="http://schemas.microsoft.com/office/drawing/2014/main" id="{7FD3C13A-5A71-4D0F-A7A3-20DD38B7D2F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939499" y="5452055"/>
            <a:ext cx="619254" cy="619254"/>
          </a:xfrm>
          <a:prstGeom prst="rect">
            <a:avLst/>
          </a:prstGeom>
        </p:spPr>
      </p:pic>
      <p:sp>
        <p:nvSpPr>
          <p:cNvPr id="20" name="Rectangle 19">
            <a:extLst>
              <a:ext uri="{FF2B5EF4-FFF2-40B4-BE49-F238E27FC236}">
                <a16:creationId xmlns:a16="http://schemas.microsoft.com/office/drawing/2014/main" id="{036047E7-674B-4CAD-BD02-53192E9E916B}"/>
              </a:ext>
            </a:extLst>
          </p:cNvPr>
          <p:cNvSpPr/>
          <p:nvPr/>
        </p:nvSpPr>
        <p:spPr>
          <a:xfrm>
            <a:off x="86242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95C760-5490-4261-82D4-26BD9AC682A6}"/>
                  </a:ext>
                </a:extLst>
              </p:cNvPr>
              <p:cNvSpPr txBox="1"/>
              <p:nvPr/>
            </p:nvSpPr>
            <p:spPr>
              <a:xfrm>
                <a:off x="7947140"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22" name="TextBox 21">
                <a:extLst>
                  <a:ext uri="{FF2B5EF4-FFF2-40B4-BE49-F238E27FC236}">
                    <a16:creationId xmlns:a16="http://schemas.microsoft.com/office/drawing/2014/main" id="{2095C760-5490-4261-82D4-26BD9AC682A6}"/>
                  </a:ext>
                </a:extLst>
              </p:cNvPr>
              <p:cNvSpPr txBox="1">
                <a:spLocks noRot="1" noChangeAspect="1" noMove="1" noResize="1" noEditPoints="1" noAdjustHandles="1" noChangeArrowheads="1" noChangeShapeType="1" noTextEdit="1"/>
              </p:cNvSpPr>
              <p:nvPr/>
            </p:nvSpPr>
            <p:spPr>
              <a:xfrm>
                <a:off x="7947140" y="4706957"/>
                <a:ext cx="400751" cy="492443"/>
              </a:xfrm>
              <a:prstGeom prst="rect">
                <a:avLst/>
              </a:prstGeom>
              <a:blipFill>
                <a:blip r:embed="rId8"/>
                <a:stretch>
                  <a:fillRect/>
                </a:stretch>
              </a:blipFill>
            </p:spPr>
            <p:txBody>
              <a:bodyPr/>
              <a:lstStyle/>
              <a:p>
                <a:r>
                  <a:rPr lang="en-US">
                    <a:noFill/>
                  </a:rPr>
                  <a:t> </a:t>
                </a:r>
              </a:p>
            </p:txBody>
          </p:sp>
        </mc:Fallback>
      </mc:AlternateContent>
      <p:pic>
        <p:nvPicPr>
          <p:cNvPr id="23" name="Content Placeholder 7">
            <a:extLst>
              <a:ext uri="{FF2B5EF4-FFF2-40B4-BE49-F238E27FC236}">
                <a16:creationId xmlns:a16="http://schemas.microsoft.com/office/drawing/2014/main" id="{CCA7AA42-F017-42E0-B191-C9CE8947CD8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59977" y="5219997"/>
            <a:ext cx="1083370" cy="1083370"/>
          </a:xfrm>
          <a:prstGeom prst="rect">
            <a:avLst/>
          </a:prstGeom>
        </p:spPr>
      </p:pic>
      <p:sp>
        <p:nvSpPr>
          <p:cNvPr id="24" name="Rectangle 23">
            <a:extLst>
              <a:ext uri="{FF2B5EF4-FFF2-40B4-BE49-F238E27FC236}">
                <a16:creationId xmlns:a16="http://schemas.microsoft.com/office/drawing/2014/main" id="{B374E175-5392-4AB3-804E-BBDEC0540500}"/>
              </a:ext>
            </a:extLst>
          </p:cNvPr>
          <p:cNvSpPr/>
          <p:nvPr/>
        </p:nvSpPr>
        <p:spPr>
          <a:xfrm>
            <a:off x="6520426"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84D94B1-768E-4240-87E0-99D3DF1737B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6870381" y="3793016"/>
            <a:ext cx="462562" cy="881070"/>
          </a:xfrm>
          <a:prstGeom prst="rect">
            <a:avLst/>
          </a:prstGeom>
        </p:spPr>
      </p:pic>
      <p:pic>
        <p:nvPicPr>
          <p:cNvPr id="32" name="Picture 31">
            <a:extLst>
              <a:ext uri="{FF2B5EF4-FFF2-40B4-BE49-F238E27FC236}">
                <a16:creationId xmlns:a16="http://schemas.microsoft.com/office/drawing/2014/main" id="{499B2790-F554-4AA0-BD82-7B8F516B3B2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8974233" y="3794363"/>
            <a:ext cx="462562" cy="881070"/>
          </a:xfrm>
          <a:prstGeom prst="rect">
            <a:avLst/>
          </a:prstGeom>
        </p:spPr>
      </p:pic>
      <p:sp>
        <p:nvSpPr>
          <p:cNvPr id="34" name="Content Placeholder 9">
            <a:extLst>
              <a:ext uri="{FF2B5EF4-FFF2-40B4-BE49-F238E27FC236}">
                <a16:creationId xmlns:a16="http://schemas.microsoft.com/office/drawing/2014/main" id="{895EE646-3670-49EF-A543-EF41F374AF89}"/>
              </a:ext>
            </a:extLst>
          </p:cNvPr>
          <p:cNvSpPr txBox="1">
            <a:spLocks/>
          </p:cNvSpPr>
          <p:nvPr/>
        </p:nvSpPr>
        <p:spPr>
          <a:xfrm>
            <a:off x="1967364" y="3046936"/>
            <a:ext cx="3886200" cy="492443"/>
          </a:xfrm>
          <a:prstGeom prst="rect">
            <a:avLst/>
          </a:prstGeom>
          <a:ln w="57150">
            <a:solidFill>
              <a:srgbClr val="00594F"/>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Increase value</a:t>
            </a:r>
          </a:p>
        </p:txBody>
      </p:sp>
      <p:sp>
        <p:nvSpPr>
          <p:cNvPr id="35" name="Content Placeholder 9">
            <a:extLst>
              <a:ext uri="{FF2B5EF4-FFF2-40B4-BE49-F238E27FC236}">
                <a16:creationId xmlns:a16="http://schemas.microsoft.com/office/drawing/2014/main" id="{3A432381-8CD0-47D6-8F72-79AC4735EC4D}"/>
              </a:ext>
            </a:extLst>
          </p:cNvPr>
          <p:cNvSpPr txBox="1">
            <a:spLocks/>
          </p:cNvSpPr>
          <p:nvPr/>
        </p:nvSpPr>
        <p:spPr>
          <a:xfrm>
            <a:off x="6204412" y="3054583"/>
            <a:ext cx="3886200" cy="492443"/>
          </a:xfrm>
          <a:prstGeom prst="rect">
            <a:avLst/>
          </a:prstGeom>
          <a:ln w="57150">
            <a:solidFill>
              <a:srgbClr val="C0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Decrease time</a:t>
            </a:r>
          </a:p>
        </p:txBody>
      </p:sp>
      <p:sp>
        <p:nvSpPr>
          <p:cNvPr id="3" name="Slide Number Placeholder 2">
            <a:extLst>
              <a:ext uri="{FF2B5EF4-FFF2-40B4-BE49-F238E27FC236}">
                <a16:creationId xmlns:a16="http://schemas.microsoft.com/office/drawing/2014/main" id="{2297D6E7-8545-4BD3-8AAA-BBBD0A3E31B9}"/>
              </a:ext>
            </a:extLst>
          </p:cNvPr>
          <p:cNvSpPr>
            <a:spLocks noGrp="1"/>
          </p:cNvSpPr>
          <p:nvPr>
            <p:ph type="sldNum" sz="quarter" idx="12"/>
          </p:nvPr>
        </p:nvSpPr>
        <p:spPr/>
        <p:txBody>
          <a:bodyPr/>
          <a:lstStyle/>
          <a:p>
            <a:fld id="{C0DF9C1F-DB74-1E4B-8839-30A600129FD3}" type="slidenum">
              <a:rPr lang="en-US" smtClean="0"/>
              <a:t>14</a:t>
            </a:fld>
            <a:endParaRPr lang="en-US"/>
          </a:p>
        </p:txBody>
      </p:sp>
    </p:spTree>
    <p:custDataLst>
      <p:tags r:id="rId1"/>
    </p:custDataLst>
    <p:extLst>
      <p:ext uri="{BB962C8B-B14F-4D97-AF65-F5344CB8AC3E}">
        <p14:creationId xmlns:p14="http://schemas.microsoft.com/office/powerpoint/2010/main" val="229537248"/>
      </p:ext>
    </p:extLst>
  </p:cSld>
  <p:clrMapOvr>
    <a:masterClrMapping/>
  </p:clrMapOvr>
  <mc:AlternateContent xmlns:mc="http://schemas.openxmlformats.org/markup-compatibility/2006" xmlns:p14="http://schemas.microsoft.com/office/powerpoint/2010/main">
    <mc:Choice Requires="p14">
      <p:transition spd="slow" p14:dur="2000" advTm="33791"/>
    </mc:Choice>
    <mc:Fallback xmlns="">
      <p:transition spd="slow" advTm="33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6" grpId="0" animBg="1"/>
      <p:bldP spid="20" grpId="0" animBg="1"/>
      <p:bldP spid="22" grpId="0"/>
      <p:bldP spid="24" grpId="0" animBg="1"/>
      <p:bldP spid="34"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D00A-B887-4A68-BE56-1E23F808FE78}"/>
              </a:ext>
            </a:extLst>
          </p:cNvPr>
          <p:cNvSpPr>
            <a:spLocks noGrp="1"/>
          </p:cNvSpPr>
          <p:nvPr>
            <p:ph type="title"/>
          </p:nvPr>
        </p:nvSpPr>
        <p:spPr/>
        <p:txBody>
          <a:bodyPr/>
          <a:lstStyle/>
          <a:p>
            <a:r>
              <a:rPr lang="en-US"/>
              <a:t>Holiday Thievery Function</a:t>
            </a:r>
          </a:p>
        </p:txBody>
      </p:sp>
      <p:sp>
        <p:nvSpPr>
          <p:cNvPr id="3" name="Slide Number Placeholder 2">
            <a:extLst>
              <a:ext uri="{FF2B5EF4-FFF2-40B4-BE49-F238E27FC236}">
                <a16:creationId xmlns:a16="http://schemas.microsoft.com/office/drawing/2014/main" id="{B744902A-80A4-44A7-BC5B-E2D1C94E35A7}"/>
              </a:ext>
            </a:extLst>
          </p:cNvPr>
          <p:cNvSpPr>
            <a:spLocks noGrp="1"/>
          </p:cNvSpPr>
          <p:nvPr>
            <p:ph type="sldNum" sz="quarter" idx="12"/>
          </p:nvPr>
        </p:nvSpPr>
        <p:spPr/>
        <p:txBody>
          <a:bodyPr/>
          <a:lstStyle/>
          <a:p>
            <a:fld id="{9C75D887-1A03-4ABF-9F74-03C35FBA7AA7}" type="slidenum">
              <a:rPr lang="en-US" smtClean="0"/>
              <a:pPr/>
              <a:t>15</a:t>
            </a:fld>
            <a:endParaRPr lang="en-US"/>
          </a:p>
        </p:txBody>
      </p:sp>
      <p:cxnSp>
        <p:nvCxnSpPr>
          <p:cNvPr id="4" name="Straight Connector 3">
            <a:extLst>
              <a:ext uri="{FF2B5EF4-FFF2-40B4-BE49-F238E27FC236}">
                <a16:creationId xmlns:a16="http://schemas.microsoft.com/office/drawing/2014/main" id="{5BA73944-CBDD-4C92-823E-C390D24913FE}"/>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66BD50EF-468E-4F49-85DD-4038DA3FEB4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97726345-AD64-4BCB-819C-11372B0D55A1}"/>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6509DD6-2E7D-4AE6-9413-BB3B2A94AFD5}"/>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3E11772-3F04-461A-A9FD-C63ACA24E337}"/>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6975EA7-3400-44CC-BBB6-9DE9F5FF0225}"/>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1D5A9FB-7B1F-4D8F-AD2B-4FB46DDCED14}"/>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9634D45-0305-4F24-BD3C-94061E4E429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B158762-A271-41F9-88A3-A0DFC4406D68}"/>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EEB3E23-2AD1-4815-96EC-EA16321DE8CE}"/>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78037D8-BD01-4C6D-B40C-EA56F5CD2540}"/>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4968D62-AD55-46FB-B728-B386D62D91BF}"/>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938AC522-8534-44EF-8ABF-39C501D14EDE}"/>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8EFAEA-2210-4979-8E51-62BF7BCBECB1}"/>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23816068-2225-4FC6-9D1E-0D144E032C69}"/>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A06759C-1BA2-41B3-A472-D02D4A779606}"/>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3456BD2-503D-4391-BF98-9C8B44523E8E}"/>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1F66628-ECE4-4CC1-B145-1E3036497001}"/>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1EA22B6-DC21-40C9-83C2-6BCBB8FACAC4}"/>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5D65B53-29A0-4D20-9846-6E83D0E26429}"/>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4BFAFD6D-56B9-4396-8466-6D2611D78B85}"/>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102C3C97-6890-4AAC-B671-47FD1A05759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7343D42C-BD48-4B76-93AE-B11389C43CA6}"/>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0673713-62A5-4EE7-A7B2-C741C0269AB1}"/>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D56B155-5F3E-4233-A31C-99EE84A71C6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DB9DC4C-A3C1-4228-B22A-36F5BD175188}"/>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56E289C8-9482-4CED-AC8D-D4366FC5B31C}"/>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41494BBD-1BBB-4157-B05C-76724C94DC8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696939" y="1633370"/>
            <a:ext cx="886832" cy="714284"/>
          </a:xfrm>
          <a:prstGeom prst="rect">
            <a:avLst/>
          </a:prstGeom>
        </p:spPr>
      </p:pic>
      <p:pic>
        <p:nvPicPr>
          <p:cNvPr id="32" name="Picture 31">
            <a:extLst>
              <a:ext uri="{FF2B5EF4-FFF2-40B4-BE49-F238E27FC236}">
                <a16:creationId xmlns:a16="http://schemas.microsoft.com/office/drawing/2014/main" id="{3D4DF248-11A4-4F55-A526-20065FF9DA6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721531" y="5118747"/>
            <a:ext cx="862243" cy="603160"/>
          </a:xfrm>
          <a:prstGeom prst="rect">
            <a:avLst/>
          </a:prstGeom>
        </p:spPr>
      </p:pic>
      <p:sp>
        <p:nvSpPr>
          <p:cNvPr id="33" name="TextBox 32">
            <a:extLst>
              <a:ext uri="{FF2B5EF4-FFF2-40B4-BE49-F238E27FC236}">
                <a16:creationId xmlns:a16="http://schemas.microsoft.com/office/drawing/2014/main" id="{25D82914-F5EC-4CA3-8E96-7822B35109BF}"/>
              </a:ext>
            </a:extLst>
          </p:cNvPr>
          <p:cNvSpPr txBox="1"/>
          <p:nvPr/>
        </p:nvSpPr>
        <p:spPr>
          <a:xfrm>
            <a:off x="2677889" y="6096401"/>
            <a:ext cx="7220278" cy="369332"/>
          </a:xfrm>
          <a:prstGeom prst="rect">
            <a:avLst/>
          </a:prstGeom>
          <a:noFill/>
        </p:spPr>
        <p:txBody>
          <a:bodyPr wrap="square" rtlCol="0">
            <a:spAutoFit/>
          </a:bodyPr>
          <a:lstStyle/>
          <a:p>
            <a:pPr algn="ctr"/>
            <a:r>
              <a:rPr lang="en-US" b="1"/>
              <a:t>Items per Second</a:t>
            </a:r>
          </a:p>
        </p:txBody>
      </p:sp>
      <p:sp>
        <p:nvSpPr>
          <p:cNvPr id="34" name="TextBox 33">
            <a:extLst>
              <a:ext uri="{FF2B5EF4-FFF2-40B4-BE49-F238E27FC236}">
                <a16:creationId xmlns:a16="http://schemas.microsoft.com/office/drawing/2014/main" id="{BC318011-FEF5-409F-AA7B-2AD53CE41F20}"/>
              </a:ext>
            </a:extLst>
          </p:cNvPr>
          <p:cNvSpPr txBox="1"/>
          <p:nvPr/>
        </p:nvSpPr>
        <p:spPr>
          <a:xfrm>
            <a:off x="1778495" y="1935266"/>
            <a:ext cx="461665" cy="3780168"/>
          </a:xfrm>
          <a:prstGeom prst="rect">
            <a:avLst/>
          </a:prstGeom>
          <a:noFill/>
        </p:spPr>
        <p:txBody>
          <a:bodyPr vert="vert270" wrap="square" rtlCol="0">
            <a:spAutoFit/>
          </a:bodyPr>
          <a:lstStyle/>
          <a:p>
            <a:pPr algn="ctr"/>
            <a:r>
              <a:rPr lang="en-US" b="1"/>
              <a:t>Value of Items</a:t>
            </a:r>
          </a:p>
        </p:txBody>
      </p:sp>
      <p:pic>
        <p:nvPicPr>
          <p:cNvPr id="35" name="Content Placeholder 7">
            <a:extLst>
              <a:ext uri="{FF2B5EF4-FFF2-40B4-BE49-F238E27FC236}">
                <a16:creationId xmlns:a16="http://schemas.microsoft.com/office/drawing/2014/main" id="{BED83609-4FB0-469D-BD97-71721F4E528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875918" y="5769082"/>
            <a:ext cx="609729" cy="609729"/>
          </a:xfrm>
          <a:prstGeom prst="rect">
            <a:avLst/>
          </a:prstGeom>
        </p:spPr>
      </p:pic>
      <p:pic>
        <p:nvPicPr>
          <p:cNvPr id="36" name="Content Placeholder 7">
            <a:extLst>
              <a:ext uri="{FF2B5EF4-FFF2-40B4-BE49-F238E27FC236}">
                <a16:creationId xmlns:a16="http://schemas.microsoft.com/office/drawing/2014/main" id="{5E644B5F-71DC-4C4C-8729-992A71A43F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34488" y="5921515"/>
            <a:ext cx="304865" cy="304865"/>
          </a:xfrm>
          <a:prstGeom prst="rect">
            <a:avLst/>
          </a:prstGeom>
        </p:spPr>
      </p:pic>
      <p:pic>
        <p:nvPicPr>
          <p:cNvPr id="37" name="Content Placeholder 12">
            <a:extLst>
              <a:ext uri="{FF2B5EF4-FFF2-40B4-BE49-F238E27FC236}">
                <a16:creationId xmlns:a16="http://schemas.microsoft.com/office/drawing/2014/main" id="{0C776FF5-EB86-4416-9C3C-259BA046F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9118" y="2108923"/>
            <a:ext cx="2099570" cy="1541083"/>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DF27E54F-E21B-4ABB-929C-B9FB9B18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39" name="TextBox 38">
            <a:extLst>
              <a:ext uri="{FF2B5EF4-FFF2-40B4-BE49-F238E27FC236}">
                <a16:creationId xmlns:a16="http://schemas.microsoft.com/office/drawing/2014/main" id="{98CEF931-2EE0-4C57-9BF5-1AEA6371B9DE}"/>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40" name="Rectangle 39">
            <a:extLst>
              <a:ext uri="{FF2B5EF4-FFF2-40B4-BE49-F238E27FC236}">
                <a16:creationId xmlns:a16="http://schemas.microsoft.com/office/drawing/2014/main" id="{DA79B787-80DA-464A-B5CD-64B16E348801}"/>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p:spTree>
    <p:custDataLst>
      <p:tags r:id="rId1"/>
    </p:custDataLst>
    <p:extLst>
      <p:ext uri="{BB962C8B-B14F-4D97-AF65-F5344CB8AC3E}">
        <p14:creationId xmlns:p14="http://schemas.microsoft.com/office/powerpoint/2010/main" val="3693248758"/>
      </p:ext>
    </p:extLst>
  </p:cSld>
  <p:clrMapOvr>
    <a:masterClrMapping/>
  </p:clrMapOvr>
  <mc:AlternateContent xmlns:mc="http://schemas.openxmlformats.org/markup-compatibility/2006" xmlns:p14="http://schemas.microsoft.com/office/powerpoint/2010/main">
    <mc:Choice Requires="p14">
      <p:transition spd="slow" p14:dur="2000" advTm="44889"/>
    </mc:Choice>
    <mc:Fallback xmlns="">
      <p:transition spd="slow" advTm="4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4C91F0-F23A-4767-AB60-D008BAFC6F4B}"/>
              </a:ext>
            </a:extLst>
          </p:cNvPr>
          <p:cNvSpPr>
            <a:spLocks noGrp="1"/>
          </p:cNvSpPr>
          <p:nvPr>
            <p:ph type="sldNum" sz="quarter" idx="12"/>
          </p:nvPr>
        </p:nvSpPr>
        <p:spPr/>
        <p:txBody>
          <a:bodyPr/>
          <a:lstStyle/>
          <a:p>
            <a:fld id="{9C75D887-1A03-4ABF-9F74-03C35FBA7AA7}" type="slidenum">
              <a:rPr lang="en-US" smtClean="0"/>
              <a:pPr/>
              <a:t>16</a:t>
            </a:fld>
            <a:endParaRPr lang="en-US"/>
          </a:p>
        </p:txBody>
      </p:sp>
      <p:cxnSp>
        <p:nvCxnSpPr>
          <p:cNvPr id="4" name="Straight Connector 3">
            <a:extLst>
              <a:ext uri="{FF2B5EF4-FFF2-40B4-BE49-F238E27FC236}">
                <a16:creationId xmlns:a16="http://schemas.microsoft.com/office/drawing/2014/main" id="{1552E408-9031-46C8-8B03-13C37F88A257}"/>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86F8943-0917-43A2-8F4C-41F51ED9216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5870BFFB-9A2A-47F2-AD21-1ACC93AC44D6}"/>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02015D26-CB60-4E22-B461-89E7C88EAC1A}"/>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7FD58C2-F133-470E-A1E4-34DD5EEFB10D}"/>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FBB7B6E-510C-4C10-812B-D83F9E1D6D6E}"/>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557E995D-0B9E-4B3B-8502-EDECDDF672DA}"/>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F14FD1B-D5BA-4B93-B741-75A7824B40F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EF48DCD-6EFD-4163-B697-314921E8AFDF}"/>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C518CD-85D9-4419-81D8-344F23C84B29}"/>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187D50EE-804A-4718-A34E-89080BE17623}"/>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6924E22-14BC-4D50-B663-D21F3017FA29}"/>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F7EB77D-068A-4F25-81D6-A38DB14AD080}"/>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8EF1012-E0E7-45BD-BC79-CBC8CB0FB926}"/>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01CDD3-1E62-4AB9-A9F4-44EBCD969196}"/>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40874452-B762-4AE5-92E8-186FB754A7C2}"/>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8E1E659-331D-4F3B-9AD4-C2F5A18E36B1}"/>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14B7076F-0D7E-4567-BC9F-7CBBDC6194EB}"/>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2C92ABE-4EE7-4511-85F3-8012FCC382B9}"/>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D1DE9D7-2B36-4EBD-8D09-4F919B6C8DF4}"/>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D6393304-76FD-448B-B5A5-96F5F882666A}"/>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90291B5B-F425-4917-A364-A26E7521C9D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B96A3F7-11C2-49FE-8879-FE663BC766FB}"/>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480BA9F-57D5-4BFF-BCD8-91ACC64FEBF2}"/>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0390FFEC-F22D-454F-B809-4D4C378CD0B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6FB86AB-05D0-4AC2-BE54-5A888B8D289B}"/>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FCC6FBD5-50F1-4CC4-A32E-3A4ED6C6772B}"/>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itle 60">
            <a:extLst>
              <a:ext uri="{FF2B5EF4-FFF2-40B4-BE49-F238E27FC236}">
                <a16:creationId xmlns:a16="http://schemas.microsoft.com/office/drawing/2014/main" id="{6D730553-1AD5-4E70-A6B9-ECBBB779F3F7}"/>
              </a:ext>
            </a:extLst>
          </p:cNvPr>
          <p:cNvSpPr txBox="1">
            <a:spLocks/>
          </p:cNvSpPr>
          <p:nvPr/>
        </p:nvSpPr>
        <p:spPr>
          <a:xfrm>
            <a:off x="2152650" y="36512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Holiday Thievery Function</a:t>
            </a:r>
          </a:p>
        </p:txBody>
      </p:sp>
      <p:grpSp>
        <p:nvGrpSpPr>
          <p:cNvPr id="32" name="Group 31">
            <a:extLst>
              <a:ext uri="{FF2B5EF4-FFF2-40B4-BE49-F238E27FC236}">
                <a16:creationId xmlns:a16="http://schemas.microsoft.com/office/drawing/2014/main" id="{086B5A44-F971-43E3-B24D-D2EA3F949C8A}"/>
              </a:ext>
            </a:extLst>
          </p:cNvPr>
          <p:cNvGrpSpPr/>
          <p:nvPr/>
        </p:nvGrpSpPr>
        <p:grpSpPr>
          <a:xfrm>
            <a:off x="1696939" y="1633373"/>
            <a:ext cx="886832" cy="4088537"/>
            <a:chOff x="172939" y="1633370"/>
            <a:chExt cx="886832" cy="4088537"/>
          </a:xfrm>
        </p:grpSpPr>
        <p:pic>
          <p:nvPicPr>
            <p:cNvPr id="33" name="Picture 32">
              <a:extLst>
                <a:ext uri="{FF2B5EF4-FFF2-40B4-BE49-F238E27FC236}">
                  <a16:creationId xmlns:a16="http://schemas.microsoft.com/office/drawing/2014/main" id="{685304B7-9939-46DE-A021-D4AC0AB43C8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72939" y="1633370"/>
              <a:ext cx="886832" cy="714284"/>
            </a:xfrm>
            <a:prstGeom prst="rect">
              <a:avLst/>
            </a:prstGeom>
          </p:spPr>
        </p:pic>
        <p:pic>
          <p:nvPicPr>
            <p:cNvPr id="34" name="Picture 33">
              <a:extLst>
                <a:ext uri="{FF2B5EF4-FFF2-40B4-BE49-F238E27FC236}">
                  <a16:creationId xmlns:a16="http://schemas.microsoft.com/office/drawing/2014/main" id="{220CE605-154B-426D-B1ED-FDA0A5278FD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97528" y="5118747"/>
              <a:ext cx="862243" cy="603160"/>
            </a:xfrm>
            <a:prstGeom prst="rect">
              <a:avLst/>
            </a:prstGeom>
          </p:spPr>
        </p:pic>
        <p:sp>
          <p:nvSpPr>
            <p:cNvPr id="35" name="TextBox 34">
              <a:extLst>
                <a:ext uri="{FF2B5EF4-FFF2-40B4-BE49-F238E27FC236}">
                  <a16:creationId xmlns:a16="http://schemas.microsoft.com/office/drawing/2014/main" id="{7B989239-841C-48E5-B9D0-9802762924A5}"/>
                </a:ext>
              </a:extLst>
            </p:cNvPr>
            <p:cNvSpPr txBox="1"/>
            <p:nvPr/>
          </p:nvSpPr>
          <p:spPr>
            <a:xfrm>
              <a:off x="254492" y="1935266"/>
              <a:ext cx="461665" cy="3780168"/>
            </a:xfrm>
            <a:prstGeom prst="rect">
              <a:avLst/>
            </a:prstGeom>
            <a:noFill/>
          </p:spPr>
          <p:txBody>
            <a:bodyPr vert="vert270" wrap="square" rtlCol="0">
              <a:spAutoFit/>
            </a:bodyPr>
            <a:lstStyle/>
            <a:p>
              <a:pPr algn="ctr"/>
              <a:r>
                <a:rPr lang="en-US" b="1"/>
                <a:t>Value of Items</a:t>
              </a:r>
            </a:p>
          </p:txBody>
        </p:sp>
      </p:grpSp>
      <p:grpSp>
        <p:nvGrpSpPr>
          <p:cNvPr id="36" name="Group 35">
            <a:extLst>
              <a:ext uri="{FF2B5EF4-FFF2-40B4-BE49-F238E27FC236}">
                <a16:creationId xmlns:a16="http://schemas.microsoft.com/office/drawing/2014/main" id="{CCFF20B6-6F13-4001-A37D-402B812B2E0C}"/>
              </a:ext>
            </a:extLst>
          </p:cNvPr>
          <p:cNvGrpSpPr/>
          <p:nvPr/>
        </p:nvGrpSpPr>
        <p:grpSpPr>
          <a:xfrm>
            <a:off x="2677892" y="5769079"/>
            <a:ext cx="7361461" cy="696654"/>
            <a:chOff x="1153889" y="5769079"/>
            <a:chExt cx="7361461" cy="696654"/>
          </a:xfrm>
        </p:grpSpPr>
        <p:sp>
          <p:nvSpPr>
            <p:cNvPr id="37" name="TextBox 36">
              <a:extLst>
                <a:ext uri="{FF2B5EF4-FFF2-40B4-BE49-F238E27FC236}">
                  <a16:creationId xmlns:a16="http://schemas.microsoft.com/office/drawing/2014/main" id="{21206BB3-4D2D-491C-B82F-64AC827A7E5C}"/>
                </a:ext>
              </a:extLst>
            </p:cNvPr>
            <p:cNvSpPr txBox="1"/>
            <p:nvPr/>
          </p:nvSpPr>
          <p:spPr>
            <a:xfrm>
              <a:off x="1153889" y="6096401"/>
              <a:ext cx="7220278" cy="369332"/>
            </a:xfrm>
            <a:prstGeom prst="rect">
              <a:avLst/>
            </a:prstGeom>
            <a:noFill/>
          </p:spPr>
          <p:txBody>
            <a:bodyPr wrap="square" rtlCol="0">
              <a:spAutoFit/>
            </a:bodyPr>
            <a:lstStyle/>
            <a:p>
              <a:pPr algn="ctr"/>
              <a:r>
                <a:rPr lang="en-US" b="1"/>
                <a:t>Items per Second</a:t>
              </a:r>
            </a:p>
          </p:txBody>
        </p:sp>
        <p:pic>
          <p:nvPicPr>
            <p:cNvPr id="38" name="Content Placeholder 7">
              <a:extLst>
                <a:ext uri="{FF2B5EF4-FFF2-40B4-BE49-F238E27FC236}">
                  <a16:creationId xmlns:a16="http://schemas.microsoft.com/office/drawing/2014/main" id="{D51A82EE-1C22-473E-8767-0ADFF1C091B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1915" y="5769079"/>
              <a:ext cx="609729" cy="609729"/>
            </a:xfrm>
            <a:prstGeom prst="rect">
              <a:avLst/>
            </a:prstGeom>
          </p:spPr>
        </p:pic>
        <p:pic>
          <p:nvPicPr>
            <p:cNvPr id="39" name="Content Placeholder 7">
              <a:extLst>
                <a:ext uri="{FF2B5EF4-FFF2-40B4-BE49-F238E27FC236}">
                  <a16:creationId xmlns:a16="http://schemas.microsoft.com/office/drawing/2014/main" id="{54D65720-0382-460D-A367-A615004A7B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10485" y="5921512"/>
              <a:ext cx="304865" cy="304865"/>
            </a:xfrm>
            <a:prstGeom prst="rect">
              <a:avLst/>
            </a:prstGeom>
          </p:spPr>
        </p:pic>
      </p:grpSp>
      <p:grpSp>
        <p:nvGrpSpPr>
          <p:cNvPr id="40" name="Group 39">
            <a:extLst>
              <a:ext uri="{FF2B5EF4-FFF2-40B4-BE49-F238E27FC236}">
                <a16:creationId xmlns:a16="http://schemas.microsoft.com/office/drawing/2014/main" id="{D7D1A51D-85DE-4F87-85AE-A0EBA87D6A2D}"/>
              </a:ext>
            </a:extLst>
          </p:cNvPr>
          <p:cNvGrpSpPr/>
          <p:nvPr/>
        </p:nvGrpSpPr>
        <p:grpSpPr>
          <a:xfrm>
            <a:off x="1725986" y="1790144"/>
            <a:ext cx="719317" cy="3557890"/>
            <a:chOff x="201983" y="1790144"/>
            <a:chExt cx="719317" cy="355789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DDE157-8DB5-4A17-8B0F-82BB34958F94}"/>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1" name="TextBox 40">
                  <a:extLst>
                    <a:ext uri="{FF2B5EF4-FFF2-40B4-BE49-F238E27FC236}">
                      <a16:creationId xmlns:a16="http://schemas.microsoft.com/office/drawing/2014/main" id="{2FDDE157-8DB5-4A17-8B0F-82BB34958F94}"/>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2C3449E-AF06-447C-A91F-16B7822D48D8}"/>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42" name="TextBox 41">
                  <a:extLst>
                    <a:ext uri="{FF2B5EF4-FFF2-40B4-BE49-F238E27FC236}">
                      <a16:creationId xmlns:a16="http://schemas.microsoft.com/office/drawing/2014/main" id="{12C3449E-AF06-447C-A91F-16B7822D48D8}"/>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8"/>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3557E7-6576-4D9C-BF7F-DC7277BCBDCE}"/>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43" name="TextBox 42">
                  <a:extLst>
                    <a:ext uri="{FF2B5EF4-FFF2-40B4-BE49-F238E27FC236}">
                      <a16:creationId xmlns:a16="http://schemas.microsoft.com/office/drawing/2014/main" id="{F03557E7-6576-4D9C-BF7F-DC7277BCBDCE}"/>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81874E-8FBC-4B55-B535-AAF470879CA2}"/>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44" name="TextBox 43">
                  <a:extLst>
                    <a:ext uri="{FF2B5EF4-FFF2-40B4-BE49-F238E27FC236}">
                      <a16:creationId xmlns:a16="http://schemas.microsoft.com/office/drawing/2014/main" id="{3A81874E-8FBC-4B55-B535-AAF470879CA2}"/>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8A17D8-EB95-46F0-AD83-C465F68ABE67}"/>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45" name="TextBox 44">
                  <a:extLst>
                    <a:ext uri="{FF2B5EF4-FFF2-40B4-BE49-F238E27FC236}">
                      <a16:creationId xmlns:a16="http://schemas.microsoft.com/office/drawing/2014/main" id="{588A17D8-EB95-46F0-AD83-C465F68ABE67}"/>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1"/>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20F9FF-EA64-4CF4-8B5F-8906B5A9306C}"/>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46" name="TextBox 45">
                  <a:extLst>
                    <a:ext uri="{FF2B5EF4-FFF2-40B4-BE49-F238E27FC236}">
                      <a16:creationId xmlns:a16="http://schemas.microsoft.com/office/drawing/2014/main" id="{E420F9FF-EA64-4CF4-8B5F-8906B5A9306C}"/>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2"/>
                  <a:stretch>
                    <a:fillRect r="-82927" b="-1538"/>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54045375-8A4A-4BCF-B991-1D2DD966F412}"/>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8" name="Straight Connector 47">
              <a:extLst>
                <a:ext uri="{FF2B5EF4-FFF2-40B4-BE49-F238E27FC236}">
                  <a16:creationId xmlns:a16="http://schemas.microsoft.com/office/drawing/2014/main" id="{2D240748-7700-4F3E-ABA0-0E0D654529A7}"/>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9" name="Group 48">
            <a:extLst>
              <a:ext uri="{FF2B5EF4-FFF2-40B4-BE49-F238E27FC236}">
                <a16:creationId xmlns:a16="http://schemas.microsoft.com/office/drawing/2014/main" id="{2208E7B8-38D4-4AB5-BF95-3A50B8C884CB}"/>
              </a:ext>
            </a:extLst>
          </p:cNvPr>
          <p:cNvGrpSpPr/>
          <p:nvPr/>
        </p:nvGrpSpPr>
        <p:grpSpPr>
          <a:xfrm>
            <a:off x="2677891" y="5722266"/>
            <a:ext cx="7641937" cy="999213"/>
            <a:chOff x="1153888" y="5722263"/>
            <a:chExt cx="7641937" cy="999213"/>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24B7C82-F7D7-4127-9A05-8B7A0EEBA2BE}"/>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50" name="TextBox 49">
                  <a:extLst>
                    <a:ext uri="{FF2B5EF4-FFF2-40B4-BE49-F238E27FC236}">
                      <a16:creationId xmlns:a16="http://schemas.microsoft.com/office/drawing/2014/main" id="{C24B7C82-F7D7-4127-9A05-8B7A0EEBA2BE}"/>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1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727C6BF-0C58-4ABF-BEAD-162245403D4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51" name="TextBox 50">
                  <a:extLst>
                    <a:ext uri="{FF2B5EF4-FFF2-40B4-BE49-F238E27FC236}">
                      <a16:creationId xmlns:a16="http://schemas.microsoft.com/office/drawing/2014/main" id="{E727C6BF-0C58-4ABF-BEAD-162245403D4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1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8C4A2D8-F766-4EDF-9777-6B21F7A269C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52" name="TextBox 51">
                  <a:extLst>
                    <a:ext uri="{FF2B5EF4-FFF2-40B4-BE49-F238E27FC236}">
                      <a16:creationId xmlns:a16="http://schemas.microsoft.com/office/drawing/2014/main" id="{D8C4A2D8-F766-4EDF-9777-6B21F7A269C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1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EBBEDA4-B5BA-44B8-B470-1EAC61FC6D2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53" name="TextBox 52">
                  <a:extLst>
                    <a:ext uri="{FF2B5EF4-FFF2-40B4-BE49-F238E27FC236}">
                      <a16:creationId xmlns:a16="http://schemas.microsoft.com/office/drawing/2014/main" id="{1EBBEDA4-B5BA-44B8-B470-1EAC61FC6D2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1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DB1C6E4-501C-4A68-8276-8082B8822D79}"/>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54" name="TextBox 53">
                  <a:extLst>
                    <a:ext uri="{FF2B5EF4-FFF2-40B4-BE49-F238E27FC236}">
                      <a16:creationId xmlns:a16="http://schemas.microsoft.com/office/drawing/2014/main" id="{CDB1C6E4-501C-4A68-8276-8082B8822D79}"/>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1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92D0755-F692-47B0-964B-69A82DC0750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55" name="TextBox 54">
                  <a:extLst>
                    <a:ext uri="{FF2B5EF4-FFF2-40B4-BE49-F238E27FC236}">
                      <a16:creationId xmlns:a16="http://schemas.microsoft.com/office/drawing/2014/main" id="{892D0755-F692-47B0-964B-69A82DC0750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18"/>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FDDC8D0B-5A10-427F-94F9-3A1C15CB1911}"/>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33F730-988D-474B-AE23-34E71CD6CA9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57" name="TextBox 56">
                  <a:extLst>
                    <a:ext uri="{FF2B5EF4-FFF2-40B4-BE49-F238E27FC236}">
                      <a16:creationId xmlns:a16="http://schemas.microsoft.com/office/drawing/2014/main" id="{7B33F730-988D-474B-AE23-34E71CD6CA9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9"/>
                  <a:stretch>
                    <a:fillRect b="-1515"/>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8B4C633-C555-4500-BB1E-2FA7841534EF}"/>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grpSp>
      <p:sp>
        <p:nvSpPr>
          <p:cNvPr id="59" name="Title 1">
            <a:extLst>
              <a:ext uri="{FF2B5EF4-FFF2-40B4-BE49-F238E27FC236}">
                <a16:creationId xmlns:a16="http://schemas.microsoft.com/office/drawing/2014/main" id="{305472D8-1E03-479E-BCEF-C140714AB3C3}"/>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pic>
        <p:nvPicPr>
          <p:cNvPr id="60" name="Picture 59">
            <a:extLst>
              <a:ext uri="{FF2B5EF4-FFF2-40B4-BE49-F238E27FC236}">
                <a16:creationId xmlns:a16="http://schemas.microsoft.com/office/drawing/2014/main" id="{DFA6465B-E3CA-4691-BD41-0497EEED6D7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61" name="TextBox 60">
            <a:extLst>
              <a:ext uri="{FF2B5EF4-FFF2-40B4-BE49-F238E27FC236}">
                <a16:creationId xmlns:a16="http://schemas.microsoft.com/office/drawing/2014/main" id="{488D90DF-AC23-4A4C-AA51-BF0F98084301}"/>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62" name="Rectangle 61">
            <a:extLst>
              <a:ext uri="{FF2B5EF4-FFF2-40B4-BE49-F238E27FC236}">
                <a16:creationId xmlns:a16="http://schemas.microsoft.com/office/drawing/2014/main" id="{CA0371DD-9D87-4DC6-B1AD-D4F032885F83}"/>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1D32EA-B3AF-441D-87CE-399B89483588}"/>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63" name="TextBox 62">
                <a:extLst>
                  <a:ext uri="{FF2B5EF4-FFF2-40B4-BE49-F238E27FC236}">
                    <a16:creationId xmlns:a16="http://schemas.microsoft.com/office/drawing/2014/main" id="{031D32EA-B3AF-441D-87CE-399B89483588}"/>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1"/>
                <a:stretch>
                  <a:fillRect l="-2222" t="-5405" b="-11712"/>
                </a:stretch>
              </a:blipFill>
              <a:ln w="28575">
                <a:solidFill>
                  <a:schemeClr val="tx1"/>
                </a:solidFill>
              </a:ln>
            </p:spPr>
            <p:txBody>
              <a:bodyPr/>
              <a:lstStyle/>
              <a:p>
                <a:r>
                  <a:rPr lang="en-US">
                    <a:noFill/>
                  </a:rPr>
                  <a:t> </a:t>
                </a:r>
              </a:p>
            </p:txBody>
          </p:sp>
        </mc:Fallback>
      </mc:AlternateContent>
      <p:sp>
        <p:nvSpPr>
          <p:cNvPr id="64" name="Rectangle 63">
            <a:extLst>
              <a:ext uri="{FF2B5EF4-FFF2-40B4-BE49-F238E27FC236}">
                <a16:creationId xmlns:a16="http://schemas.microsoft.com/office/drawing/2014/main" id="{D2B3B0F3-6B52-4A89-8421-50B97CD45009}"/>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5" name="Picture 64">
            <a:extLst>
              <a:ext uri="{FF2B5EF4-FFF2-40B4-BE49-F238E27FC236}">
                <a16:creationId xmlns:a16="http://schemas.microsoft.com/office/drawing/2014/main" id="{35A9A751-86EC-46D3-A498-3FE3F357516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17177" y="2022335"/>
            <a:ext cx="1291361" cy="1721814"/>
          </a:xfrm>
          <a:prstGeom prst="rect">
            <a:avLst/>
          </a:prstGeom>
          <a:ln w="38100">
            <a:solidFill>
              <a:schemeClr val="tx1"/>
            </a:solidFill>
          </a:ln>
        </p:spPr>
      </p:pic>
      <p:sp>
        <p:nvSpPr>
          <p:cNvPr id="2" name="Rectangle 1">
            <a:extLst>
              <a:ext uri="{FF2B5EF4-FFF2-40B4-BE49-F238E27FC236}">
                <a16:creationId xmlns:a16="http://schemas.microsoft.com/office/drawing/2014/main" id="{BBB296EF-E0C3-42D2-BAFF-794EE3A59B2C}"/>
              </a:ext>
            </a:extLst>
          </p:cNvPr>
          <p:cNvSpPr/>
          <p:nvPr/>
        </p:nvSpPr>
        <p:spPr>
          <a:xfrm>
            <a:off x="8191503" y="2053946"/>
            <a:ext cx="215325" cy="25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37789426"/>
      </p:ext>
    </p:extLst>
  </p:cSld>
  <p:clrMapOvr>
    <a:masterClrMapping/>
  </p:clrMapOvr>
  <mc:AlternateContent xmlns:mc="http://schemas.openxmlformats.org/markup-compatibility/2006" xmlns:p14="http://schemas.microsoft.com/office/powerpoint/2010/main">
    <mc:Choice Requires="p14">
      <p:transition spd="slow" p14:dur="2000" advTm="20206"/>
    </mc:Choice>
    <mc:Fallback xmlns="">
      <p:transition spd="slow" advTm="2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xit" presetSubtype="0" fill="hold" grpId="0" nodeType="withEffect">
                                  <p:stCondLst>
                                    <p:cond delay="0"/>
                                  </p:stCondLst>
                                  <p:childTnLst>
                                    <p:animEffect transition="out" filter="fade">
                                      <p:cBhvr>
                                        <p:cTn id="43" dur="500"/>
                                        <p:tgtEl>
                                          <p:spTgt spid="62"/>
                                        </p:tgtEl>
                                      </p:cBhvr>
                                    </p:animEffect>
                                    <p:set>
                                      <p:cBhvr>
                                        <p:cTn id="44" dur="1" fill="hold">
                                          <p:stCondLst>
                                            <p:cond delay="499"/>
                                          </p:stCondLst>
                                        </p:cTn>
                                        <p:tgtEl>
                                          <p:spTgt spid="6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9" grpId="0"/>
      <p:bldP spid="61" grpId="0"/>
      <p:bldP spid="62" grpId="0"/>
      <p:bldP spid="63" grpId="0" animBg="1"/>
      <p:bldP spid="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9EC86E-986F-48D0-A5DE-4FBFED2E850E}"/>
              </a:ext>
            </a:extLst>
          </p:cNvPr>
          <p:cNvSpPr>
            <a:spLocks noGrp="1"/>
          </p:cNvSpPr>
          <p:nvPr>
            <p:ph type="sldNum" sz="quarter" idx="12"/>
          </p:nvPr>
        </p:nvSpPr>
        <p:spPr/>
        <p:txBody>
          <a:bodyPr/>
          <a:lstStyle/>
          <a:p>
            <a:fld id="{9C75D887-1A03-4ABF-9F74-03C35FBA7AA7}" type="slidenum">
              <a:rPr lang="en-US" smtClean="0"/>
              <a:pPr/>
              <a:t>17</a:t>
            </a:fld>
            <a:endParaRPr lang="en-US"/>
          </a:p>
        </p:txBody>
      </p:sp>
      <p:sp>
        <p:nvSpPr>
          <p:cNvPr id="5" name="Title 1">
            <a:extLst>
              <a:ext uri="{FF2B5EF4-FFF2-40B4-BE49-F238E27FC236}">
                <a16:creationId xmlns:a16="http://schemas.microsoft.com/office/drawing/2014/main" id="{9253EA76-DABB-4D65-967A-3F7510A95BC2}"/>
              </a:ext>
            </a:extLst>
          </p:cNvPr>
          <p:cNvSpPr>
            <a:spLocks noGrp="1"/>
          </p:cNvSpPr>
          <p:nvPr>
            <p:ph type="title"/>
          </p:nvPr>
        </p:nvSpPr>
        <p:spPr>
          <a:xfrm>
            <a:off x="2152650" y="203204"/>
            <a:ext cx="7886700" cy="1325563"/>
          </a:xfrm>
        </p:spPr>
        <p:txBody>
          <a:bodyPr>
            <a:normAutofit/>
          </a:bodyPr>
          <a:lstStyle/>
          <a:p>
            <a:r>
              <a:rPr lang="en-US" sz="4000"/>
              <a:t>Engine Control: </a:t>
            </a:r>
            <a:br>
              <a:rPr lang="en-US" sz="4000"/>
            </a:br>
            <a:r>
              <a:rPr lang="en-US" sz="4000"/>
              <a:t>Adaptive Variable-Rate (AVR) Tasks</a:t>
            </a:r>
          </a:p>
        </p:txBody>
      </p:sp>
      <p:cxnSp>
        <p:nvCxnSpPr>
          <p:cNvPr id="6" name="Straight Connector 5">
            <a:extLst>
              <a:ext uri="{FF2B5EF4-FFF2-40B4-BE49-F238E27FC236}">
                <a16:creationId xmlns:a16="http://schemas.microsoft.com/office/drawing/2014/main" id="{A1027B2C-1B7D-4798-BF38-B0AA72F4EC8E}"/>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F61A8F2E-45EB-445A-AF7B-D2620540EDFA}"/>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8FC4D28-3FFB-4AE2-BC8F-B771D38CAF1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2150D57-ABFD-4187-99AE-A516D062DD2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4C27012-872E-4C67-AF41-269968D1D0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DE54FBA-21C1-4A3B-9699-6A68E5480BB7}"/>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19563C7-0D0C-479E-B392-C375F2DAD34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A209B4BA-6AAD-4C95-8C3B-C553395DF022}"/>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DC64D6C-FAC8-4B06-A61D-58D66AE726D8}"/>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E516552-CBA3-4F7D-BBC5-018420EFD59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00B3646F-85F0-4F98-932A-6B8C6E72F337}"/>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E7F174-17CE-4F1F-A95A-B5F909FC4427}"/>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F0E7F174-17CE-4F1F-A95A-B5F909FC4427}"/>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B33935-6CF4-4643-8D26-9365D62030D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67B33935-6CF4-4643-8D26-9365D62030D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B5A5B7-70B2-487D-9CD3-6FBEF2AD454D}"/>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04B5A5B7-70B2-487D-9CD3-6FBEF2AD454D}"/>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E55ACD-FC57-4F30-9BF0-EBB49E44F03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36E55ACD-FC57-4F30-9BF0-EBB49E44F03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2CEE78F-7E8C-456B-92C8-DBDF70F4C47E}"/>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1" name="TextBox 20">
                <a:extLst>
                  <a:ext uri="{FF2B5EF4-FFF2-40B4-BE49-F238E27FC236}">
                    <a16:creationId xmlns:a16="http://schemas.microsoft.com/office/drawing/2014/main" id="{32CEE78F-7E8C-456B-92C8-DBDF70F4C47E}"/>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AFD860-FA9B-4BDB-8ADA-0EA2D5AB0F39}"/>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2" name="TextBox 21">
                <a:extLst>
                  <a:ext uri="{FF2B5EF4-FFF2-40B4-BE49-F238E27FC236}">
                    <a16:creationId xmlns:a16="http://schemas.microsoft.com/office/drawing/2014/main" id="{06AFD860-FA9B-4BDB-8ADA-0EA2D5AB0F39}"/>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294323-74D1-4424-A73B-B7612C447D84}"/>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3" name="TextBox 22">
                <a:extLst>
                  <a:ext uri="{FF2B5EF4-FFF2-40B4-BE49-F238E27FC236}">
                    <a16:creationId xmlns:a16="http://schemas.microsoft.com/office/drawing/2014/main" id="{3C294323-74D1-4424-A73B-B7612C447D84}"/>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B27B4AC-476A-4260-9DFE-7687A8F396DF}"/>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5C7BB92-D5A4-4EF6-9879-206D7AA5FDC3}"/>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5" name="TextBox 24">
                <a:extLst>
                  <a:ext uri="{FF2B5EF4-FFF2-40B4-BE49-F238E27FC236}">
                    <a16:creationId xmlns:a16="http://schemas.microsoft.com/office/drawing/2014/main" id="{95C7BB92-D5A4-4EF6-9879-206D7AA5FDC3}"/>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22DA4E-4B68-4ACF-BA82-75FBA10820C6}"/>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6" name="TextBox 25">
                <a:extLst>
                  <a:ext uri="{FF2B5EF4-FFF2-40B4-BE49-F238E27FC236}">
                    <a16:creationId xmlns:a16="http://schemas.microsoft.com/office/drawing/2014/main" id="{8022DA4E-4B68-4ACF-BA82-75FBA10820C6}"/>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5D55F96-D537-4218-BE3B-51A1DFC0CE1B}"/>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7" name="TextBox 26">
                <a:extLst>
                  <a:ext uri="{FF2B5EF4-FFF2-40B4-BE49-F238E27FC236}">
                    <a16:creationId xmlns:a16="http://schemas.microsoft.com/office/drawing/2014/main" id="{15D55F96-D537-4218-BE3B-51A1DFC0CE1B}"/>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BB9599-214F-4CA5-B446-3DDFBB787D65}"/>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8" name="TextBox 27">
                <a:extLst>
                  <a:ext uri="{FF2B5EF4-FFF2-40B4-BE49-F238E27FC236}">
                    <a16:creationId xmlns:a16="http://schemas.microsoft.com/office/drawing/2014/main" id="{AABB9599-214F-4CA5-B446-3DDFBB787D65}"/>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6D0A0F-3BC1-4E1A-9AD0-EC73EBE4AB2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9" name="TextBox 28">
                <a:extLst>
                  <a:ext uri="{FF2B5EF4-FFF2-40B4-BE49-F238E27FC236}">
                    <a16:creationId xmlns:a16="http://schemas.microsoft.com/office/drawing/2014/main" id="{976D0A0F-3BC1-4E1A-9AD0-EC73EBE4AB2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99E0C7B-D8BD-4778-93C1-26261A99B763}"/>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20C38F-5582-42EF-B43B-9DAEEC34152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245661AD-A5BE-4508-A130-394B767654C0}"/>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6EE459A-120B-4BD1-B4F4-845F3CE410FF}"/>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903C613-905A-4366-8B87-6819A05F0632}"/>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261C7F0-3969-4567-9790-4D11263A2362}"/>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778F7B05-5247-41A2-93A6-96905841D2AD}"/>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DAC26BF5-115F-48FA-90AA-10F3250BB50A}"/>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065051C-B1E9-4C81-8A93-291F808ABAB3}"/>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15848AC-B49A-40ED-9F0B-1470D6B0E4EE}"/>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423A3F2-BF1F-468D-A1D5-29EA17F500BC}"/>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D6B0953E-01BA-4B61-B8B4-B914CDB1D65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69A80370-7256-4B0E-8319-DDBDD923D779}"/>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C099823-AD8C-464E-92CD-0259CC1E1376}"/>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3" name="TextBox 42">
                <a:extLst>
                  <a:ext uri="{FF2B5EF4-FFF2-40B4-BE49-F238E27FC236}">
                    <a16:creationId xmlns:a16="http://schemas.microsoft.com/office/drawing/2014/main" id="{3C099823-AD8C-464E-92CD-0259CC1E1376}"/>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43B6BD8-2E6D-4B5D-8989-C0A7A9C1DCD9}"/>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5" name="TextBox 44">
            <a:extLst>
              <a:ext uri="{FF2B5EF4-FFF2-40B4-BE49-F238E27FC236}">
                <a16:creationId xmlns:a16="http://schemas.microsoft.com/office/drawing/2014/main" id="{A065FFEB-2689-4751-B9D9-D056053AE59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6" name="Straight Connector 45">
            <a:extLst>
              <a:ext uri="{FF2B5EF4-FFF2-40B4-BE49-F238E27FC236}">
                <a16:creationId xmlns:a16="http://schemas.microsoft.com/office/drawing/2014/main" id="{28FACF38-07F3-49AB-86D1-0D523BA04EC7}"/>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1D643EEF-0BE6-4646-BDBB-4965289761CA}"/>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A05E5375-DE89-4EB4-B5A3-B6768A129382}"/>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9" name="Arrow: Notched Right 10">
                <a:extLst>
                  <a:ext uri="{FF2B5EF4-FFF2-40B4-BE49-F238E27FC236}">
                    <a16:creationId xmlns:a16="http://schemas.microsoft.com/office/drawing/2014/main" id="{8A5C607A-F377-446C-9773-25E0516DBA9A}"/>
                  </a:ext>
                </a:extLst>
              </p:cNvPr>
              <p:cNvSpPr/>
              <p:nvPr/>
            </p:nvSpPr>
            <p:spPr>
              <a:xfrm>
                <a:off x="9744532" y="2695667"/>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49" name="Arrow: Notched Right 10">
                <a:extLst>
                  <a:ext uri="{FF2B5EF4-FFF2-40B4-BE49-F238E27FC236}">
                    <a16:creationId xmlns:a16="http://schemas.microsoft.com/office/drawing/2014/main" id="{8A5C607A-F377-446C-9773-25E0516DBA9A}"/>
                  </a:ext>
                </a:extLst>
              </p:cNvPr>
              <p:cNvSpPr>
                <a:spLocks noRot="1" noChangeAspect="1" noMove="1" noResize="1" noEditPoints="1" noAdjustHandles="1" noChangeArrowheads="1" noChangeShapeType="1" noTextEdit="1"/>
              </p:cNvSpPr>
              <p:nvPr/>
            </p:nvSpPr>
            <p:spPr>
              <a:xfrm>
                <a:off x="9744532" y="2695667"/>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Arrow: Notched Right 10">
                <a:extLst>
                  <a:ext uri="{FF2B5EF4-FFF2-40B4-BE49-F238E27FC236}">
                    <a16:creationId xmlns:a16="http://schemas.microsoft.com/office/drawing/2014/main" id="{FDF9BFFB-A614-436B-AC7A-B2C6C27FE229}"/>
                  </a:ext>
                </a:extLst>
              </p:cNvPr>
              <p:cNvSpPr/>
              <p:nvPr/>
            </p:nvSpPr>
            <p:spPr>
              <a:xfrm>
                <a:off x="6753617" y="622175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50" name="Arrow: Notched Right 10">
                <a:extLst>
                  <a:ext uri="{FF2B5EF4-FFF2-40B4-BE49-F238E27FC236}">
                    <a16:creationId xmlns:a16="http://schemas.microsoft.com/office/drawing/2014/main" id="{FDF9BFFB-A614-436B-AC7A-B2C6C27FE229}"/>
                  </a:ext>
                </a:extLst>
              </p:cNvPr>
              <p:cNvSpPr>
                <a:spLocks noRot="1" noChangeAspect="1" noMove="1" noResize="1" noEditPoints="1" noAdjustHandles="1" noChangeArrowheads="1" noChangeShapeType="1" noTextEdit="1"/>
              </p:cNvSpPr>
              <p:nvPr/>
            </p:nvSpPr>
            <p:spPr>
              <a:xfrm>
                <a:off x="6753617" y="6221750"/>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901FB4DB-4E0E-4A36-97B4-05E0FA5E33F6}"/>
              </a:ext>
            </a:extLst>
          </p:cNvPr>
          <p:cNvGrpSpPr/>
          <p:nvPr/>
        </p:nvGrpSpPr>
        <p:grpSpPr>
          <a:xfrm>
            <a:off x="2894365" y="4579880"/>
            <a:ext cx="3827244" cy="1097280"/>
            <a:chOff x="3581400" y="4762500"/>
            <a:chExt cx="3426298" cy="1097280"/>
          </a:xfrm>
        </p:grpSpPr>
        <p:sp>
          <p:nvSpPr>
            <p:cNvPr id="52" name="Arrow: Notched Right 10">
              <a:extLst>
                <a:ext uri="{FF2B5EF4-FFF2-40B4-BE49-F238E27FC236}">
                  <a16:creationId xmlns:a16="http://schemas.microsoft.com/office/drawing/2014/main" id="{748DD92B-5792-4921-B2F3-035D520D438C}"/>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9BEC48F7-857B-4374-AECB-E5C1F60A5735}"/>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Less time between job releases</a:t>
              </a:r>
            </a:p>
          </p:txBody>
        </p:sp>
      </p:grpSp>
      <p:grpSp>
        <p:nvGrpSpPr>
          <p:cNvPr id="57" name="Group 56">
            <a:extLst>
              <a:ext uri="{FF2B5EF4-FFF2-40B4-BE49-F238E27FC236}">
                <a16:creationId xmlns:a16="http://schemas.microsoft.com/office/drawing/2014/main" id="{F2AB3289-7F26-456F-A827-F29AF92BF6BA}"/>
              </a:ext>
            </a:extLst>
          </p:cNvPr>
          <p:cNvGrpSpPr/>
          <p:nvPr/>
        </p:nvGrpSpPr>
        <p:grpSpPr>
          <a:xfrm>
            <a:off x="2919681" y="3405670"/>
            <a:ext cx="3827244" cy="1097280"/>
            <a:chOff x="3581400" y="4762500"/>
            <a:chExt cx="3426298" cy="1097280"/>
          </a:xfrm>
        </p:grpSpPr>
        <p:sp>
          <p:nvSpPr>
            <p:cNvPr id="58" name="Arrow: Notched Right 10">
              <a:extLst>
                <a:ext uri="{FF2B5EF4-FFF2-40B4-BE49-F238E27FC236}">
                  <a16:creationId xmlns:a16="http://schemas.microsoft.com/office/drawing/2014/main" id="{C8FD7DBF-6527-4B64-9CC6-7351E76D830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9" name="Arrow: Notched Right 2">
              <a:extLst>
                <a:ext uri="{FF2B5EF4-FFF2-40B4-BE49-F238E27FC236}">
                  <a16:creationId xmlns:a16="http://schemas.microsoft.com/office/drawing/2014/main" id="{CCDF2AA7-A828-4C5A-BC0F-81E69FFB6C84}"/>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Lower WCET per job</a:t>
              </a:r>
            </a:p>
          </p:txBody>
        </p:sp>
      </p:grpSp>
      <p:sp>
        <p:nvSpPr>
          <p:cNvPr id="63" name="Rectangle 62">
            <a:extLst>
              <a:ext uri="{FF2B5EF4-FFF2-40B4-BE49-F238E27FC236}">
                <a16:creationId xmlns:a16="http://schemas.microsoft.com/office/drawing/2014/main" id="{603C9DD6-6320-48CA-9A49-3869EF4AD97E}"/>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2AFD00A-4358-4C68-B44B-F96CA07AA9FA}"/>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13645" t="32154" r="39499"/>
          <a:stretch/>
        </p:blipFill>
        <p:spPr>
          <a:xfrm>
            <a:off x="7194008" y="3691955"/>
            <a:ext cx="886832" cy="71428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B05DB7-A2CA-49E7-89B3-05A076462855}"/>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99B05DB7-A2CA-49E7-89B3-05A076462855}"/>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9"/>
                <a:stretch>
                  <a:fillRect l="-2222" t="-5405" b="-11712"/>
                </a:stretch>
              </a:blipFill>
              <a:ln w="28575">
                <a:solidFill>
                  <a:schemeClr val="tx1"/>
                </a:solidFill>
              </a:ln>
            </p:spPr>
            <p:txBody>
              <a:bodyPr/>
              <a:lstStyle/>
              <a:p>
                <a:r>
                  <a:rPr lang="en-US">
                    <a:noFill/>
                  </a:rPr>
                  <a:t> </a:t>
                </a:r>
              </a:p>
            </p:txBody>
          </p:sp>
        </mc:Fallback>
      </mc:AlternateContent>
      <p:pic>
        <p:nvPicPr>
          <p:cNvPr id="54" name="Content Placeholder 7">
            <a:extLst>
              <a:ext uri="{FF2B5EF4-FFF2-40B4-BE49-F238E27FC236}">
                <a16:creationId xmlns:a16="http://schemas.microsoft.com/office/drawing/2014/main" id="{F24CFEA6-EEF8-430F-B26B-999E79E687D8}"/>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327797" y="4748670"/>
            <a:ext cx="619254" cy="619254"/>
          </a:xfrm>
          <a:prstGeom prst="rect">
            <a:avLst/>
          </a:prstGeom>
        </p:spPr>
      </p:pic>
      <p:sp>
        <p:nvSpPr>
          <p:cNvPr id="55" name="Rectangle 54">
            <a:extLst>
              <a:ext uri="{FF2B5EF4-FFF2-40B4-BE49-F238E27FC236}">
                <a16:creationId xmlns:a16="http://schemas.microsoft.com/office/drawing/2014/main" id="{E6773C37-5E41-44E2-A4E5-EC53756EBF66}"/>
              </a:ext>
            </a:extLst>
          </p:cNvPr>
          <p:cNvSpPr/>
          <p:nvPr/>
        </p:nvSpPr>
        <p:spPr>
          <a:xfrm>
            <a:off x="7143984" y="4581199"/>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67112B1-5E16-4603-8CFC-CC743299DA46}"/>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19574" r="7926" b="21090"/>
          <a:stretch/>
        </p:blipFill>
        <p:spPr>
          <a:xfrm>
            <a:off x="7263153" y="3747166"/>
            <a:ext cx="862243" cy="603160"/>
          </a:xfrm>
          <a:prstGeom prst="rect">
            <a:avLst/>
          </a:prstGeom>
        </p:spPr>
      </p:pic>
      <p:sp>
        <p:nvSpPr>
          <p:cNvPr id="65" name="Rectangle 64">
            <a:extLst>
              <a:ext uri="{FF2B5EF4-FFF2-40B4-BE49-F238E27FC236}">
                <a16:creationId xmlns:a16="http://schemas.microsoft.com/office/drawing/2014/main" id="{A817D00B-0946-41D3-AE62-BE1C4A0B7AAC}"/>
              </a:ext>
            </a:extLst>
          </p:cNvPr>
          <p:cNvSpPr/>
          <p:nvPr/>
        </p:nvSpPr>
        <p:spPr>
          <a:xfrm>
            <a:off x="5381165" y="1602366"/>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p:sp>
        <p:nvSpPr>
          <p:cNvPr id="68" name="Rectangle 67">
            <a:extLst>
              <a:ext uri="{FF2B5EF4-FFF2-40B4-BE49-F238E27FC236}">
                <a16:creationId xmlns:a16="http://schemas.microsoft.com/office/drawing/2014/main" id="{14059652-0763-4B02-AFCD-66A925D747E7}"/>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4" name="Picture 63">
            <a:extLst>
              <a:ext uri="{FF2B5EF4-FFF2-40B4-BE49-F238E27FC236}">
                <a16:creationId xmlns:a16="http://schemas.microsoft.com/office/drawing/2014/main" id="{EE268901-BA45-4D61-9AB1-3A259ED2E33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23377" y="1581781"/>
            <a:ext cx="2143424" cy="2857899"/>
          </a:xfrm>
          <a:prstGeom prst="rect">
            <a:avLst/>
          </a:prstGeom>
        </p:spPr>
      </p:pic>
      <p:sp>
        <p:nvSpPr>
          <p:cNvPr id="4" name="Rectangle 3">
            <a:extLst>
              <a:ext uri="{FF2B5EF4-FFF2-40B4-BE49-F238E27FC236}">
                <a16:creationId xmlns:a16="http://schemas.microsoft.com/office/drawing/2014/main" id="{3081AB9C-B26A-4AE5-8B1D-1B76FB847999}"/>
              </a:ext>
            </a:extLst>
          </p:cNvPr>
          <p:cNvSpPr/>
          <p:nvPr/>
        </p:nvSpPr>
        <p:spPr>
          <a:xfrm>
            <a:off x="7947051" y="1633373"/>
            <a:ext cx="672916" cy="359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0694975"/>
      </p:ext>
    </p:extLst>
  </p:cSld>
  <p:clrMapOvr>
    <a:masterClrMapping/>
  </p:clrMapOvr>
  <mc:AlternateContent xmlns:mc="http://schemas.openxmlformats.org/markup-compatibility/2006" xmlns:p14="http://schemas.microsoft.com/office/powerpoint/2010/main">
    <mc:Choice Requires="p14">
      <p:transition spd="slow" p14:dur="2000" advTm="40231"/>
    </mc:Choice>
    <mc:Fallback xmlns="">
      <p:transition spd="slow" advTm="4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10" presetClass="entr" presetSubtype="0" fill="hold" nodeType="afterEffect">
                                  <p:stCondLst>
                                    <p:cond delay="20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6" presetClass="emph" presetSubtype="0" fill="hold" nodeType="afterEffect">
                                  <p:stCondLst>
                                    <p:cond delay="0"/>
                                  </p:stCondLst>
                                  <p:childTnLst>
                                    <p:animScale>
                                      <p:cBhvr>
                                        <p:cTn id="55" dur="1000" fill="hold"/>
                                        <p:tgtEl>
                                          <p:spTgt spid="54"/>
                                        </p:tgtEl>
                                      </p:cBhvr>
                                      <p:by x="75000" y="7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0"/>
                                        </p:tgtEl>
                                      </p:cBhvr>
                                    </p:animEffect>
                                    <p:set>
                                      <p:cBhvr>
                                        <p:cTn id="63" dur="1" fill="hold">
                                          <p:stCondLst>
                                            <p:cond delay="499"/>
                                          </p:stCondLst>
                                        </p:cTn>
                                        <p:tgtEl>
                                          <p:spTgt spid="5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7"/>
                                        </p:tgtEl>
                                      </p:cBhvr>
                                    </p:animEffect>
                                    <p:set>
                                      <p:cBhvr>
                                        <p:cTn id="66" dur="1" fill="hold">
                                          <p:stCondLst>
                                            <p:cond delay="499"/>
                                          </p:stCondLst>
                                        </p:cTn>
                                        <p:tgtEl>
                                          <p:spTgt spid="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5"/>
                                        </p:tgtEl>
                                      </p:cBhvr>
                                    </p:animEffect>
                                    <p:set>
                                      <p:cBhvr>
                                        <p:cTn id="75" dur="1" fill="hold">
                                          <p:stCondLst>
                                            <p:cond delay="499"/>
                                          </p:stCondLst>
                                        </p:cTn>
                                        <p:tgtEl>
                                          <p:spTgt spid="5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1"/>
                                        </p:tgtEl>
                                      </p:cBhvr>
                                    </p:animEffect>
                                    <p:set>
                                      <p:cBhvr>
                                        <p:cTn id="78" dur="1" fill="hold">
                                          <p:stCondLst>
                                            <p:cond delay="499"/>
                                          </p:stCondLst>
                                        </p:cTn>
                                        <p:tgtEl>
                                          <p:spTgt spid="6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63"/>
                                        </p:tgtEl>
                                      </p:cBhvr>
                                    </p:animEffect>
                                    <p:set>
                                      <p:cBhvr>
                                        <p:cTn id="8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63" grpId="0" animBg="1"/>
      <p:bldP spid="63" grpId="1" animBg="1"/>
      <p:bldP spid="55" grpId="0" animBg="1"/>
      <p:bldP spid="55" grpId="1" animBg="1"/>
      <p:bldP spid="6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4807B7DD-59FC-4FC4-8EB0-3472AFE5E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9" y="1585160"/>
            <a:ext cx="2143125" cy="2857500"/>
          </a:xfrm>
          <a:prstGeom prst="rect">
            <a:avLst/>
          </a:prstGeom>
          <a:ln w="57150">
            <a:noFill/>
          </a:ln>
        </p:spPr>
      </p:pic>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2152650" y="203204"/>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8"/>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1"/>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7"/>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D50B9F41-BF98-43F2-A42C-DC62FC634F1A}"/>
              </a:ext>
            </a:extLst>
          </p:cNvPr>
          <p:cNvGrpSpPr/>
          <p:nvPr/>
        </p:nvGrpSpPr>
        <p:grpSpPr>
          <a:xfrm flipH="1">
            <a:off x="2894367" y="4579880"/>
            <a:ext cx="3882203" cy="1097280"/>
            <a:chOff x="3581400" y="4762500"/>
            <a:chExt cx="3426298" cy="1097280"/>
          </a:xfrm>
        </p:grpSpPr>
        <p:sp>
          <p:nvSpPr>
            <p:cNvPr id="75" name="Arrow: Notched Right 10">
              <a:extLst>
                <a:ext uri="{FF2B5EF4-FFF2-40B4-BE49-F238E27FC236}">
                  <a16:creationId xmlns:a16="http://schemas.microsoft.com/office/drawing/2014/main" id="{3CD13E9E-C652-4EE4-A685-DA9D2010494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76" name="Arrow: Notched Right 2">
              <a:extLst>
                <a:ext uri="{FF2B5EF4-FFF2-40B4-BE49-F238E27FC236}">
                  <a16:creationId xmlns:a16="http://schemas.microsoft.com/office/drawing/2014/main" id="{D7820BE9-9DE0-4520-B83F-C13E9121DD57}"/>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 releases</a:t>
              </a:r>
            </a:p>
          </p:txBody>
        </p:sp>
      </p:grpSp>
      <p:pic>
        <p:nvPicPr>
          <p:cNvPr id="57" name="Picture 56">
            <a:extLst>
              <a:ext uri="{FF2B5EF4-FFF2-40B4-BE49-F238E27FC236}">
                <a16:creationId xmlns:a16="http://schemas.microsoft.com/office/drawing/2014/main" id="{92489993-AB21-4F3A-ABE1-03162CE52B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23377" y="1581781"/>
            <a:ext cx="2143424" cy="2857899"/>
          </a:xfrm>
          <a:prstGeom prst="rect">
            <a:avLst/>
          </a:prstGeom>
        </p:spPr>
      </p:pic>
      <p:grpSp>
        <p:nvGrpSpPr>
          <p:cNvPr id="80" name="Group 79">
            <a:extLst>
              <a:ext uri="{FF2B5EF4-FFF2-40B4-BE49-F238E27FC236}">
                <a16:creationId xmlns:a16="http://schemas.microsoft.com/office/drawing/2014/main" id="{4E061630-4844-4791-9919-2C9E152A2F74}"/>
              </a:ext>
            </a:extLst>
          </p:cNvPr>
          <p:cNvGrpSpPr/>
          <p:nvPr/>
        </p:nvGrpSpPr>
        <p:grpSpPr>
          <a:xfrm flipH="1">
            <a:off x="2919681" y="3405670"/>
            <a:ext cx="3827244" cy="1097280"/>
            <a:chOff x="3581400" y="4762500"/>
            <a:chExt cx="3426298" cy="1097280"/>
          </a:xfrm>
        </p:grpSpPr>
        <p:sp>
          <p:nvSpPr>
            <p:cNvPr id="81" name="Arrow: Notched Right 10">
              <a:extLst>
                <a:ext uri="{FF2B5EF4-FFF2-40B4-BE49-F238E27FC236}">
                  <a16:creationId xmlns:a16="http://schemas.microsoft.com/office/drawing/2014/main" id="{977184DF-0340-478C-9DC5-43A4B5B8F37D}"/>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82" name="Arrow: Notched Right 2">
              <a:extLst>
                <a:ext uri="{FF2B5EF4-FFF2-40B4-BE49-F238E27FC236}">
                  <a16:creationId xmlns:a16="http://schemas.microsoft.com/office/drawing/2014/main" id="{AB96AB7B-7451-430D-B291-EF264B317BD0}"/>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a:t>
              </a:r>
            </a:p>
          </p:txBody>
        </p:sp>
      </p:grpSp>
      <mc:AlternateContent xmlns:mc="http://schemas.openxmlformats.org/markup-compatibility/2006" xmlns:a14="http://schemas.microsoft.com/office/drawing/2010/main">
        <mc:Choice Requires="a14">
          <p:sp>
            <p:nvSpPr>
              <p:cNvPr id="61" name="Arrow: Notched Right 10">
                <a:extLst>
                  <a:ext uri="{FF2B5EF4-FFF2-40B4-BE49-F238E27FC236}">
                    <a16:creationId xmlns:a16="http://schemas.microsoft.com/office/drawing/2014/main" id="{01A36277-D179-417F-93DA-DE147936E054}"/>
                  </a:ext>
                </a:extLst>
              </p:cNvPr>
              <p:cNvSpPr/>
              <p:nvPr/>
            </p:nvSpPr>
            <p:spPr>
              <a:xfrm flipH="1">
                <a:off x="4980025" y="621465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1" name="Arrow: Notched Right 10">
                <a:extLst>
                  <a:ext uri="{FF2B5EF4-FFF2-40B4-BE49-F238E27FC236}">
                    <a16:creationId xmlns:a16="http://schemas.microsoft.com/office/drawing/2014/main" id="{01A36277-D179-417F-93DA-DE147936E054}"/>
                  </a:ext>
                </a:extLst>
              </p:cNvPr>
              <p:cNvSpPr>
                <a:spLocks noRot="1" noChangeAspect="1" noMove="1" noResize="1" noEditPoints="1" noAdjustHandles="1" noChangeArrowheads="1" noChangeShapeType="1" noTextEdit="1"/>
              </p:cNvSpPr>
              <p:nvPr/>
            </p:nvSpPr>
            <p:spPr>
              <a:xfrm flipH="1">
                <a:off x="4980025" y="6214652"/>
                <a:ext cx="811414" cy="630125"/>
              </a:xfrm>
              <a:prstGeom prst="notchedRightArrow">
                <a:avLst>
                  <a:gd name="adj1" fmla="val 43443"/>
                  <a:gd name="adj2" fmla="val 50000"/>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911DBCF-6378-4D99-BFCB-9E7D3EA070A2}"/>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3" name="TextBox 2">
                <a:extLst>
                  <a:ext uri="{FF2B5EF4-FFF2-40B4-BE49-F238E27FC236}">
                    <a16:creationId xmlns:a16="http://schemas.microsoft.com/office/drawing/2014/main" id="{7911DBCF-6378-4D99-BFCB-9E7D3EA070A2}"/>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0"/>
                <a:stretch>
                  <a:fillRect l="-2222" t="-5405" b="-11712"/>
                </a:stretch>
              </a:blipFill>
              <a:ln w="28575">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395E7BDB-E274-4945-A501-D7A7FE6BB02A}"/>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Content Placeholder 7">
            <a:extLst>
              <a:ext uri="{FF2B5EF4-FFF2-40B4-BE49-F238E27FC236}">
                <a16:creationId xmlns:a16="http://schemas.microsoft.com/office/drawing/2014/main" id="{E7FDD87A-D06F-4F6A-99C2-F2C72D17AFBA}"/>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320948" y="4815647"/>
            <a:ext cx="619254" cy="619254"/>
          </a:xfrm>
          <a:prstGeom prst="rect">
            <a:avLst/>
          </a:prstGeom>
        </p:spPr>
      </p:pic>
      <p:sp>
        <p:nvSpPr>
          <p:cNvPr id="78" name="Rectangle 77">
            <a:extLst>
              <a:ext uri="{FF2B5EF4-FFF2-40B4-BE49-F238E27FC236}">
                <a16:creationId xmlns:a16="http://schemas.microsoft.com/office/drawing/2014/main" id="{3E304FE5-71DA-4406-AA26-D812A5574290}"/>
              </a:ext>
            </a:extLst>
          </p:cNvPr>
          <p:cNvSpPr/>
          <p:nvPr/>
        </p:nvSpPr>
        <p:spPr>
          <a:xfrm>
            <a:off x="7137135" y="4610814"/>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F0D773-B010-49B9-A9B2-B4D6E9EECE91}"/>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13645" t="32154" r="39499"/>
          <a:stretch/>
        </p:blipFill>
        <p:spPr>
          <a:xfrm>
            <a:off x="7208403" y="3698435"/>
            <a:ext cx="886832" cy="714284"/>
          </a:xfrm>
          <a:prstGeom prst="rect">
            <a:avLst/>
          </a:prstGeom>
        </p:spPr>
      </p:pic>
      <p:pic>
        <p:nvPicPr>
          <p:cNvPr id="63" name="Picture 62">
            <a:extLst>
              <a:ext uri="{FF2B5EF4-FFF2-40B4-BE49-F238E27FC236}">
                <a16:creationId xmlns:a16="http://schemas.microsoft.com/office/drawing/2014/main" id="{EECE92BD-3AD2-4328-922E-9D9E8173D680}"/>
              </a:ext>
            </a:extLst>
          </p:cNvPr>
          <p:cNvPicPr>
            <a:picLocks noChangeAspect="1"/>
          </p:cNvPicPr>
          <p:nvPr/>
        </p:nvPicPr>
        <p:blipFill rotWithShape="1">
          <a:blip r:embed="rId22" cstate="hqprint">
            <a:extLst>
              <a:ext uri="{28A0092B-C50C-407E-A947-70E740481C1C}">
                <a14:useLocalDpi xmlns:a14="http://schemas.microsoft.com/office/drawing/2010/main" val="0"/>
              </a:ext>
            </a:extLst>
          </a:blip>
          <a:srcRect l="19574" r="7926" b="21090"/>
          <a:stretch/>
        </p:blipFill>
        <p:spPr>
          <a:xfrm>
            <a:off x="7277548" y="3753646"/>
            <a:ext cx="862243" cy="603160"/>
          </a:xfrm>
          <a:prstGeom prst="rect">
            <a:avLst/>
          </a:prstGeom>
        </p:spPr>
      </p:pic>
      <p:sp>
        <p:nvSpPr>
          <p:cNvPr id="67" name="Rectangle 66">
            <a:extLst>
              <a:ext uri="{FF2B5EF4-FFF2-40B4-BE49-F238E27FC236}">
                <a16:creationId xmlns:a16="http://schemas.microsoft.com/office/drawing/2014/main" id="{B8C5ADA5-CB5F-4D50-B817-E313968BDCCE}"/>
              </a:ext>
            </a:extLst>
          </p:cNvPr>
          <p:cNvSpPr/>
          <p:nvPr/>
        </p:nvSpPr>
        <p:spPr>
          <a:xfrm>
            <a:off x="5381165" y="1602366"/>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mc:AlternateContent xmlns:mc="http://schemas.openxmlformats.org/markup-compatibility/2006" xmlns:a14="http://schemas.microsoft.com/office/drawing/2010/main">
        <mc:Choice Requires="a14">
          <p:sp>
            <p:nvSpPr>
              <p:cNvPr id="60" name="Arrow: Notched Right 10">
                <a:extLst>
                  <a:ext uri="{FF2B5EF4-FFF2-40B4-BE49-F238E27FC236}">
                    <a16:creationId xmlns:a16="http://schemas.microsoft.com/office/drawing/2014/main" id="{ABF6C77C-8B21-4D62-9F7F-2356ACA9E954}"/>
                  </a:ext>
                </a:extLst>
              </p:cNvPr>
              <p:cNvSpPr/>
              <p:nvPr/>
            </p:nvSpPr>
            <p:spPr>
              <a:xfrm flipH="1">
                <a:off x="7814854" y="2697207"/>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0" name="Arrow: Notched Right 10">
                <a:extLst>
                  <a:ext uri="{FF2B5EF4-FFF2-40B4-BE49-F238E27FC236}">
                    <a16:creationId xmlns:a16="http://schemas.microsoft.com/office/drawing/2014/main" id="{ABF6C77C-8B21-4D62-9F7F-2356ACA9E954}"/>
                  </a:ext>
                </a:extLst>
              </p:cNvPr>
              <p:cNvSpPr>
                <a:spLocks noRot="1" noChangeAspect="1" noMove="1" noResize="1" noEditPoints="1" noAdjustHandles="1" noChangeArrowheads="1" noChangeShapeType="1" noTextEdit="1"/>
              </p:cNvSpPr>
              <p:nvPr/>
            </p:nvSpPr>
            <p:spPr>
              <a:xfrm flipH="1">
                <a:off x="7814854" y="2697207"/>
                <a:ext cx="811414" cy="630125"/>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6FC99431-8479-43BB-A794-4497E41F73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65" name="Rectangle 64">
            <a:extLst>
              <a:ext uri="{FF2B5EF4-FFF2-40B4-BE49-F238E27FC236}">
                <a16:creationId xmlns:a16="http://schemas.microsoft.com/office/drawing/2014/main" id="{49FD473A-D031-42D0-9F34-0B4ADD2EA794}"/>
              </a:ext>
            </a:extLst>
          </p:cNvPr>
          <p:cNvSpPr/>
          <p:nvPr/>
        </p:nvSpPr>
        <p:spPr>
          <a:xfrm>
            <a:off x="4389282" y="3013505"/>
            <a:ext cx="3413443" cy="830997"/>
          </a:xfrm>
          <a:prstGeom prst="rect">
            <a:avLst/>
          </a:prstGeom>
          <a:solidFill>
            <a:schemeClr val="bg1"/>
          </a:solidFill>
          <a:ln w="57150">
            <a:solidFill>
              <a:schemeClr val="tx1"/>
            </a:solidFill>
          </a:ln>
        </p:spPr>
        <p:txBody>
          <a:bodyPr wrap="square">
            <a:spAutoFit/>
          </a:bodyPr>
          <a:lstStyle/>
          <a:p>
            <a:pPr algn="ctr"/>
            <a:r>
              <a:rPr lang="en-US" sz="2400" b="1" dirty="0">
                <a:latin typeface="Garamond" panose="02020404030301010803" pitchFamily="18" charset="0"/>
              </a:rPr>
              <a:t>But how do we calculate worst-case demand?</a:t>
            </a:r>
            <a:endParaRPr lang="en-US" sz="2400" b="1" dirty="0"/>
          </a:p>
        </p:txBody>
      </p:sp>
      <p:sp>
        <p:nvSpPr>
          <p:cNvPr id="4" name="Slide Number Placeholder 3">
            <a:extLst>
              <a:ext uri="{FF2B5EF4-FFF2-40B4-BE49-F238E27FC236}">
                <a16:creationId xmlns:a16="http://schemas.microsoft.com/office/drawing/2014/main" id="{1180D293-66DC-403B-972E-6B11C1059AFD}"/>
              </a:ext>
            </a:extLst>
          </p:cNvPr>
          <p:cNvSpPr>
            <a:spLocks noGrp="1"/>
          </p:cNvSpPr>
          <p:nvPr>
            <p:ph type="sldNum" sz="quarter" idx="12"/>
          </p:nvPr>
        </p:nvSpPr>
        <p:spPr/>
        <p:txBody>
          <a:bodyPr/>
          <a:lstStyle/>
          <a:p>
            <a:fld id="{C0DF9C1F-DB74-1E4B-8839-30A600129FD3}" type="slidenum">
              <a:rPr lang="en-US" smtClean="0"/>
              <a:t>18</a:t>
            </a:fld>
            <a:endParaRPr lang="en-US"/>
          </a:p>
        </p:txBody>
      </p:sp>
    </p:spTree>
    <p:custDataLst>
      <p:tags r:id="rId1"/>
    </p:custDataLst>
    <p:extLst>
      <p:ext uri="{BB962C8B-B14F-4D97-AF65-F5344CB8AC3E}">
        <p14:creationId xmlns:p14="http://schemas.microsoft.com/office/powerpoint/2010/main" val="2455453353"/>
      </p:ext>
    </p:extLst>
  </p:cSld>
  <p:clrMapOvr>
    <a:masterClrMapping/>
  </p:clrMapOvr>
  <mc:AlternateContent xmlns:mc="http://schemas.openxmlformats.org/markup-compatibility/2006" xmlns:p14="http://schemas.microsoft.com/office/powerpoint/2010/main">
    <mc:Choice Requires="p14">
      <p:transition spd="slow" p14:dur="2000" advTm="20447"/>
    </mc:Choice>
    <mc:Fallback xmlns="">
      <p:transition spd="slow" advTm="2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500"/>
                            </p:stCondLst>
                            <p:childTnLst>
                              <p:par>
                                <p:cTn id="22" presetID="10" presetClass="entr" presetSubtype="0" fill="hold" nodeType="afterEffect">
                                  <p:stCondLst>
                                    <p:cond delay="20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6" presetClass="emph" presetSubtype="0" fill="hold" nodeType="afterEffect">
                                  <p:stCondLst>
                                    <p:cond delay="0"/>
                                  </p:stCondLst>
                                  <p:childTnLst>
                                    <p:animScale>
                                      <p:cBhvr>
                                        <p:cTn id="50" dur="1000" fill="hold"/>
                                        <p:tgtEl>
                                          <p:spTgt spid="77"/>
                                        </p:tgtEl>
                                      </p:cBhvr>
                                      <p:by x="125000" y="125000"/>
                                    </p:animScale>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0"/>
                                        </p:tgtEl>
                                      </p:cBhvr>
                                    </p:animEffect>
                                    <p:set>
                                      <p:cBhvr>
                                        <p:cTn id="64" dur="1" fill="hold">
                                          <p:stCondLst>
                                            <p:cond delay="499"/>
                                          </p:stCondLst>
                                        </p:cTn>
                                        <p:tgtEl>
                                          <p:spTgt spid="8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4"/>
                                        </p:tgtEl>
                                      </p:cBhvr>
                                    </p:animEffect>
                                    <p:set>
                                      <p:cBhvr>
                                        <p:cTn id="67" dur="1" fill="hold">
                                          <p:stCondLst>
                                            <p:cond delay="499"/>
                                          </p:stCondLst>
                                        </p:cTn>
                                        <p:tgtEl>
                                          <p:spTgt spid="7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7"/>
                                        </p:tgtEl>
                                      </p:cBhvr>
                                    </p:animEffect>
                                    <p:set>
                                      <p:cBhvr>
                                        <p:cTn id="70" dur="1" fill="hold">
                                          <p:stCondLst>
                                            <p:cond delay="499"/>
                                          </p:stCondLst>
                                        </p:cTn>
                                        <p:tgtEl>
                                          <p:spTgt spid="7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8"/>
                                        </p:tgtEl>
                                      </p:cBhvr>
                                    </p:animEffect>
                                    <p:set>
                                      <p:cBhvr>
                                        <p:cTn id="73" dur="1" fill="hold">
                                          <p:stCondLst>
                                            <p:cond delay="499"/>
                                          </p:stCondLst>
                                        </p:cTn>
                                        <p:tgtEl>
                                          <p:spTgt spid="7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66"/>
                                        </p:tgtEl>
                                      </p:cBhvr>
                                    </p:animEffect>
                                    <p:set>
                                      <p:cBhvr>
                                        <p:cTn id="85" dur="1" fill="hold">
                                          <p:stCondLst>
                                            <p:cond delay="499"/>
                                          </p:stCondLst>
                                        </p:cTn>
                                        <p:tgtEl>
                                          <p:spTgt spid="66"/>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6" grpId="0" animBg="1"/>
      <p:bldP spid="66" grpId="1" animBg="1"/>
      <p:bldP spid="78" grpId="0" animBg="1"/>
      <p:bldP spid="78" grpId="1" animBg="1"/>
      <p:bldP spid="67" grpId="0" animBg="1"/>
      <p:bldP spid="60" grpId="0" animBg="1"/>
      <p:bldP spid="60" grpId="1" animBg="1"/>
      <p:bldP spid="65" grpId="0" animBg="1"/>
      <p:bldP spid="6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sp>
        <p:nvSpPr>
          <p:cNvPr id="126" name="Title 1">
            <a:extLst>
              <a:ext uri="{FF2B5EF4-FFF2-40B4-BE49-F238E27FC236}">
                <a16:creationId xmlns:a16="http://schemas.microsoft.com/office/drawing/2014/main" id="{8C664298-04C1-461E-8696-F144452E1660}"/>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940CDC-06A1-4512-9B08-112428DF33E6}"/>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E9940CDC-06A1-4512-9B08-112428DF33E6}"/>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91" name="Rectangle 90">
            <a:extLst>
              <a:ext uri="{FF2B5EF4-FFF2-40B4-BE49-F238E27FC236}">
                <a16:creationId xmlns:a16="http://schemas.microsoft.com/office/drawing/2014/main" id="{78F9D01A-CC09-4AF3-BD03-56A6D6C8570D}"/>
              </a:ext>
            </a:extLst>
          </p:cNvPr>
          <p:cNvSpPr/>
          <p:nvPr/>
        </p:nvSpPr>
        <p:spPr>
          <a:xfrm>
            <a:off x="5632085" y="1629554"/>
            <a:ext cx="1718981" cy="106172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Garamond" panose="02020404030301010803" pitchFamily="18" charset="0"/>
              </a:rPr>
              <a:t>Which point gives the worst-case demand?</a:t>
            </a:r>
          </a:p>
        </p:txBody>
      </p:sp>
      <p:sp>
        <p:nvSpPr>
          <p:cNvPr id="92" name="Rectangle 91">
            <a:extLst>
              <a:ext uri="{FF2B5EF4-FFF2-40B4-BE49-F238E27FC236}">
                <a16:creationId xmlns:a16="http://schemas.microsoft.com/office/drawing/2014/main" id="{D3CEC9E6-4B43-4A5B-BD9B-4FCB5A7A77BF}"/>
              </a:ext>
            </a:extLst>
          </p:cNvPr>
          <p:cNvSpPr/>
          <p:nvPr/>
        </p:nvSpPr>
        <p:spPr>
          <a:xfrm>
            <a:off x="7669917" y="6366974"/>
            <a:ext cx="2383986" cy="369332"/>
          </a:xfrm>
          <a:prstGeom prst="rect">
            <a:avLst/>
          </a:prstGeom>
          <a:ln w="57150">
            <a:solidFill>
              <a:schemeClr val="tx1"/>
            </a:solidFill>
          </a:ln>
        </p:spPr>
        <p:txBody>
          <a:bodyPr wrap="none" anchor="t">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DB8D8B5-0D0F-49AF-9AFF-F06CB78BC7E2}"/>
              </a:ext>
            </a:extLst>
          </p:cNvPr>
          <p:cNvSpPr>
            <a:spLocks noGrp="1"/>
          </p:cNvSpPr>
          <p:nvPr>
            <p:ph type="sldNum" sz="quarter" idx="12"/>
          </p:nvPr>
        </p:nvSpPr>
        <p:spPr/>
        <p:txBody>
          <a:bodyPr/>
          <a:lstStyle/>
          <a:p>
            <a:fld id="{C0DF9C1F-DB74-1E4B-8839-30A600129FD3}" type="slidenum">
              <a:rPr lang="en-US" smtClean="0"/>
              <a:t>19</a:t>
            </a:fld>
            <a:endParaRPr lang="en-US"/>
          </a:p>
        </p:txBody>
      </p:sp>
    </p:spTree>
    <p:custDataLst>
      <p:tags r:id="rId1"/>
    </p:custDataLst>
    <p:extLst>
      <p:ext uri="{BB962C8B-B14F-4D97-AF65-F5344CB8AC3E}">
        <p14:creationId xmlns:p14="http://schemas.microsoft.com/office/powerpoint/2010/main" val="105278039"/>
      </p:ext>
    </p:extLst>
  </p:cSld>
  <p:clrMapOvr>
    <a:masterClrMapping/>
  </p:clrMapOvr>
  <mc:AlternateContent xmlns:mc="http://schemas.openxmlformats.org/markup-compatibility/2006" xmlns:p14="http://schemas.microsoft.com/office/powerpoint/2010/main">
    <mc:Choice Requires="p14">
      <p:transition spd="slow" p14:dur="2000" advTm="46599"/>
    </mc:Choice>
    <mc:Fallback xmlns="">
      <p:transition spd="slow" advTm="4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2"/>
                                        </p:tgtEl>
                                      </p:cBhvr>
                                    </p:animEffect>
                                    <p:set>
                                      <p:cBhvr>
                                        <p:cTn id="10" dur="1" fill="hold">
                                          <p:stCondLst>
                                            <p:cond delay="499"/>
                                          </p:stCondLst>
                                        </p:cTn>
                                        <p:tgtEl>
                                          <p:spTgt spid="9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fade">
                                      <p:cBhvr>
                                        <p:cTn id="45" dur="500"/>
                                        <p:tgtEl>
                                          <p:spTgt spid="1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fade">
                                      <p:cBhvr>
                                        <p:cTn id="59" dur="1000"/>
                                        <p:tgtEl>
                                          <p:spTgt spid="143"/>
                                        </p:tgtEl>
                                      </p:cBhvr>
                                    </p:animEffect>
                                  </p:childTnLst>
                                </p:cTn>
                              </p:par>
                              <p:par>
                                <p:cTn id="60" presetID="10" presetClass="entr" presetSubtype="0" fill="hold" nodeType="withEffect">
                                  <p:stCondLst>
                                    <p:cond delay="0"/>
                                  </p:stCondLst>
                                  <p:childTnLst>
                                    <p:set>
                                      <p:cBhvr>
                                        <p:cTn id="61" dur="1" fill="hold">
                                          <p:stCondLst>
                                            <p:cond delay="0"/>
                                          </p:stCondLst>
                                        </p:cTn>
                                        <p:tgtEl>
                                          <p:spTgt spid="146"/>
                                        </p:tgtEl>
                                        <p:attrNameLst>
                                          <p:attrName>style.visibility</p:attrName>
                                        </p:attrNameLst>
                                      </p:cBhvr>
                                      <p:to>
                                        <p:strVal val="visible"/>
                                      </p:to>
                                    </p:set>
                                    <p:animEffect transition="in" filter="fade">
                                      <p:cBhvr>
                                        <p:cTn id="62" dur="1000"/>
                                        <p:tgtEl>
                                          <p:spTgt spid="146"/>
                                        </p:tgtEl>
                                      </p:cBhvr>
                                    </p:animEffect>
                                  </p:childTnLst>
                                </p:cTn>
                              </p:par>
                              <p:par>
                                <p:cTn id="63" presetID="10"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animEffect transition="in" filter="fade">
                                      <p:cBhvr>
                                        <p:cTn id="65" dur="1000"/>
                                        <p:tgtEl>
                                          <p:spTgt spid="158"/>
                                        </p:tgtEl>
                                      </p:cBhvr>
                                    </p:animEffect>
                                  </p:childTnLst>
                                </p:cTn>
                              </p:par>
                              <p:par>
                                <p:cTn id="66" presetID="10" presetClass="entr" presetSubtype="0" fill="hold" nodeType="with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fade">
                                      <p:cBhvr>
                                        <p:cTn id="68" dur="1000"/>
                                        <p:tgtEl>
                                          <p:spTgt spid="159"/>
                                        </p:tgtEl>
                                      </p:cBhvr>
                                    </p:animEffect>
                                  </p:childTnLst>
                                </p:cTn>
                              </p:par>
                              <p:par>
                                <p:cTn id="69" presetID="10" presetClass="entr" presetSubtype="0" fill="hold" nodeType="with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1000"/>
                                        <p:tgtEl>
                                          <p:spTgt spid="163"/>
                                        </p:tgtEl>
                                      </p:cBhvr>
                                    </p:animEffect>
                                  </p:childTnLst>
                                </p:cTn>
                              </p:par>
                              <p:par>
                                <p:cTn id="72" presetID="10" presetClass="entr" presetSubtype="0" fill="hold" nodeType="with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fade">
                                      <p:cBhvr>
                                        <p:cTn id="74" dur="1000"/>
                                        <p:tgtEl>
                                          <p:spTgt spid="1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fade">
                                      <p:cBhvr>
                                        <p:cTn id="7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P spid="62" grpId="0" animBg="1"/>
      <p:bldP spid="111" grpId="0" animBg="1"/>
      <p:bldP spid="124" grpId="0" animBg="1"/>
      <p:bldP spid="126" grpId="0"/>
      <p:bldP spid="91" grpId="0" animBg="1"/>
      <p:bldP spid="9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lstStyle/>
          <a:p>
            <a:pPr marL="0" indent="0">
              <a:buNone/>
            </a:pPr>
            <a:r>
              <a:rPr lang="en-US" dirty="0"/>
              <a:t>Systems which:</a:t>
            </a:r>
            <a:br>
              <a:rPr lang="en-US" dirty="0"/>
            </a:br>
            <a:endParaRPr lang="en-US" dirty="0"/>
          </a:p>
          <a:p>
            <a:pPr marL="514350" indent="-514350">
              <a:buFont typeface="+mj-lt"/>
              <a:buAutoNum type="arabicPeriod"/>
            </a:pPr>
            <a:r>
              <a:rPr lang="en-US" dirty="0"/>
              <a:t>require </a:t>
            </a:r>
            <a:r>
              <a:rPr lang="en-US" b="1" dirty="0"/>
              <a:t>logically </a:t>
            </a:r>
            <a:r>
              <a:rPr lang="en-US" dirty="0"/>
              <a:t>and </a:t>
            </a:r>
            <a:r>
              <a:rPr lang="en-US" b="1" dirty="0"/>
              <a:t>temporally </a:t>
            </a:r>
            <a:r>
              <a:rPr lang="en-US" dirty="0"/>
              <a:t>correct results;</a:t>
            </a:r>
            <a:br>
              <a:rPr lang="en-US" dirty="0"/>
            </a:br>
            <a:endParaRPr lang="en-US" dirty="0"/>
          </a:p>
          <a:p>
            <a:pPr marL="514350" indent="-514350">
              <a:buFont typeface="+mj-lt"/>
              <a:buAutoNum type="arabicPeriod"/>
            </a:pPr>
            <a:r>
              <a:rPr lang="en-US" dirty="0"/>
              <a:t>incur </a:t>
            </a:r>
            <a:r>
              <a:rPr lang="en-US" b="1" dirty="0"/>
              <a:t>catastrophic failure </a:t>
            </a:r>
            <a:r>
              <a:rPr lang="en-US" dirty="0"/>
              <a:t>when either logical or temporal errors occur;</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pic>
        <p:nvPicPr>
          <p:cNvPr id="9" name="Content Placeholder 8" descr="A picture containing indoor&#10;&#10;Description automatically generated">
            <a:extLst>
              <a:ext uri="{FF2B5EF4-FFF2-40B4-BE49-F238E27FC236}">
                <a16:creationId xmlns:a16="http://schemas.microsoft.com/office/drawing/2014/main" id="{C33CDEDC-C835-4768-A031-244B545FE6BD}"/>
              </a:ext>
            </a:extLst>
          </p:cNvPr>
          <p:cNvPicPr>
            <a:picLocks noGrp="1" noChangeAspect="1"/>
          </p:cNvPicPr>
          <p:nvPr>
            <p:ph sz="half" idx="2"/>
          </p:nvPr>
        </p:nvPicPr>
        <p:blipFill>
          <a:blip r:embed="rId2"/>
          <a:stretch>
            <a:fillRect/>
          </a:stretch>
        </p:blipFill>
        <p:spPr>
          <a:xfrm>
            <a:off x="6172200" y="2274094"/>
            <a:ext cx="5181600" cy="3454400"/>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2</a:t>
            </a:fld>
            <a:endParaRPr lang="en-US"/>
          </a:p>
        </p:txBody>
      </p:sp>
    </p:spTree>
    <p:extLst>
      <p:ext uri="{BB962C8B-B14F-4D97-AF65-F5344CB8AC3E}">
        <p14:creationId xmlns:p14="http://schemas.microsoft.com/office/powerpoint/2010/main" val="76201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E6E9A3-80FD-4CBC-B9AE-7CA4300D051D}"/>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D5E6E9A3-80FD-4CBC-B9AE-7CA4300D051D}"/>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253C3E2-1D78-47B8-8742-BB35DDB921CD}"/>
              </a:ext>
            </a:extLst>
          </p:cNvPr>
          <p:cNvSpPr>
            <a:spLocks noGrp="1"/>
          </p:cNvSpPr>
          <p:nvPr>
            <p:ph type="sldNum" sz="quarter" idx="12"/>
          </p:nvPr>
        </p:nvSpPr>
        <p:spPr/>
        <p:txBody>
          <a:bodyPr/>
          <a:lstStyle/>
          <a:p>
            <a:fld id="{C0DF9C1F-DB74-1E4B-8839-30A600129FD3}" type="slidenum">
              <a:rPr lang="en-US" smtClean="0"/>
              <a:t>20</a:t>
            </a:fld>
            <a:endParaRPr lang="en-US"/>
          </a:p>
        </p:txBody>
      </p:sp>
    </p:spTree>
    <p:extLst>
      <p:ext uri="{BB962C8B-B14F-4D97-AF65-F5344CB8AC3E}">
        <p14:creationId xmlns:p14="http://schemas.microsoft.com/office/powerpoint/2010/main" val="1797863146"/>
      </p:ext>
    </p:extLst>
  </p:cSld>
  <p:clrMapOvr>
    <a:masterClrMapping/>
  </p:clrMapOvr>
  <mc:AlternateContent xmlns:mc="http://schemas.openxmlformats.org/markup-compatibility/2006" xmlns:p14="http://schemas.microsoft.com/office/powerpoint/2010/main">
    <mc:Choice Requires="p14">
      <p:transition spd="slow" p14:dur="2000" advTm="1383"/>
    </mc:Choice>
    <mc:Fallback xmlns="">
      <p:transition spd="slow" advTm="1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3"/>
                                        </p:tgtEl>
                                      </p:cBhvr>
                                    </p:animEffect>
                                    <p:set>
                                      <p:cBhvr>
                                        <p:cTn id="7" dur="1" fill="hold">
                                          <p:stCondLst>
                                            <p:cond delay="499"/>
                                          </p:stCondLst>
                                        </p:cTn>
                                        <p:tgtEl>
                                          <p:spTgt spid="6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2"/>
                                        </p:tgtEl>
                                      </p:cBhvr>
                                    </p:animEffect>
                                    <p:set>
                                      <p:cBhvr>
                                        <p:cTn id="10" dur="1" fill="hold">
                                          <p:stCondLst>
                                            <p:cond delay="499"/>
                                          </p:stCondLst>
                                        </p:cTn>
                                        <p:tgtEl>
                                          <p:spTgt spid="6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8"/>
                                        </p:tgtEl>
                                      </p:cBhvr>
                                    </p:animEffect>
                                    <p:set>
                                      <p:cBhvr>
                                        <p:cTn id="13" dur="1" fill="hold">
                                          <p:stCondLst>
                                            <p:cond delay="499"/>
                                          </p:stCondLst>
                                        </p:cTn>
                                        <p:tgtEl>
                                          <p:spTgt spid="15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9"/>
                                        </p:tgtEl>
                                      </p:cBhvr>
                                    </p:animEffect>
                                    <p:set>
                                      <p:cBhvr>
                                        <p:cTn id="16" dur="1" fill="hold">
                                          <p:stCondLst>
                                            <p:cond delay="499"/>
                                          </p:stCondLst>
                                        </p:cTn>
                                        <p:tgtEl>
                                          <p:spTgt spid="15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0"/>
                                        </p:tgtEl>
                                      </p:cBhvr>
                                    </p:animEffect>
                                    <p:set>
                                      <p:cBhvr>
                                        <p:cTn id="19" dur="1" fill="hold">
                                          <p:stCondLst>
                                            <p:cond delay="499"/>
                                          </p:stCondLst>
                                        </p:cTn>
                                        <p:tgtEl>
                                          <p:spTgt spid="1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1"/>
                                        </p:tgtEl>
                                      </p:cBhvr>
                                    </p:animEffect>
                                    <p:set>
                                      <p:cBhvr>
                                        <p:cTn id="22" dur="1" fill="hold">
                                          <p:stCondLst>
                                            <p:cond delay="499"/>
                                          </p:stCondLst>
                                        </p:cTn>
                                        <p:tgtEl>
                                          <p:spTgt spid="12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2"/>
                                        </p:tgtEl>
                                      </p:cBhvr>
                                    </p:animEffect>
                                    <p:set>
                                      <p:cBhvr>
                                        <p:cTn id="25" dur="1" fill="hold">
                                          <p:stCondLst>
                                            <p:cond delay="499"/>
                                          </p:stCondLst>
                                        </p:cTn>
                                        <p:tgtEl>
                                          <p:spTgt spid="12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6"/>
                                        </p:tgtEl>
                                      </p:cBhvr>
                                    </p:animEffect>
                                    <p:set>
                                      <p:cBhvr>
                                        <p:cTn id="28" dur="1" fill="hold">
                                          <p:stCondLst>
                                            <p:cond delay="499"/>
                                          </p:stCondLst>
                                        </p:cTn>
                                        <p:tgtEl>
                                          <p:spTgt spid="14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66"/>
                                        </p:tgtEl>
                                      </p:cBhvr>
                                    </p:animEffect>
                                    <p:set>
                                      <p:cBhvr>
                                        <p:cTn id="31" dur="1" fill="hold">
                                          <p:stCondLst>
                                            <p:cond delay="499"/>
                                          </p:stCondLst>
                                        </p:cTn>
                                        <p:tgtEl>
                                          <p:spTgt spid="1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0"/>
                                        </p:tgtEl>
                                      </p:cBhvr>
                                    </p:animEffect>
                                    <p:set>
                                      <p:cBhvr>
                                        <p:cTn id="34" dur="1" fill="hold">
                                          <p:stCondLst>
                                            <p:cond delay="499"/>
                                          </p:stCondLst>
                                        </p:cTn>
                                        <p:tgtEl>
                                          <p:spTgt spid="6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24"/>
                                        </p:tgtEl>
                                      </p:cBhvr>
                                    </p:animEffect>
                                    <p:set>
                                      <p:cBhvr>
                                        <p:cTn id="40" dur="1" fill="hold">
                                          <p:stCondLst>
                                            <p:cond delay="499"/>
                                          </p:stCondLst>
                                        </p:cTn>
                                        <p:tgtEl>
                                          <p:spTgt spid="12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11"/>
                                        </p:tgtEl>
                                      </p:cBhvr>
                                    </p:animEffect>
                                    <p:set>
                                      <p:cBhvr>
                                        <p:cTn id="43" dur="1" fill="hold">
                                          <p:stCondLst>
                                            <p:cond delay="499"/>
                                          </p:stCondLst>
                                        </p:cTn>
                                        <p:tgtEl>
                                          <p:spTgt spid="1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2"/>
                                        </p:tgtEl>
                                      </p:cBhvr>
                                    </p:animEffect>
                                    <p:set>
                                      <p:cBhvr>
                                        <p:cTn id="46" dur="1" fill="hold">
                                          <p:stCondLst>
                                            <p:cond delay="499"/>
                                          </p:stCondLst>
                                        </p:cTn>
                                        <p:tgtEl>
                                          <p:spTgt spid="1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3"/>
                                        </p:tgtEl>
                                      </p:cBhvr>
                                    </p:animEffect>
                                    <p:set>
                                      <p:cBhvr>
                                        <p:cTn id="49" dur="1" fill="hold">
                                          <p:stCondLst>
                                            <p:cond delay="499"/>
                                          </p:stCondLst>
                                        </p:cTn>
                                        <p:tgtEl>
                                          <p:spTgt spid="1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63"/>
                                        </p:tgtEl>
                                      </p:cBhvr>
                                    </p:animEffect>
                                    <p:set>
                                      <p:cBhvr>
                                        <p:cTn id="52"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111" grpId="0" animBg="1"/>
      <p:bldP spid="1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Motivation and Problem Statement</a:t>
            </a:r>
          </a:p>
        </p:txBody>
      </p: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3F4BA13D-976A-4A4A-A655-E8E50E79EC8B}"/>
              </a:ext>
            </a:extLst>
          </p:cNvPr>
          <p:cNvGrpSpPr/>
          <p:nvPr/>
        </p:nvGrpSpPr>
        <p:grpSpPr>
          <a:xfrm>
            <a:off x="3142273" y="1688902"/>
            <a:ext cx="4598052" cy="1957358"/>
            <a:chOff x="914400" y="1825625"/>
            <a:chExt cx="10439398" cy="2175627"/>
          </a:xfrm>
        </p:grpSpPr>
        <p:sp>
          <p:nvSpPr>
            <p:cNvPr id="89" name="Rectangle 88">
              <a:extLst>
                <a:ext uri="{FF2B5EF4-FFF2-40B4-BE49-F238E27FC236}">
                  <a16:creationId xmlns:a16="http://schemas.microsoft.com/office/drawing/2014/main" id="{316B312B-47C1-4F11-943B-EFB25AE89339}"/>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91" name="Rectangle 90">
              <a:extLst>
                <a:ext uri="{FF2B5EF4-FFF2-40B4-BE49-F238E27FC236}">
                  <a16:creationId xmlns:a16="http://schemas.microsoft.com/office/drawing/2014/main" id="{478DFF5D-16CA-4E39-813B-EDB3ACE8CE8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92" name="Group 91">
            <a:extLst>
              <a:ext uri="{FF2B5EF4-FFF2-40B4-BE49-F238E27FC236}">
                <a16:creationId xmlns:a16="http://schemas.microsoft.com/office/drawing/2014/main" id="{FC8646E4-789C-4821-9754-EE8716B6C9EF}"/>
              </a:ext>
            </a:extLst>
          </p:cNvPr>
          <p:cNvGrpSpPr/>
          <p:nvPr/>
        </p:nvGrpSpPr>
        <p:grpSpPr>
          <a:xfrm>
            <a:off x="3139446" y="3865210"/>
            <a:ext cx="4598052" cy="1777654"/>
            <a:chOff x="914400" y="1825625"/>
            <a:chExt cx="10439398" cy="1975884"/>
          </a:xfrm>
        </p:grpSpPr>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5100CB6F-D03A-4EA1-A6F4-E99EED0A74D0}"/>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93" name="Rectangle 92">
                  <a:extLst>
                    <a:ext uri="{FF2B5EF4-FFF2-40B4-BE49-F238E27FC236}">
                      <a16:creationId xmlns:a16="http://schemas.microsoft.com/office/drawing/2014/main" id="{5100CB6F-D03A-4EA1-A6F4-E99EED0A74D0}"/>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17"/>
                  <a:stretch>
                    <a:fillRect l="-131" r="-917"/>
                  </a:stretch>
                </a:blipFill>
                <a:ln w="57150">
                  <a:solidFill>
                    <a:srgbClr val="FF0000"/>
                  </a:solidFill>
                </a:ln>
              </p:spPr>
              <p:txBody>
                <a:bodyPr/>
                <a:lstStyle/>
                <a:p>
                  <a:r>
                    <a:rPr lang="en-US">
                      <a:noFill/>
                    </a:rPr>
                    <a:t> </a:t>
                  </a:r>
                </a:p>
              </p:txBody>
            </p:sp>
          </mc:Fallback>
        </mc:AlternateContent>
        <p:sp>
          <p:nvSpPr>
            <p:cNvPr id="94" name="Rectangle 93">
              <a:extLst>
                <a:ext uri="{FF2B5EF4-FFF2-40B4-BE49-F238E27FC236}">
                  <a16:creationId xmlns:a16="http://schemas.microsoft.com/office/drawing/2014/main" id="{A54DD968-240A-4410-A812-FAAC0E772BFC}"/>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99" name="Arrow: Notched Right 10">
            <a:extLst>
              <a:ext uri="{FF2B5EF4-FFF2-40B4-BE49-F238E27FC236}">
                <a16:creationId xmlns:a16="http://schemas.microsoft.com/office/drawing/2014/main" id="{33EF092D-7243-4134-AFB0-AE7979CDC7D3}"/>
              </a:ext>
            </a:extLst>
          </p:cNvPr>
          <p:cNvSpPr/>
          <p:nvPr/>
        </p:nvSpPr>
        <p:spPr>
          <a:xfrm rot="16200000" flipH="1">
            <a:off x="8665632" y="4599083"/>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100" name="Group 99">
            <a:extLst>
              <a:ext uri="{FF2B5EF4-FFF2-40B4-BE49-F238E27FC236}">
                <a16:creationId xmlns:a16="http://schemas.microsoft.com/office/drawing/2014/main" id="{71BD4E37-60BC-4FE5-909E-9EA0D4BD50FF}"/>
              </a:ext>
            </a:extLst>
          </p:cNvPr>
          <p:cNvGrpSpPr/>
          <p:nvPr/>
        </p:nvGrpSpPr>
        <p:grpSpPr>
          <a:xfrm>
            <a:off x="8688724" y="2584647"/>
            <a:ext cx="929922" cy="578724"/>
            <a:chOff x="6576655" y="3221955"/>
            <a:chExt cx="864868" cy="553444"/>
          </a:xfrm>
        </p:grpSpPr>
        <p:cxnSp>
          <p:nvCxnSpPr>
            <p:cNvPr id="101" name="Connector: Curved 100">
              <a:extLst>
                <a:ext uri="{FF2B5EF4-FFF2-40B4-BE49-F238E27FC236}">
                  <a16:creationId xmlns:a16="http://schemas.microsoft.com/office/drawing/2014/main" id="{DE11E811-6DCD-4B96-B3A8-C69A492EC520}"/>
                </a:ext>
              </a:extLst>
            </p:cNvPr>
            <p:cNvCxnSpPr>
              <a:cxnSpLocks/>
              <a:stCxn id="109" idx="0"/>
              <a:endCxn id="102"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2" name="Oval 101">
              <a:extLst>
                <a:ext uri="{FF2B5EF4-FFF2-40B4-BE49-F238E27FC236}">
                  <a16:creationId xmlns:a16="http://schemas.microsoft.com/office/drawing/2014/main" id="{A560C377-340F-44F5-BF37-0F67CDD08CD9}"/>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D40CDFF-CA1F-4C8E-AADF-C443ADD6F85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6" name="Connector: Curved 105">
              <a:extLst>
                <a:ext uri="{FF2B5EF4-FFF2-40B4-BE49-F238E27FC236}">
                  <a16:creationId xmlns:a16="http://schemas.microsoft.com/office/drawing/2014/main" id="{A1EDD04B-0FFB-4813-A057-F79F7CDE5839}"/>
                </a:ext>
              </a:extLst>
            </p:cNvPr>
            <p:cNvCxnSpPr>
              <a:cxnSpLocks/>
              <a:stCxn id="102" idx="0"/>
              <a:endCxn id="105"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9" name="Oval 108">
              <a:extLst>
                <a:ext uri="{FF2B5EF4-FFF2-40B4-BE49-F238E27FC236}">
                  <a16:creationId xmlns:a16="http://schemas.microsoft.com/office/drawing/2014/main" id="{0AE3C714-142E-4942-AFF7-A0A42921D9BB}"/>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4" name="Title 53">
            <a:extLst>
              <a:ext uri="{FF2B5EF4-FFF2-40B4-BE49-F238E27FC236}">
                <a16:creationId xmlns:a16="http://schemas.microsoft.com/office/drawing/2014/main" id="{1671B937-3B72-46B3-9165-7E0FA50D4DEC}"/>
              </a:ext>
            </a:extLst>
          </p:cNvPr>
          <p:cNvSpPr txBox="1">
            <a:spLocks/>
          </p:cNvSpPr>
          <p:nvPr/>
        </p:nvSpPr>
        <p:spPr>
          <a:xfrm>
            <a:off x="2152650" y="3704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Demand of AVR Tasks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D674D7-B7C5-4A5A-9F5B-8ADF5E2C190A}"/>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0ED674D7-B7C5-4A5A-9F5B-8ADF5E2C190A}"/>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8"/>
                <a:stretch>
                  <a:fillRect l="-2222" t="-5405" b="-11712"/>
                </a:stretch>
              </a:blipFill>
              <a:ln w="28575">
                <a:solidFill>
                  <a:schemeClr val="tx1"/>
                </a:solidFill>
              </a:ln>
            </p:spPr>
            <p:txBody>
              <a:bodyPr/>
              <a:lstStyle/>
              <a:p>
                <a:r>
                  <a:rPr lang="en-US">
                    <a:noFill/>
                  </a:rPr>
                  <a:t> </a:t>
                </a:r>
              </a:p>
            </p:txBody>
          </p:sp>
        </mc:Fallback>
      </mc:AlternateContent>
      <p:sp>
        <p:nvSpPr>
          <p:cNvPr id="50" name="Rectangle 49">
            <a:extLst>
              <a:ext uri="{FF2B5EF4-FFF2-40B4-BE49-F238E27FC236}">
                <a16:creationId xmlns:a16="http://schemas.microsoft.com/office/drawing/2014/main" id="{668F25C9-587C-4B74-93E3-5CB262929C44}"/>
              </a:ext>
            </a:extLst>
          </p:cNvPr>
          <p:cNvSpPr/>
          <p:nvPr/>
        </p:nvSpPr>
        <p:spPr>
          <a:xfrm>
            <a:off x="9000237" y="1825630"/>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sp>
        <p:nvSpPr>
          <p:cNvPr id="3" name="Slide Number Placeholder 2">
            <a:extLst>
              <a:ext uri="{FF2B5EF4-FFF2-40B4-BE49-F238E27FC236}">
                <a16:creationId xmlns:a16="http://schemas.microsoft.com/office/drawing/2014/main" id="{5361CFF8-4CDF-4012-A7D5-3EB8E8786BA8}"/>
              </a:ext>
            </a:extLst>
          </p:cNvPr>
          <p:cNvSpPr>
            <a:spLocks noGrp="1"/>
          </p:cNvSpPr>
          <p:nvPr>
            <p:ph type="sldNum" sz="quarter" idx="12"/>
          </p:nvPr>
        </p:nvSpPr>
        <p:spPr/>
        <p:txBody>
          <a:bodyPr/>
          <a:lstStyle/>
          <a:p>
            <a:fld id="{C0DF9C1F-DB74-1E4B-8839-30A600129FD3}" type="slidenum">
              <a:rPr lang="en-US" smtClean="0"/>
              <a:t>21</a:t>
            </a:fld>
            <a:endParaRPr lang="en-US"/>
          </a:p>
        </p:txBody>
      </p:sp>
    </p:spTree>
    <p:custDataLst>
      <p:tags r:id="rId1"/>
    </p:custDataLst>
    <p:extLst>
      <p:ext uri="{BB962C8B-B14F-4D97-AF65-F5344CB8AC3E}">
        <p14:creationId xmlns:p14="http://schemas.microsoft.com/office/powerpoint/2010/main" val="1759601547"/>
      </p:ext>
    </p:extLst>
  </p:cSld>
  <p:clrMapOvr>
    <a:masterClrMapping/>
  </p:clrMapOvr>
  <mc:AlternateContent xmlns:mc="http://schemas.openxmlformats.org/markup-compatibility/2006" xmlns:p14="http://schemas.microsoft.com/office/powerpoint/2010/main">
    <mc:Choice Requires="p14">
      <p:transition spd="slow" p14:dur="2000" advTm="18495"/>
    </mc:Choice>
    <mc:Fallback xmlns="">
      <p:transition spd="slow" advTm="1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9" grpId="0" animBg="1"/>
      <p:bldP spid="114" grpId="0"/>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a:t>Approach &amp; Contributions</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a:t>1. Worst-case AVR task demand ↔</a:t>
            </a:r>
            <a:br>
              <a:rPr lang="en-US" sz="2400"/>
            </a:br>
            <a:r>
              <a:rPr lang="en-US" sz="2400"/>
              <a:t>    Bounded precedence constraint knapsack problem (BPCKP).</a:t>
            </a:r>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p:txBody>
      </p:sp>
      <p:sp>
        <p:nvSpPr>
          <p:cNvPr id="67" name="TextBox 66"/>
          <p:cNvSpPr txBox="1"/>
          <p:nvPr/>
        </p:nvSpPr>
        <p:spPr>
          <a:xfrm>
            <a:off x="2152651" y="3335239"/>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 </a:t>
            </a:r>
            <a:r>
              <a:rPr lang="en-US" sz="2400">
                <a:latin typeface="Garamond" panose="02020404030301010803" pitchFamily="18" charset="0"/>
                <a:sym typeface="Wingdings" panose="05000000000000000000" pitchFamily="2" charset="2"/>
              </a:rPr>
              <a:t>→ </a:t>
            </a:r>
          </a:p>
          <a:p>
            <a:r>
              <a:rPr lang="en-US" sz="2400">
                <a:latin typeface="Garamond" panose="02020404030301010803" pitchFamily="18" charset="0"/>
              </a:rPr>
              <a:t>    Reduced search space.</a:t>
            </a:r>
          </a:p>
          <a:p>
            <a:endParaRPr lang="en-US" sz="2400">
              <a:latin typeface="Garamond" panose="02020404030301010803" pitchFamily="18" charset="0"/>
            </a:endParaRPr>
          </a:p>
        </p:txBody>
      </p:sp>
      <p:sp>
        <p:nvSpPr>
          <p:cNvPr id="68" name="TextBox 67"/>
          <p:cNvSpPr txBox="1"/>
          <p:nvPr/>
        </p:nvSpPr>
        <p:spPr>
          <a:xfrm>
            <a:off x="2152649" y="5031938"/>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 state-of-the-art</a:t>
            </a:r>
            <a:br>
              <a:rPr lang="en-US" sz="2400">
                <a:latin typeface="Garamond" panose="02020404030301010803" pitchFamily="18" charset="0"/>
              </a:rPr>
            </a:br>
            <a:r>
              <a:rPr lang="en-US" sz="2400">
                <a:latin typeface="Garamond" panose="02020404030301010803" pitchFamily="18" charset="0"/>
              </a:rPr>
              <a:t>    in computation time.</a:t>
            </a:r>
          </a:p>
        </p:txBody>
      </p:sp>
      <p:grpSp>
        <p:nvGrpSpPr>
          <p:cNvPr id="2" name="Group 1">
            <a:extLst>
              <a:ext uri="{FF2B5EF4-FFF2-40B4-BE49-F238E27FC236}">
                <a16:creationId xmlns:a16="http://schemas.microsoft.com/office/drawing/2014/main" id="{5DE5E2E7-7E6B-411E-AF18-7B706D6E1728}"/>
              </a:ext>
            </a:extLst>
          </p:cNvPr>
          <p:cNvGrpSpPr/>
          <p:nvPr/>
        </p:nvGrpSpPr>
        <p:grpSpPr>
          <a:xfrm>
            <a:off x="3773266" y="2488284"/>
            <a:ext cx="4971589" cy="822472"/>
            <a:chOff x="2249263" y="2488284"/>
            <a:chExt cx="4971589" cy="822472"/>
          </a:xfrm>
        </p:grpSpPr>
        <p:grpSp>
          <p:nvGrpSpPr>
            <p:cNvPr id="6" name="Group 5">
              <a:extLst>
                <a:ext uri="{FF2B5EF4-FFF2-40B4-BE49-F238E27FC236}">
                  <a16:creationId xmlns:a16="http://schemas.microsoft.com/office/drawing/2014/main" id="{08CD86D0-4D09-4142-A788-8DE5939F8CE1}"/>
                </a:ext>
              </a:extLst>
            </p:cNvPr>
            <p:cNvGrpSpPr/>
            <p:nvPr/>
          </p:nvGrpSpPr>
          <p:grpSpPr>
            <a:xfrm>
              <a:off x="5114925" y="2488284"/>
              <a:ext cx="676275" cy="787542"/>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2249263" y="2546156"/>
              <a:ext cx="1122107" cy="605005"/>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3868755" y="2659120"/>
              <a:ext cx="481222" cy="369332"/>
            </a:xfrm>
            <a:prstGeom prst="rect">
              <a:avLst/>
            </a:prstGeom>
          </p:spPr>
          <p:txBody>
            <a:bodyPr wrap="none">
              <a:spAutoFit/>
            </a:bodyPr>
            <a:lstStyle/>
            <a:p>
              <a:r>
                <a:rPr lang="en-US"/>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6074479" y="2559355"/>
              <a:ext cx="758598" cy="611000"/>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6497481" y="2804740"/>
              <a:ext cx="723371" cy="506016"/>
            </a:xfrm>
            <a:prstGeom prst="rect">
              <a:avLst/>
            </a:prstGeom>
          </p:spPr>
        </p:pic>
      </p:grpSp>
      <p:grpSp>
        <p:nvGrpSpPr>
          <p:cNvPr id="3" name="Group 2">
            <a:extLst>
              <a:ext uri="{FF2B5EF4-FFF2-40B4-BE49-F238E27FC236}">
                <a16:creationId xmlns:a16="http://schemas.microsoft.com/office/drawing/2014/main" id="{7978B2D9-CDB0-46D2-90E6-F9AD3E1A1DD5}"/>
              </a:ext>
            </a:extLst>
          </p:cNvPr>
          <p:cNvGrpSpPr/>
          <p:nvPr/>
        </p:nvGrpSpPr>
        <p:grpSpPr>
          <a:xfrm>
            <a:off x="2954170" y="3772196"/>
            <a:ext cx="4956211" cy="1280204"/>
            <a:chOff x="1430167" y="3772196"/>
            <a:chExt cx="4956211" cy="1280204"/>
          </a:xfrm>
        </p:grpSpPr>
        <p:sp>
          <p:nvSpPr>
            <p:cNvPr id="39" name="Rectangle 38">
              <a:extLst>
                <a:ext uri="{FF2B5EF4-FFF2-40B4-BE49-F238E27FC236}">
                  <a16:creationId xmlns:a16="http://schemas.microsoft.com/office/drawing/2014/main" id="{9A40136A-2D1B-4910-ACCB-2F81A4419484}"/>
                </a:ext>
              </a:extLst>
            </p:cNvPr>
            <p:cNvSpPr/>
            <p:nvPr/>
          </p:nvSpPr>
          <p:spPr>
            <a:xfrm>
              <a:off x="3912838" y="4327294"/>
              <a:ext cx="393056" cy="369332"/>
            </a:xfrm>
            <a:prstGeom prst="rect">
              <a:avLst/>
            </a:prstGeom>
          </p:spPr>
          <p:txBody>
            <a:bodyPr wrap="none">
              <a:spAutoFit/>
            </a:bodyPr>
            <a:lstStyle/>
            <a:p>
              <a:r>
                <a:rPr lang="en-US">
                  <a:sym typeface="Wingdings" panose="05000000000000000000" pitchFamily="2" charset="2"/>
                </a:rPr>
                <a:t>→</a:t>
              </a:r>
              <a:endParaRPr lang="en-US"/>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430167" y="4195980"/>
              <a:ext cx="2239030" cy="630125"/>
              <a:chOff x="1668776" y="4195980"/>
              <a:chExt cx="2239030" cy="630125"/>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668776" y="41959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668776" y="4195980"/>
                    <a:ext cx="811414" cy="630125"/>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096392" y="419598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096392" y="4195980"/>
                    <a:ext cx="811414" cy="630125"/>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7" name="Arrow: Notched Right 10">
            <a:extLst>
              <a:ext uri="{FF2B5EF4-FFF2-40B4-BE49-F238E27FC236}">
                <a16:creationId xmlns:a16="http://schemas.microsoft.com/office/drawing/2014/main" id="{D469E9C4-A6A9-4211-B55A-C8B9D5FAFEE3}"/>
              </a:ext>
            </a:extLst>
          </p:cNvPr>
          <p:cNvSpPr/>
          <p:nvPr/>
        </p:nvSpPr>
        <p:spPr>
          <a:xfrm rot="16200000" flipH="1">
            <a:off x="7662397" y="580381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
        <p:nvSpPr>
          <p:cNvPr id="40" name="Slide Number Placeholder 39"/>
          <p:cNvSpPr>
            <a:spLocks noGrp="1"/>
          </p:cNvSpPr>
          <p:nvPr>
            <p:ph type="sldNum" sz="quarter" idx="12"/>
          </p:nvPr>
        </p:nvSpPr>
        <p:spPr/>
        <p:txBody>
          <a:bodyPr/>
          <a:lstStyle/>
          <a:p>
            <a:fld id="{9C75D887-1A03-4ABF-9F74-03C35FBA7AA7}" type="slidenum">
              <a:rPr lang="en-US" smtClean="0"/>
              <a:pPr/>
              <a:t>22</a:t>
            </a:fld>
            <a:endParaRPr lang="en-US"/>
          </a:p>
        </p:txBody>
      </p:sp>
      <p:grpSp>
        <p:nvGrpSpPr>
          <p:cNvPr id="61" name="Group 60">
            <a:extLst>
              <a:ext uri="{FF2B5EF4-FFF2-40B4-BE49-F238E27FC236}">
                <a16:creationId xmlns:a16="http://schemas.microsoft.com/office/drawing/2014/main" id="{906F1D9C-BB38-45C8-A66F-A26ACDC99D26}"/>
              </a:ext>
            </a:extLst>
          </p:cNvPr>
          <p:cNvGrpSpPr/>
          <p:nvPr/>
        </p:nvGrpSpPr>
        <p:grpSpPr>
          <a:xfrm>
            <a:off x="6668557" y="6203512"/>
            <a:ext cx="929922" cy="578724"/>
            <a:chOff x="6576655" y="3221955"/>
            <a:chExt cx="864868" cy="553444"/>
          </a:xfrm>
        </p:grpSpPr>
        <p:cxnSp>
          <p:nvCxnSpPr>
            <p:cNvPr id="62" name="Connector: Curved 61">
              <a:extLst>
                <a:ext uri="{FF2B5EF4-FFF2-40B4-BE49-F238E27FC236}">
                  <a16:creationId xmlns:a16="http://schemas.microsoft.com/office/drawing/2014/main" id="{071B3002-07BA-4084-9415-D3C78F040544}"/>
                </a:ext>
              </a:extLst>
            </p:cNvPr>
            <p:cNvCxnSpPr>
              <a:cxnSpLocks/>
              <a:stCxn id="78" idx="0"/>
              <a:endCxn id="7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3" name="Oval 72">
              <a:extLst>
                <a:ext uri="{FF2B5EF4-FFF2-40B4-BE49-F238E27FC236}">
                  <a16:creationId xmlns:a16="http://schemas.microsoft.com/office/drawing/2014/main" id="{CCFA252E-5387-4DB9-9622-A765251D1295}"/>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5EC251F-67E1-40CB-8227-AFAC8516E28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EC09FEE9-5A8B-46FA-ACA4-6C1492F035B7}"/>
                </a:ext>
              </a:extLst>
            </p:cNvPr>
            <p:cNvCxnSpPr>
              <a:cxnSpLocks/>
              <a:stCxn id="73" idx="0"/>
              <a:endCxn id="7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8" name="Oval 77">
              <a:extLst>
                <a:ext uri="{FF2B5EF4-FFF2-40B4-BE49-F238E27FC236}">
                  <a16:creationId xmlns:a16="http://schemas.microsoft.com/office/drawing/2014/main" id="{E8D34A50-8F2B-4BD0-94D4-016776A898FA}"/>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CFACE049-11C9-4682-89EA-C6F8F2FECC71}"/>
              </a:ext>
            </a:extLst>
          </p:cNvPr>
          <p:cNvSpPr/>
          <p:nvPr/>
        </p:nvSpPr>
        <p:spPr>
          <a:xfrm>
            <a:off x="6980070" y="5444495"/>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pic>
        <p:nvPicPr>
          <p:cNvPr id="60" name="Picture 59">
            <a:extLst>
              <a:ext uri="{FF2B5EF4-FFF2-40B4-BE49-F238E27FC236}">
                <a16:creationId xmlns:a16="http://schemas.microsoft.com/office/drawing/2014/main" id="{AB60E2CC-023B-42E5-8761-76C65FC0C77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806056" y="4155168"/>
            <a:ext cx="533417" cy="711223"/>
          </a:xfrm>
          <a:prstGeom prst="rect">
            <a:avLst/>
          </a:prstGeom>
        </p:spPr>
      </p:pic>
      <p:sp>
        <p:nvSpPr>
          <p:cNvPr id="41" name="Rectangle 40">
            <a:extLst>
              <a:ext uri="{FF2B5EF4-FFF2-40B4-BE49-F238E27FC236}">
                <a16:creationId xmlns:a16="http://schemas.microsoft.com/office/drawing/2014/main" id="{39988DFD-0A0C-49D4-B71E-BBE7E246226E}"/>
              </a:ext>
            </a:extLst>
          </p:cNvPr>
          <p:cNvSpPr/>
          <p:nvPr/>
        </p:nvSpPr>
        <p:spPr>
          <a:xfrm>
            <a:off x="3795702" y="4155165"/>
            <a:ext cx="114140" cy="114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7378109"/>
      </p:ext>
    </p:extLst>
  </p:cSld>
  <p:clrMapOvr>
    <a:masterClrMapping/>
  </p:clrMapOvr>
  <mc:AlternateContent xmlns:mc="http://schemas.openxmlformats.org/markup-compatibility/2006" xmlns:p14="http://schemas.microsoft.com/office/powerpoint/2010/main">
    <mc:Choice Requires="p14">
      <p:transition spd="slow" p14:dur="2000" advTm="30576"/>
    </mc:Choice>
    <mc:Fallback xmlns="">
      <p:transition spd="slow" advTm="30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77" grpId="0" animBg="1"/>
      <p:bldP spid="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t>Background &amp; Related Work</a:t>
            </a:r>
          </a:p>
          <a:p>
            <a:pPr marL="385445" indent="-385445">
              <a:lnSpc>
                <a:spcPct val="150000"/>
              </a:lnSpc>
              <a:buAutoNum type="arabicPeriod"/>
            </a:pPr>
            <a:r>
              <a:rPr lang="en-US" dirty="0"/>
              <a:t>Precedence Constraints &amp; Search Space Reduction</a:t>
            </a:r>
          </a:p>
          <a:p>
            <a:pPr marL="385763" indent="-385763">
              <a:lnSpc>
                <a:spcPct val="150000"/>
              </a:lnSpc>
              <a:buFont typeface="+mj-lt"/>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23</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1296175441"/>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Background</a:t>
            </a:r>
            <a:br>
              <a:rPr lang="en-US"/>
            </a:br>
            <a:r>
              <a:rPr lang="en-US"/>
              <a:t>&amp; Related Work</a:t>
            </a:r>
          </a:p>
        </p:txBody>
      </p:sp>
      <p:sp>
        <p:nvSpPr>
          <p:cNvPr id="2" name="Slide Number Placeholder 1">
            <a:extLst>
              <a:ext uri="{FF2B5EF4-FFF2-40B4-BE49-F238E27FC236}">
                <a16:creationId xmlns:a16="http://schemas.microsoft.com/office/drawing/2014/main" id="{89CA8C84-75DA-4FDF-86A4-D77AD3B83849}"/>
              </a:ext>
            </a:extLst>
          </p:cNvPr>
          <p:cNvSpPr>
            <a:spLocks noGrp="1"/>
          </p:cNvSpPr>
          <p:nvPr>
            <p:ph type="sldNum" sz="quarter" idx="12"/>
          </p:nvPr>
        </p:nvSpPr>
        <p:spPr/>
        <p:txBody>
          <a:bodyPr/>
          <a:lstStyle/>
          <a:p>
            <a:fld id="{C0DF9C1F-DB74-1E4B-8839-30A600129FD3}" type="slidenum">
              <a:rPr lang="en-US" smtClean="0"/>
              <a:t>24</a:t>
            </a:fld>
            <a:endParaRPr lang="en-US"/>
          </a:p>
        </p:txBody>
      </p:sp>
    </p:spTree>
    <p:extLst>
      <p:ext uri="{BB962C8B-B14F-4D97-AF65-F5344CB8AC3E}">
        <p14:creationId xmlns:p14="http://schemas.microsoft.com/office/powerpoint/2010/main" val="3319100868"/>
      </p:ext>
    </p:extLst>
  </p:cSld>
  <p:clrMapOvr>
    <a:masterClrMapping/>
  </p:clrMapOvr>
  <mc:AlternateContent xmlns:mc="http://schemas.openxmlformats.org/markup-compatibility/2006" xmlns:p14="http://schemas.microsoft.com/office/powerpoint/2010/main">
    <mc:Choice Requires="p14">
      <p:transition spd="slow" p14:dur="2000" advTm="3367"/>
    </mc:Choice>
    <mc:Fallback xmlns="">
      <p:transition spd="slow" advTm="336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2" name="Straight Connector 21"/>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8" name="Straight Connector 27"/>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2" name="TextBox 41"/>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1725986" y="1935266"/>
            <a:ext cx="461665" cy="2985966"/>
          </a:xfrm>
          <a:prstGeom prst="rect">
            <a:avLst/>
          </a:prstGeom>
          <a:noFill/>
        </p:spPr>
        <p:txBody>
          <a:bodyPr vert="vert270" wrap="square" rtlCol="0" anchor="t">
            <a:spAutoFit/>
          </a:bodyPr>
          <a:lstStyle/>
          <a:p>
            <a:r>
              <a:rPr lang="en-US" b="1"/>
              <a:t>Execution Times of the Modes</a:t>
            </a:r>
          </a:p>
        </p:txBody>
      </p:sp>
      <p:cxnSp>
        <p:nvCxnSpPr>
          <p:cNvPr id="44" name="Straight Connector 43"/>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48" name="Title 1"/>
          <p:cNvSpPr>
            <a:spLocks noGrp="1"/>
          </p:cNvSpPr>
          <p:nvPr>
            <p:ph type="title"/>
          </p:nvPr>
        </p:nvSpPr>
        <p:spPr>
          <a:xfrm>
            <a:off x="2152650" y="365129"/>
            <a:ext cx="7886700" cy="1325563"/>
          </a:xfrm>
        </p:spPr>
        <p:txBody>
          <a:bodyPr/>
          <a:lstStyle/>
          <a:p>
            <a:r>
              <a:rPr lang="en-US"/>
              <a:t>AVR Tasks – Speed or WCET?</a:t>
            </a:r>
          </a:p>
        </p:txBody>
      </p:sp>
      <p:sp>
        <p:nvSpPr>
          <p:cNvPr id="49" name="Content Placeholder 5">
            <a:extLst>
              <a:ext uri="{FF2B5EF4-FFF2-40B4-BE49-F238E27FC236}">
                <a16:creationId xmlns:a16="http://schemas.microsoft.com/office/drawing/2014/main" id="{E0077749-60BB-4F0B-8DED-922F29714E15}"/>
              </a:ext>
            </a:extLst>
          </p:cNvPr>
          <p:cNvSpPr txBox="1">
            <a:spLocks/>
          </p:cNvSpPr>
          <p:nvPr/>
        </p:nvSpPr>
        <p:spPr>
          <a:xfrm>
            <a:off x="6566522" y="1699292"/>
            <a:ext cx="35055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594F"/>
                </a:solidFill>
              </a:rPr>
              <a:t>+</a:t>
            </a:r>
            <a:r>
              <a:rPr lang="en-US" sz="2600" dirty="0"/>
              <a:t> </a:t>
            </a:r>
            <a:r>
              <a:rPr lang="en-US" sz="2600" b="1" dirty="0"/>
              <a:t>Allows</a:t>
            </a:r>
            <a:r>
              <a:rPr lang="en-US" sz="2600" dirty="0"/>
              <a:t> </a:t>
            </a:r>
            <a:r>
              <a:rPr lang="en-US" sz="2400" dirty="0"/>
              <a:t>WCET to scale</a:t>
            </a:r>
            <a:br>
              <a:rPr lang="en-US" sz="2400" dirty="0"/>
            </a:br>
            <a:r>
              <a:rPr lang="en-US" sz="2400" dirty="0"/>
              <a:t>    inversely with speed</a:t>
            </a:r>
            <a:endParaRPr lang="en-US" sz="2400" dirty="0">
              <a:solidFill>
                <a:schemeClr val="bg1"/>
              </a:solidFill>
            </a:endParaRPr>
          </a:p>
          <a:p>
            <a:pPr marL="0" indent="0">
              <a:buNone/>
            </a:pPr>
            <a:r>
              <a:rPr lang="en-US" sz="2400" b="1" dirty="0">
                <a:solidFill>
                  <a:schemeClr val="bg1"/>
                </a:solidFill>
              </a:rPr>
              <a:t> ?</a:t>
            </a:r>
            <a:r>
              <a:rPr lang="en-US" sz="2400" dirty="0">
                <a:solidFill>
                  <a:schemeClr val="bg1"/>
                </a:solidFill>
              </a:rPr>
              <a:t> How can we calculate</a:t>
            </a:r>
            <a:br>
              <a:rPr lang="en-US" sz="2400" dirty="0">
                <a:solidFill>
                  <a:schemeClr val="bg1"/>
                </a:solidFill>
              </a:rPr>
            </a:br>
            <a:r>
              <a:rPr lang="en-US" sz="2400" dirty="0">
                <a:solidFill>
                  <a:schemeClr val="bg1"/>
                </a:solidFill>
              </a:rPr>
              <a:t>    worst-case demand?</a:t>
            </a:r>
            <a:endParaRPr lang="en-US" sz="2600" dirty="0">
              <a:solidFill>
                <a:schemeClr val="bg1"/>
              </a:solidFill>
            </a:endParaRPr>
          </a:p>
        </p:txBody>
      </p:sp>
      <p:grpSp>
        <p:nvGrpSpPr>
          <p:cNvPr id="3" name="Group 2">
            <a:extLst>
              <a:ext uri="{FF2B5EF4-FFF2-40B4-BE49-F238E27FC236}">
                <a16:creationId xmlns:a16="http://schemas.microsoft.com/office/drawing/2014/main" id="{E23CA95A-D3FB-4DBB-B93E-A19B75BD34C8}"/>
              </a:ext>
            </a:extLst>
          </p:cNvPr>
          <p:cNvGrpSpPr/>
          <p:nvPr/>
        </p:nvGrpSpPr>
        <p:grpSpPr>
          <a:xfrm>
            <a:off x="4041264" y="1816924"/>
            <a:ext cx="5985762" cy="3424407"/>
            <a:chOff x="2517264" y="1816921"/>
            <a:chExt cx="5985762" cy="3424407"/>
          </a:xfrm>
        </p:grpSpPr>
        <p:sp>
          <p:nvSpPr>
            <p:cNvPr id="52" name="Oval 51">
              <a:extLst>
                <a:ext uri="{FF2B5EF4-FFF2-40B4-BE49-F238E27FC236}">
                  <a16:creationId xmlns:a16="http://schemas.microsoft.com/office/drawing/2014/main" id="{96804630-E3F3-4886-8D59-7545EFED1F9A}"/>
                </a:ext>
              </a:extLst>
            </p:cNvPr>
            <p:cNvSpPr/>
            <p:nvPr/>
          </p:nvSpPr>
          <p:spPr>
            <a:xfrm>
              <a:off x="2517264" y="1816921"/>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57DE74A9-8915-49C6-9E9F-9D72D3723151}"/>
                </a:ext>
              </a:extLst>
            </p:cNvPr>
            <p:cNvSpPr/>
            <p:nvPr/>
          </p:nvSpPr>
          <p:spPr>
            <a:xfrm>
              <a:off x="3585703" y="2418506"/>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94D0A891-8015-4CFF-9856-18D4824B3556}"/>
                </a:ext>
              </a:extLst>
            </p:cNvPr>
            <p:cNvSpPr/>
            <p:nvPr/>
          </p:nvSpPr>
          <p:spPr>
            <a:xfrm>
              <a:off x="4655498" y="301292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BE6266F1-E1DF-4DA4-924B-7C9B33A68837}"/>
                </a:ext>
              </a:extLst>
            </p:cNvPr>
            <p:cNvSpPr/>
            <p:nvPr/>
          </p:nvSpPr>
          <p:spPr>
            <a:xfrm>
              <a:off x="6804778" y="422789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B732B02-F89C-4652-A74B-5F847323AFA0}"/>
                </a:ext>
              </a:extLst>
            </p:cNvPr>
            <p:cNvSpPr/>
            <p:nvPr/>
          </p:nvSpPr>
          <p:spPr>
            <a:xfrm>
              <a:off x="8245332" y="498541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53C171CE-2276-46B4-9F05-5A0441BA246C}"/>
                </a:ext>
              </a:extLst>
            </p:cNvPr>
            <p:cNvSpPr/>
            <p:nvPr/>
          </p:nvSpPr>
          <p:spPr>
            <a:xfrm>
              <a:off x="5733698" y="3634757"/>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DE98603-EF1E-4D86-96C0-9D779860C104}"/>
                  </a:ext>
                </a:extLst>
              </p:cNvPr>
              <p:cNvSpPr txBox="1"/>
              <p:nvPr/>
            </p:nvSpPr>
            <p:spPr>
              <a:xfrm>
                <a:off x="3655587" y="4018494"/>
                <a:ext cx="2289493" cy="646331"/>
              </a:xfrm>
              <a:prstGeom prst="rect">
                <a:avLst/>
              </a:prstGeom>
              <a:solidFill>
                <a:schemeClr val="bg1"/>
              </a:solidFill>
              <a:ln w="57150">
                <a:solidFill>
                  <a:srgbClr val="843C0C"/>
                </a:solidFill>
              </a:ln>
            </p:spPr>
            <p:txBody>
              <a:bodyPr wrap="square" rtlCol="0">
                <a:spAutoFit/>
              </a:bodyPr>
              <a:lstStyle/>
              <a:p>
                <a:pPr algn="ctr"/>
                <a:r>
                  <a:rPr lang="en-US" b="1">
                    <a:latin typeface="Garamond" panose="02020404030301010803" pitchFamily="18" charset="0"/>
                  </a:rPr>
                  <a:t>Right Boundary (RB)</a:t>
                </a:r>
                <a:br>
                  <a:rPr lang="en-US" b="1">
                    <a:latin typeface="Garamond" panose="02020404030301010803" pitchFamily="18" charset="0"/>
                  </a:rPr>
                </a:br>
                <a:r>
                  <a:rPr lang="en-US" b="1">
                    <a:latin typeface="Garamond" panose="02020404030301010803" pitchFamily="18" charset="0"/>
                  </a:rPr>
                  <a:t>RB Speeds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𝒓𝒃</m:t>
                        </m:r>
                      </m:sub>
                    </m:sSub>
                  </m:oMath>
                </a14:m>
                <a:r>
                  <a:rPr lang="en-US" b="1">
                    <a:latin typeface="Garamond" panose="02020404030301010803" pitchFamily="18" charset="0"/>
                  </a:rPr>
                  <a:t>)</a:t>
                </a:r>
              </a:p>
            </p:txBody>
          </p:sp>
        </mc:Choice>
        <mc:Fallback xmlns="">
          <p:sp>
            <p:nvSpPr>
              <p:cNvPr id="58" name="TextBox 57">
                <a:extLst>
                  <a:ext uri="{FF2B5EF4-FFF2-40B4-BE49-F238E27FC236}">
                    <a16:creationId xmlns:a16="http://schemas.microsoft.com/office/drawing/2014/main" id="{5DE98603-EF1E-4D86-96C0-9D779860C104}"/>
                  </a:ext>
                </a:extLst>
              </p:cNvPr>
              <p:cNvSpPr txBox="1">
                <a:spLocks noRot="1" noChangeAspect="1" noMove="1" noResize="1" noEditPoints="1" noAdjustHandles="1" noChangeArrowheads="1" noChangeShapeType="1" noTextEdit="1"/>
              </p:cNvSpPr>
              <p:nvPr/>
            </p:nvSpPr>
            <p:spPr>
              <a:xfrm>
                <a:off x="3655587" y="4018494"/>
                <a:ext cx="2289493" cy="646331"/>
              </a:xfrm>
              <a:prstGeom prst="rect">
                <a:avLst/>
              </a:prstGeom>
              <a:blipFill>
                <a:blip r:embed="rId17"/>
                <a:stretch>
                  <a:fillRect l="-1302" t="-870" r="-781" b="-9565"/>
                </a:stretch>
              </a:blipFill>
              <a:ln w="57150">
                <a:solidFill>
                  <a:srgbClr val="843C0C"/>
                </a:solid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4111568-CD26-47C7-A754-9EA9EB55D0D0}"/>
              </a:ext>
            </a:extLst>
          </p:cNvPr>
          <p:cNvGrpSpPr/>
          <p:nvPr/>
        </p:nvGrpSpPr>
        <p:grpSpPr>
          <a:xfrm>
            <a:off x="3180781" y="1936197"/>
            <a:ext cx="6717401" cy="3172263"/>
            <a:chOff x="1809180" y="2087666"/>
            <a:chExt cx="6717401" cy="3172263"/>
          </a:xfrm>
        </p:grpSpPr>
        <p:cxnSp>
          <p:nvCxnSpPr>
            <p:cNvPr id="59" name="Straight Connector 58">
              <a:extLst>
                <a:ext uri="{FF2B5EF4-FFF2-40B4-BE49-F238E27FC236}">
                  <a16:creationId xmlns:a16="http://schemas.microsoft.com/office/drawing/2014/main" id="{8DBAF90B-E0FE-45C3-B2D1-B9252A3C6FDC}"/>
                </a:ext>
              </a:extLst>
            </p:cNvPr>
            <p:cNvCxnSpPr/>
            <p:nvPr/>
          </p:nvCxnSpPr>
          <p:spPr>
            <a:xfrm>
              <a:off x="1809180" y="2087666"/>
              <a:ext cx="991188" cy="1"/>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33B2B30C-7B9B-4E4C-9897-FEB65819797D}"/>
                </a:ext>
              </a:extLst>
            </p:cNvPr>
            <p:cNvCxnSpPr/>
            <p:nvPr/>
          </p:nvCxnSpPr>
          <p:spPr>
            <a:xfrm>
              <a:off x="2802313" y="269484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B869F719-DB1A-4926-ACB5-0E9C7B21123B}"/>
                </a:ext>
              </a:extLst>
            </p:cNvPr>
            <p:cNvCxnSpPr/>
            <p:nvPr/>
          </p:nvCxnSpPr>
          <p:spPr>
            <a:xfrm>
              <a:off x="3874267" y="3298010"/>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3D293510-26C0-45BE-B24E-D7C98AAB2A93}"/>
                </a:ext>
              </a:extLst>
            </p:cNvPr>
            <p:cNvCxnSpPr/>
            <p:nvPr/>
          </p:nvCxnSpPr>
          <p:spPr>
            <a:xfrm>
              <a:off x="4947790" y="3901173"/>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FACD6677-EF25-404C-9744-A7260858F26B}"/>
                </a:ext>
              </a:extLst>
            </p:cNvPr>
            <p:cNvCxnSpPr/>
            <p:nvPr/>
          </p:nvCxnSpPr>
          <p:spPr>
            <a:xfrm>
              <a:off x="6019744" y="450433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D0F16FCC-A7B8-4AA4-B4A6-CE257893BD37}"/>
                </a:ext>
              </a:extLst>
            </p:cNvPr>
            <p:cNvCxnSpPr/>
            <p:nvPr/>
          </p:nvCxnSpPr>
          <p:spPr>
            <a:xfrm>
              <a:off x="7965940" y="5259929"/>
              <a:ext cx="560641"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F735C903-D629-48B4-BBFF-D274EEA08A6A}"/>
                </a:ext>
              </a:extLst>
            </p:cNvPr>
            <p:cNvCxnSpPr/>
            <p:nvPr/>
          </p:nvCxnSpPr>
          <p:spPr>
            <a:xfrm>
              <a:off x="7122427" y="5252498"/>
              <a:ext cx="856272" cy="1"/>
            </a:xfrm>
            <a:prstGeom prst="line">
              <a:avLst/>
            </a:prstGeom>
            <a:ln w="571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6" name="TextBox 65">
            <a:extLst>
              <a:ext uri="{FF2B5EF4-FFF2-40B4-BE49-F238E27FC236}">
                <a16:creationId xmlns:a16="http://schemas.microsoft.com/office/drawing/2014/main" id="{A9E1688F-9BDE-4934-9EBC-1B3F2E071833}"/>
              </a:ext>
            </a:extLst>
          </p:cNvPr>
          <p:cNvSpPr txBox="1"/>
          <p:nvPr/>
        </p:nvSpPr>
        <p:spPr>
          <a:xfrm>
            <a:off x="3655707" y="4809977"/>
            <a:ext cx="2289370" cy="369332"/>
          </a:xfrm>
          <a:prstGeom prst="rect">
            <a:avLst/>
          </a:prstGeom>
          <a:solidFill>
            <a:schemeClr val="bg1"/>
          </a:solidFill>
          <a:ln w="57150">
            <a:solidFill>
              <a:schemeClr val="accent1"/>
            </a:solidFill>
          </a:ln>
        </p:spPr>
        <p:txBody>
          <a:bodyPr wrap="square" rtlCol="0">
            <a:spAutoFit/>
          </a:bodyPr>
          <a:lstStyle/>
          <a:p>
            <a:pPr algn="ctr"/>
            <a:r>
              <a:rPr lang="en-US" b="1">
                <a:latin typeface="Garamond" panose="02020404030301010803" pitchFamily="18" charset="0"/>
              </a:rPr>
              <a:t>Modes / Steps</a:t>
            </a:r>
          </a:p>
        </p:txBody>
      </p:sp>
      <p:sp>
        <p:nvSpPr>
          <p:cNvPr id="67" name="Rectangle 66">
            <a:extLst>
              <a:ext uri="{FF2B5EF4-FFF2-40B4-BE49-F238E27FC236}">
                <a16:creationId xmlns:a16="http://schemas.microsoft.com/office/drawing/2014/main" id="{E4F1C894-9331-4BA0-A867-E6E517F151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50" name="Slide Number Placeholder 49">
            <a:extLst>
              <a:ext uri="{FF2B5EF4-FFF2-40B4-BE49-F238E27FC236}">
                <a16:creationId xmlns:a16="http://schemas.microsoft.com/office/drawing/2014/main" id="{9887D145-D74F-4A3E-86FF-5EF26CBAD577}"/>
              </a:ext>
            </a:extLst>
          </p:cNvPr>
          <p:cNvSpPr>
            <a:spLocks noGrp="1"/>
          </p:cNvSpPr>
          <p:nvPr>
            <p:ph type="sldNum" sz="quarter" idx="12"/>
          </p:nvPr>
        </p:nvSpPr>
        <p:spPr/>
        <p:txBody>
          <a:bodyPr/>
          <a:lstStyle/>
          <a:p>
            <a:fld id="{C0DF9C1F-DB74-1E4B-8839-30A600129FD3}" type="slidenum">
              <a:rPr lang="en-US" smtClean="0"/>
              <a:t>25</a:t>
            </a:fld>
            <a:endParaRPr lang="en-US"/>
          </a:p>
        </p:txBody>
      </p:sp>
    </p:spTree>
    <p:custDataLst>
      <p:tags r:id="rId1"/>
    </p:custDataLst>
    <p:extLst>
      <p:ext uri="{BB962C8B-B14F-4D97-AF65-F5344CB8AC3E}">
        <p14:creationId xmlns:p14="http://schemas.microsoft.com/office/powerpoint/2010/main" val="2777230128"/>
      </p:ext>
    </p:extLst>
  </p:cSld>
  <p:clrMapOvr>
    <a:masterClrMapping/>
  </p:clrMapOvr>
  <mc:AlternateContent xmlns:mc="http://schemas.openxmlformats.org/markup-compatibility/2006" xmlns:p14="http://schemas.microsoft.com/office/powerpoint/2010/main">
    <mc:Choice Requires="p14">
      <p:transition spd="slow" p14:dur="2000" advTm="38295"/>
    </mc:Choice>
    <mc:Fallback xmlns="">
      <p:transition spd="slow" advTm="38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6"/>
                                        </p:tgtEl>
                                      </p:cBhvr>
                                    </p:animEffect>
                                    <p:set>
                                      <p:cBhvr>
                                        <p:cTn id="34" dur="1" fill="hold">
                                          <p:stCondLst>
                                            <p:cond delay="499"/>
                                          </p:stCondLst>
                                        </p:cTn>
                                        <p:tgtEl>
                                          <p:spTgt spid="6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9"/>
                                        </p:tgtEl>
                                      </p:cBhvr>
                                    </p:animEffect>
                                    <p:set>
                                      <p:cBhvr>
                                        <p:cTn id="37" dur="1" fill="hold">
                                          <p:stCondLst>
                                            <p:cond delay="499"/>
                                          </p:stCondLst>
                                        </p:cTn>
                                        <p:tgtEl>
                                          <p:spTgt spid="4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8" grpId="0" animBg="1"/>
      <p:bldP spid="58" grpId="1" animBg="1"/>
      <p:bldP spid="66" grpId="0" animBg="1"/>
      <p:bldP spid="66" grpId="1" animBg="1"/>
      <p:bldP spid="6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A35DD5D-C41D-46DE-ACA9-84446AD4F5F7}"/>
              </a:ext>
            </a:extLst>
          </p:cNvPr>
          <p:cNvGrpSpPr/>
          <p:nvPr/>
        </p:nvGrpSpPr>
        <p:grpSpPr>
          <a:xfrm>
            <a:off x="1725983" y="1633370"/>
            <a:ext cx="8593842" cy="5088106"/>
            <a:chOff x="201983" y="1633370"/>
            <a:chExt cx="8593842" cy="5088106"/>
          </a:xfrm>
        </p:grpSpPr>
        <p:cxnSp>
          <p:nvCxnSpPr>
            <p:cNvPr id="26" name="Straight Connector 25">
              <a:extLst>
                <a:ext uri="{FF2B5EF4-FFF2-40B4-BE49-F238E27FC236}">
                  <a16:creationId xmlns:a16="http://schemas.microsoft.com/office/drawing/2014/main" id="{56A630BF-144D-45DF-8991-D781135FDDA5}"/>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6298D174-AF4C-4504-A3CC-DCEDB37E30F0}"/>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A39C5B5-F3AB-4E25-A5F2-F3992902BE8C}"/>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07D6920-1C3C-4282-BDA6-EC9FAEB7DCD3}"/>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9A0B71A2-C626-4D9D-BCF2-2442E6E1FF6A}"/>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D7DBB72-A832-4EA3-A59F-9E2530DEFEB9}"/>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92F49665-6136-4CFB-A6A7-61197FFF1D89}"/>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66B20DF-0D5D-4785-88FB-05428C6D138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7EF567C-7EC6-4157-8B88-0C82F2694301}"/>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9878586-79B9-4DC5-A940-BC1BED04076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D115A1A7-AE22-4262-91E3-4AA71516AFD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5D4490E-7EF9-4D7B-B71C-DDF98A2A6A2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43" name="TextBox 42">
                  <a:extLst>
                    <a:ext uri="{FF2B5EF4-FFF2-40B4-BE49-F238E27FC236}">
                      <a16:creationId xmlns:a16="http://schemas.microsoft.com/office/drawing/2014/main" id="{75D4490E-7EF9-4D7B-B71C-DDF98A2A6A2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069599E-F13F-401D-9CD8-A9A10368F7F6}"/>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44" name="TextBox 43">
                  <a:extLst>
                    <a:ext uri="{FF2B5EF4-FFF2-40B4-BE49-F238E27FC236}">
                      <a16:creationId xmlns:a16="http://schemas.microsoft.com/office/drawing/2014/main" id="{C069599E-F13F-401D-9CD8-A9A10368F7F6}"/>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CBBD9B9-5B2D-4614-A3B2-54B909BF5D7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45" name="TextBox 44">
                  <a:extLst>
                    <a:ext uri="{FF2B5EF4-FFF2-40B4-BE49-F238E27FC236}">
                      <a16:creationId xmlns:a16="http://schemas.microsoft.com/office/drawing/2014/main" id="{DCBBD9B9-5B2D-4614-A3B2-54B909BF5D7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BCF733-9D0E-45E2-87BE-39429A67E45D}"/>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46" name="TextBox 45">
                  <a:extLst>
                    <a:ext uri="{FF2B5EF4-FFF2-40B4-BE49-F238E27FC236}">
                      <a16:creationId xmlns:a16="http://schemas.microsoft.com/office/drawing/2014/main" id="{8ABCF733-9D0E-45E2-87BE-39429A67E45D}"/>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5B3BDE0-883A-49DD-90D9-320A8FB4819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47" name="TextBox 46">
                  <a:extLst>
                    <a:ext uri="{FF2B5EF4-FFF2-40B4-BE49-F238E27FC236}">
                      <a16:creationId xmlns:a16="http://schemas.microsoft.com/office/drawing/2014/main" id="{95B3BDE0-883A-49DD-90D9-320A8FB4819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3EB66B0-EFD2-4B2B-8886-4D96946EB229}"/>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8" name="TextBox 47">
                  <a:extLst>
                    <a:ext uri="{FF2B5EF4-FFF2-40B4-BE49-F238E27FC236}">
                      <a16:creationId xmlns:a16="http://schemas.microsoft.com/office/drawing/2014/main" id="{93EB66B0-EFD2-4B2B-8886-4D96946EB229}"/>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0A088-FFCC-42F6-8EC1-5DD50162B21F}"/>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49" name="TextBox 48">
                  <a:extLst>
                    <a:ext uri="{FF2B5EF4-FFF2-40B4-BE49-F238E27FC236}">
                      <a16:creationId xmlns:a16="http://schemas.microsoft.com/office/drawing/2014/main" id="{6DF0A088-FFCC-42F6-8EC1-5DD50162B21F}"/>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7956428D-1718-4BD7-9E2C-CCFCBA7D1D1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EC55FF4-C750-49AF-A867-EABC5AEE05D1}"/>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2" name="TextBox 51">
                  <a:extLst>
                    <a:ext uri="{FF2B5EF4-FFF2-40B4-BE49-F238E27FC236}">
                      <a16:creationId xmlns:a16="http://schemas.microsoft.com/office/drawing/2014/main" id="{4EC55FF4-C750-49AF-A867-EABC5AEE05D1}"/>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197949-2C23-4BD7-92FB-B855821E0D43}"/>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6" name="TextBox 55">
                  <a:extLst>
                    <a:ext uri="{FF2B5EF4-FFF2-40B4-BE49-F238E27FC236}">
                      <a16:creationId xmlns:a16="http://schemas.microsoft.com/office/drawing/2014/main" id="{AD197949-2C23-4BD7-92FB-B855821E0D43}"/>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4290190-72B6-44AC-8B1D-AC91B0734670}"/>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7" name="TextBox 56">
                  <a:extLst>
                    <a:ext uri="{FF2B5EF4-FFF2-40B4-BE49-F238E27FC236}">
                      <a16:creationId xmlns:a16="http://schemas.microsoft.com/office/drawing/2014/main" id="{D4290190-72B6-44AC-8B1D-AC91B0734670}"/>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F11D3D-68E7-4FC5-A381-ACA2A72C1320}"/>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8" name="TextBox 57">
                  <a:extLst>
                    <a:ext uri="{FF2B5EF4-FFF2-40B4-BE49-F238E27FC236}">
                      <a16:creationId xmlns:a16="http://schemas.microsoft.com/office/drawing/2014/main" id="{73F11D3D-68E7-4FC5-A381-ACA2A72C1320}"/>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D454136-35F3-477C-A3CD-885E4C21636B}"/>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9" name="TextBox 58">
                  <a:extLst>
                    <a:ext uri="{FF2B5EF4-FFF2-40B4-BE49-F238E27FC236}">
                      <a16:creationId xmlns:a16="http://schemas.microsoft.com/office/drawing/2014/main" id="{9D454136-35F3-477C-A3CD-885E4C21636B}"/>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9E1FD2BC-E67E-4305-849B-61230082993F}"/>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A2E9A891-2F4E-42BD-93FF-758082272011}"/>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9EF2D1C-51A4-407C-A8D3-989877FA6FE5}"/>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C1F88CD-A1FB-4DDF-95B9-99412DE0B4E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10C4A053-FCAD-4D70-BF66-412F43FA6C09}"/>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F195855C-8855-4AE6-BE02-E3943A7CBB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AC23E1B-3F79-4BA3-AADE-9C825CD3542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2E874420-AFD1-4F58-A759-DFB06FF86CF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02CBFB0C-3309-4CA6-ABB8-0CD158DA86E1}"/>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AEE0BCF6-343F-4B41-9171-03E12E7EA7E3}"/>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268FFCCE-240B-46B1-BB03-E5D778D71639}"/>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72769192-6B55-4A67-868B-93E1D08F790C}"/>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1060DFE6-3DB0-4B3E-95C2-45FDB9C5EAE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52ADAA-E18A-4E92-8276-C6E149AF4D79}"/>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74" name="TextBox 73">
                  <a:extLst>
                    <a:ext uri="{FF2B5EF4-FFF2-40B4-BE49-F238E27FC236}">
                      <a16:creationId xmlns:a16="http://schemas.microsoft.com/office/drawing/2014/main" id="{F652ADAA-E18A-4E92-8276-C6E149AF4D79}"/>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2ECBD558-4F72-4DF9-BCBA-139D14A103E2}"/>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76" name="TextBox 75">
              <a:extLst>
                <a:ext uri="{FF2B5EF4-FFF2-40B4-BE49-F238E27FC236}">
                  <a16:creationId xmlns:a16="http://schemas.microsoft.com/office/drawing/2014/main" id="{22CA305B-018C-49A7-88E0-6872DC687EA8}"/>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7" name="Straight Connector 76">
              <a:extLst>
                <a:ext uri="{FF2B5EF4-FFF2-40B4-BE49-F238E27FC236}">
                  <a16:creationId xmlns:a16="http://schemas.microsoft.com/office/drawing/2014/main" id="{8AC86647-E527-4B58-B1F9-D319B6862779}"/>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F68B7592-4BC8-4A2E-8F47-3C1159B653B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091A00A1-B242-4000-966E-23EDD66882D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 name="Title 4"/>
          <p:cNvSpPr>
            <a:spLocks noGrp="1"/>
          </p:cNvSpPr>
          <p:nvPr>
            <p:ph type="title"/>
          </p:nvPr>
        </p:nvSpPr>
        <p:spPr/>
        <p:txBody>
          <a:bodyPr>
            <a:normAutofit/>
          </a:bodyPr>
          <a:lstStyle/>
          <a:p>
            <a:r>
              <a:rPr lang="en-US" sz="4200"/>
              <a:t>Digraph Real-Time (DRT) Approach</a:t>
            </a:r>
          </a:p>
        </p:txBody>
      </p:sp>
      <p:sp>
        <p:nvSpPr>
          <p:cNvPr id="13" name="Oval 12">
            <a:extLst>
              <a:ext uri="{FF2B5EF4-FFF2-40B4-BE49-F238E27FC236}">
                <a16:creationId xmlns:a16="http://schemas.microsoft.com/office/drawing/2014/main" id="{075077A7-4E1A-48E0-9036-DBAA6610C12F}"/>
              </a:ext>
            </a:extLst>
          </p:cNvPr>
          <p:cNvSpPr/>
          <p:nvPr/>
        </p:nvSpPr>
        <p:spPr>
          <a:xfrm>
            <a:off x="3696459" y="1827397"/>
            <a:ext cx="182880" cy="182880"/>
          </a:xfrm>
          <a:prstGeom prst="ellipse">
            <a:avLst/>
          </a:prstGeom>
          <a:solidFill>
            <a:schemeClr val="accent2"/>
          </a:solidFill>
          <a:ln w="19050">
            <a:solidFill>
              <a:srgbClr val="00594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C0D2CD-8844-4969-8ECC-C1BA47EDB345}"/>
              </a:ext>
            </a:extLst>
          </p:cNvPr>
          <p:cNvSpPr/>
          <p:nvPr/>
        </p:nvSpPr>
        <p:spPr>
          <a:xfrm>
            <a:off x="5114360" y="2527161"/>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6204984" y="3128377"/>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F45C2-BFDD-45A4-9730-5D4D038DA017}"/>
              </a:ext>
            </a:extLst>
          </p:cNvPr>
          <p:cNvSpPr/>
          <p:nvPr/>
        </p:nvSpPr>
        <p:spPr>
          <a:xfrm>
            <a:off x="6871663" y="3711014"/>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8783458" y="4839543"/>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24A1516-856A-480E-AEC2-EBCFCED5CC6A}"/>
              </a:ext>
            </a:extLst>
          </p:cNvPr>
          <p:cNvSpPr/>
          <p:nvPr/>
        </p:nvSpPr>
        <p:spPr>
          <a:xfrm>
            <a:off x="4521059" y="253597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5567905" y="3121135"/>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302D6F8F-A5FB-4394-923D-918F92FFA753}"/>
              </a:ext>
            </a:extLst>
          </p:cNvPr>
          <p:cNvCxnSpPr>
            <a:cxnSpLocks/>
            <a:stCxn id="25" idx="0"/>
            <a:endCxn id="38" idx="0"/>
          </p:cNvCxnSpPr>
          <p:nvPr/>
        </p:nvCxnSpPr>
        <p:spPr>
          <a:xfrm rot="16200000" flipH="1">
            <a:off x="6338447" y="3086359"/>
            <a:ext cx="582637" cy="666679"/>
          </a:xfrm>
          <a:prstGeom prst="curvedConnector3">
            <a:avLst>
              <a:gd name="adj1" fmla="val -39235"/>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5" name="Connector: Curved 54">
            <a:extLst>
              <a:ext uri="{FF2B5EF4-FFF2-40B4-BE49-F238E27FC236}">
                <a16:creationId xmlns:a16="http://schemas.microsoft.com/office/drawing/2014/main" id="{50B0EA65-6098-4635-9CCF-9716900F98F4}"/>
              </a:ext>
            </a:extLst>
          </p:cNvPr>
          <p:cNvCxnSpPr>
            <a:cxnSpLocks/>
            <a:stCxn id="53" idx="0"/>
            <a:endCxn id="13" idx="7"/>
          </p:cNvCxnSpPr>
          <p:nvPr/>
        </p:nvCxnSpPr>
        <p:spPr>
          <a:xfrm rot="16200000" flipV="1">
            <a:off x="3891628" y="1815108"/>
            <a:ext cx="681800" cy="759942"/>
          </a:xfrm>
          <a:prstGeom prst="curvedConnector3">
            <a:avLst>
              <a:gd name="adj1" fmla="val 119228"/>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1" name="Connector: Curved 50">
            <a:extLst>
              <a:ext uri="{FF2B5EF4-FFF2-40B4-BE49-F238E27FC236}">
                <a16:creationId xmlns:a16="http://schemas.microsoft.com/office/drawing/2014/main" id="{46068A8C-7D6D-496B-A80C-5F15F86A13D7}"/>
              </a:ext>
            </a:extLst>
          </p:cNvPr>
          <p:cNvCxnSpPr>
            <a:cxnSpLocks/>
            <a:stCxn id="53" idx="0"/>
            <a:endCxn id="54" idx="0"/>
          </p:cNvCxnSpPr>
          <p:nvPr/>
        </p:nvCxnSpPr>
        <p:spPr>
          <a:xfrm rot="16200000" flipH="1">
            <a:off x="4843344" y="2305134"/>
            <a:ext cx="585156" cy="1046846"/>
          </a:xfrm>
          <a:prstGeom prst="curvedConnector3">
            <a:avLst>
              <a:gd name="adj1" fmla="val -39067"/>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6" name="Connector: Curved 35">
            <a:extLst>
              <a:ext uri="{FF2B5EF4-FFF2-40B4-BE49-F238E27FC236}">
                <a16:creationId xmlns:a16="http://schemas.microsoft.com/office/drawing/2014/main" id="{62512874-74D3-468D-AE6B-15A45B9D3425}"/>
              </a:ext>
            </a:extLst>
          </p:cNvPr>
          <p:cNvCxnSpPr>
            <a:cxnSpLocks/>
            <a:stCxn id="21" idx="0"/>
            <a:endCxn id="53" idx="0"/>
          </p:cNvCxnSpPr>
          <p:nvPr/>
        </p:nvCxnSpPr>
        <p:spPr>
          <a:xfrm rot="16200000" flipH="1" flipV="1">
            <a:off x="4904741" y="2234922"/>
            <a:ext cx="8818" cy="593301"/>
          </a:xfrm>
          <a:prstGeom prst="curvedConnector3">
            <a:avLst>
              <a:gd name="adj1" fmla="val -2592425"/>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1" name="Connector: Curved 30">
            <a:extLst>
              <a:ext uri="{FF2B5EF4-FFF2-40B4-BE49-F238E27FC236}">
                <a16:creationId xmlns:a16="http://schemas.microsoft.com/office/drawing/2014/main" id="{1329CDDF-5549-4BCC-9308-88D4DEF5B745}"/>
              </a:ext>
            </a:extLst>
          </p:cNvPr>
          <p:cNvCxnSpPr>
            <a:cxnSpLocks/>
            <a:stCxn id="25" idx="0"/>
            <a:endCxn id="54" idx="0"/>
          </p:cNvCxnSpPr>
          <p:nvPr/>
        </p:nvCxnSpPr>
        <p:spPr>
          <a:xfrm rot="16200000" flipV="1">
            <a:off x="5974264" y="2806219"/>
            <a:ext cx="7242" cy="637079"/>
          </a:xfrm>
          <a:prstGeom prst="curvedConnector3">
            <a:avLst>
              <a:gd name="adj1" fmla="val 3256587"/>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5450504" y="2282457"/>
            <a:ext cx="601216" cy="1090624"/>
          </a:xfrm>
          <a:prstGeom prst="curvedConnector3">
            <a:avLst>
              <a:gd name="adj1" fmla="val -38023"/>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0" name="Connector: Curved 19">
            <a:extLst>
              <a:ext uri="{FF2B5EF4-FFF2-40B4-BE49-F238E27FC236}">
                <a16:creationId xmlns:a16="http://schemas.microsoft.com/office/drawing/2014/main" id="{12C02219-C9FE-44D3-AFA5-69EB2415C118}"/>
              </a:ext>
            </a:extLst>
          </p:cNvPr>
          <p:cNvCxnSpPr>
            <a:cxnSpLocks/>
            <a:stCxn id="13" idx="0"/>
            <a:endCxn id="21" idx="0"/>
          </p:cNvCxnSpPr>
          <p:nvPr/>
        </p:nvCxnSpPr>
        <p:spPr>
          <a:xfrm rot="16200000" flipH="1">
            <a:off x="4146967" y="1468332"/>
            <a:ext cx="699764" cy="1417901"/>
          </a:xfrm>
          <a:prstGeom prst="curvedConnector3">
            <a:avLst>
              <a:gd name="adj1" fmla="val -32668"/>
            </a:avLst>
          </a:prstGeom>
          <a:ln w="28575">
            <a:solidFill>
              <a:srgbClr val="00594F"/>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a:extLst>
              <a:ext uri="{FF2B5EF4-FFF2-40B4-BE49-F238E27FC236}">
                <a16:creationId xmlns:a16="http://schemas.microsoft.com/office/drawing/2014/main" id="{DBAF0BFB-FD75-4ECB-B55E-3FAB7785DC6C}"/>
              </a:ext>
            </a:extLst>
          </p:cNvPr>
          <p:cNvCxnSpPr>
            <a:cxnSpLocks/>
          </p:cNvCxnSpPr>
          <p:nvPr/>
        </p:nvCxnSpPr>
        <p:spPr>
          <a:xfrm>
            <a:off x="7629157" y="3575248"/>
            <a:ext cx="1729740" cy="1092394"/>
          </a:xfrm>
          <a:prstGeom prst="straightConnector1">
            <a:avLst/>
          </a:prstGeom>
          <a:ln w="57150">
            <a:solidFill>
              <a:srgbClr val="E8772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EFBB75C1-F429-46C3-9CB9-B838E61E6E0C}"/>
              </a:ext>
            </a:extLst>
          </p:cNvPr>
          <p:cNvSpPr txBox="1">
            <a:spLocks/>
          </p:cNvSpPr>
          <p:nvPr/>
        </p:nvSpPr>
        <p:spPr>
          <a:xfrm>
            <a:off x="6199019" y="1652372"/>
            <a:ext cx="37817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Exact </a:t>
            </a:r>
            <a:r>
              <a:rPr lang="en-US" sz="2600"/>
              <a:t>worst-case demand</a:t>
            </a:r>
            <a:br>
              <a:rPr lang="en-US" sz="2600"/>
            </a:br>
            <a:r>
              <a:rPr lang="en-US" sz="2600"/>
              <a:t>    for a select set of speeds</a:t>
            </a:r>
            <a:endParaRPr lang="en-US" sz="2400"/>
          </a:p>
          <a:p>
            <a:pPr marL="0" indent="0">
              <a:buNone/>
            </a:pPr>
            <a:r>
              <a:rPr lang="en-US" sz="2400" b="1"/>
              <a:t> </a:t>
            </a:r>
            <a:r>
              <a:rPr lang="en-US" sz="2400" b="1">
                <a:solidFill>
                  <a:srgbClr val="C00000"/>
                </a:solidFill>
              </a:rPr>
              <a:t>?</a:t>
            </a:r>
            <a:r>
              <a:rPr lang="en-US" sz="2400"/>
              <a:t> How can we compute</a:t>
            </a:r>
            <a:br>
              <a:rPr lang="en-US" sz="2400"/>
            </a:br>
            <a:r>
              <a:rPr lang="en-US" sz="2400"/>
              <a:t>    worst-case demand faster?</a:t>
            </a:r>
            <a:endParaRPr lang="en-US" sz="2600"/>
          </a:p>
        </p:txBody>
      </p:sp>
      <p:sp>
        <p:nvSpPr>
          <p:cNvPr id="23" name="Rectangle 22">
            <a:extLst>
              <a:ext uri="{FF2B5EF4-FFF2-40B4-BE49-F238E27FC236}">
                <a16:creationId xmlns:a16="http://schemas.microsoft.com/office/drawing/2014/main" id="{D1EAF96B-88F2-46EF-95B7-4961DEC37AF3}"/>
              </a:ext>
            </a:extLst>
          </p:cNvPr>
          <p:cNvSpPr/>
          <p:nvPr/>
        </p:nvSpPr>
        <p:spPr>
          <a:xfrm>
            <a:off x="7125812" y="6366974"/>
            <a:ext cx="2772369" cy="369332"/>
          </a:xfrm>
          <a:prstGeom prst="rect">
            <a:avLst/>
          </a:prstGeom>
          <a:ln w="57150">
            <a:solidFill>
              <a:schemeClr val="tx1"/>
            </a:solidFill>
          </a:ln>
        </p:spPr>
        <p:txBody>
          <a:bodyPr wrap="square">
            <a:spAutoFit/>
          </a:bodyPr>
          <a:lstStyle/>
          <a:p>
            <a:pPr algn="ctr"/>
            <a:r>
              <a:rPr lang="en-US" err="1">
                <a:latin typeface="Garamond" panose="02020404030301010803" pitchFamily="18" charset="0"/>
              </a:rPr>
              <a:t>Mohaqeqi</a:t>
            </a:r>
            <a:r>
              <a:rPr lang="en-US">
                <a:latin typeface="Garamond" panose="02020404030301010803" pitchFamily="18" charset="0"/>
              </a:rPr>
              <a:t> et al. [ECRTS ‘17]</a:t>
            </a: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4535B2-3153-425A-8FD6-F222080905D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B84535B2-3153-425A-8FD6-F222080905D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5"/>
                <a:stretch>
                  <a:fillRect l="-2222" t="-5405" b="-11712"/>
                </a:stretch>
              </a:blipFill>
              <a:ln w="28575">
                <a:solidFill>
                  <a:schemeClr val="tx1"/>
                </a:solidFill>
              </a:ln>
            </p:spPr>
            <p:txBody>
              <a:bodyPr/>
              <a:lstStyle/>
              <a:p>
                <a:r>
                  <a:rPr lang="en-US">
                    <a:noFill/>
                  </a:rPr>
                  <a:t> </a:t>
                </a:r>
              </a:p>
            </p:txBody>
          </p:sp>
        </mc:Fallback>
      </mc:AlternateContent>
      <p:sp>
        <p:nvSpPr>
          <p:cNvPr id="81" name="Title 1">
            <a:extLst>
              <a:ext uri="{FF2B5EF4-FFF2-40B4-BE49-F238E27FC236}">
                <a16:creationId xmlns:a16="http://schemas.microsoft.com/office/drawing/2014/main" id="{7CBF9E3F-0E82-4791-89D9-457818676B4C}"/>
              </a:ext>
            </a:extLst>
          </p:cNvPr>
          <p:cNvSpPr txBox="1">
            <a:spLocks/>
          </p:cNvSpPr>
          <p:nvPr/>
        </p:nvSpPr>
        <p:spPr>
          <a:xfrm>
            <a:off x="2152650" y="3592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AVR Tasks – Speed or WCET?</a:t>
            </a:r>
          </a:p>
        </p:txBody>
      </p:sp>
      <p:sp>
        <p:nvSpPr>
          <p:cNvPr id="3" name="Slide Number Placeholder 2">
            <a:extLst>
              <a:ext uri="{FF2B5EF4-FFF2-40B4-BE49-F238E27FC236}">
                <a16:creationId xmlns:a16="http://schemas.microsoft.com/office/drawing/2014/main" id="{F6E90BCB-6B7B-4C37-9560-48E81DADD83F}"/>
              </a:ext>
            </a:extLst>
          </p:cNvPr>
          <p:cNvSpPr>
            <a:spLocks noGrp="1"/>
          </p:cNvSpPr>
          <p:nvPr>
            <p:ph type="sldNum" sz="quarter" idx="12"/>
          </p:nvPr>
        </p:nvSpPr>
        <p:spPr/>
        <p:txBody>
          <a:bodyPr/>
          <a:lstStyle/>
          <a:p>
            <a:fld id="{C0DF9C1F-DB74-1E4B-8839-30A600129FD3}" type="slidenum">
              <a:rPr lang="en-US" smtClean="0"/>
              <a:t>26</a:t>
            </a:fld>
            <a:endParaRPr lang="en-US"/>
          </a:p>
        </p:txBody>
      </p:sp>
    </p:spTree>
    <p:extLst>
      <p:ext uri="{BB962C8B-B14F-4D97-AF65-F5344CB8AC3E}">
        <p14:creationId xmlns:p14="http://schemas.microsoft.com/office/powerpoint/2010/main" val="63120396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2500"/>
                            </p:stCondLst>
                            <p:childTnLst>
                              <p:par>
                                <p:cTn id="38" presetID="10" presetClass="entr" presetSubtype="0" fill="hold" nodeType="after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500"/>
                            </p:stCondLst>
                            <p:childTnLst>
                              <p:par>
                                <p:cTn id="45" presetID="10" presetClass="entr" presetSubtype="0" fill="hold" nodeType="afterEffect">
                                  <p:stCondLst>
                                    <p:cond delay="5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4500"/>
                            </p:stCondLst>
                            <p:childTnLst>
                              <p:par>
                                <p:cTn id="52" presetID="10" presetClass="entr" presetSubtype="0" fill="hold" nodeType="afterEffect">
                                  <p:stCondLst>
                                    <p:cond delay="50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22" grpId="0"/>
      <p:bldP spid="23" grpId="0" animBg="1"/>
      <p:bldP spid="8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27</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84642894"/>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5"/>
                                        </p:tgtEl>
                                      </p:cBhvr>
                                    </p:animEffect>
                                    <p:set>
                                      <p:cBhvr>
                                        <p:cTn id="68" dur="1" fill="hold">
                                          <p:stCondLst>
                                            <p:cond delay="499"/>
                                          </p:stCondLst>
                                        </p:cTn>
                                        <p:tgtEl>
                                          <p:spTgt spid="75"/>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76"/>
                                        </p:tgtEl>
                                      </p:cBhvr>
                                    </p:animEffect>
                                    <p:set>
                                      <p:cBhvr>
                                        <p:cTn id="71"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2" name="Curved Up Arrow 1"/>
          <p:cNvSpPr/>
          <p:nvPr/>
        </p:nvSpPr>
        <p:spPr>
          <a:xfrm flipH="1" flipV="1">
            <a:off x="6571251" y="5045597"/>
            <a:ext cx="1207008" cy="877824"/>
          </a:xfrm>
          <a:prstGeom prst="curvedUpArrow">
            <a:avLst/>
          </a:prstGeom>
          <a:solidFill>
            <a:srgbClr val="FF0000"/>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 name="Rectangle 2"/>
              <p:cNvSpPr/>
              <p:nvPr/>
            </p:nvSpPr>
            <p:spPr>
              <a:xfrm>
                <a:off x="6958146" y="5242643"/>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sz="2400"/>
              </a:p>
            </p:txBody>
          </p:sp>
        </mc:Choice>
        <mc:Fallback xmlns="">
          <p:sp>
            <p:nvSpPr>
              <p:cNvPr id="3" name="Rectangle 2"/>
              <p:cNvSpPr>
                <a:spLocks noRot="1" noChangeAspect="1" noMove="1" noResize="1" noEditPoints="1" noAdjustHandles="1" noChangeArrowheads="1" noChangeShapeType="1" noTextEdit="1"/>
              </p:cNvSpPr>
              <p:nvPr/>
            </p:nvSpPr>
            <p:spPr>
              <a:xfrm>
                <a:off x="6958146" y="5242643"/>
                <a:ext cx="636649" cy="461665"/>
              </a:xfrm>
              <a:prstGeom prst="rect">
                <a:avLst/>
              </a:prstGeom>
              <a:blipFill>
                <a:blip r:embed="rId3"/>
                <a:stretch>
                  <a:fillRect/>
                </a:stretch>
              </a:blipFill>
            </p:spPr>
            <p:txBody>
              <a:bodyPr/>
              <a:lstStyle/>
              <a:p>
                <a:r>
                  <a:rPr lang="en-US">
                    <a:noFill/>
                  </a:rPr>
                  <a:t> </a:t>
                </a:r>
              </a:p>
            </p:txBody>
          </p:sp>
        </mc:Fallback>
      </mc:AlternateContent>
      <p:sp>
        <p:nvSpPr>
          <p:cNvPr id="16" name="Curved Up Arrow 15"/>
          <p:cNvSpPr/>
          <p:nvPr/>
        </p:nvSpPr>
        <p:spPr>
          <a:xfrm flipV="1">
            <a:off x="8742947" y="5045597"/>
            <a:ext cx="1207008" cy="877824"/>
          </a:xfrm>
          <a:prstGeom prst="curvedUp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9028129" y="5242642"/>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9028129" y="5242642"/>
                <a:ext cx="636649" cy="461665"/>
              </a:xfrm>
              <a:prstGeom prst="rect">
                <a:avLst/>
              </a:prstGeom>
              <a:blipFill>
                <a:blip r:embed="rId4"/>
                <a:stretch>
                  <a:fillRect/>
                </a:stretch>
              </a:blipFill>
            </p:spPr>
            <p:txBody>
              <a:bodyPr/>
              <a:lstStyle/>
              <a:p>
                <a:r>
                  <a:rPr lang="en-US">
                    <a:noFill/>
                  </a:rPr>
                  <a:t> </a:t>
                </a:r>
              </a:p>
            </p:txBody>
          </p:sp>
        </mc:Fallback>
      </mc:AlternateContent>
      <p:sp>
        <p:nvSpPr>
          <p:cNvPr id="9" name="Equal 8"/>
          <p:cNvSpPr/>
          <p:nvPr/>
        </p:nvSpPr>
        <p:spPr>
          <a:xfrm>
            <a:off x="7865089" y="5242644"/>
            <a:ext cx="791028" cy="461665"/>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Rectangle 21"/>
              <p:cNvSpPr/>
              <p:nvPr/>
            </p:nvSpPr>
            <p:spPr>
              <a:xfrm>
                <a:off x="6958146" y="6021353"/>
                <a:ext cx="2739981" cy="669992"/>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deceleration</a:t>
                </a:r>
              </a:p>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6958146" y="6021353"/>
                <a:ext cx="2739981" cy="669992"/>
              </a:xfrm>
              <a:prstGeom prst="rect">
                <a:avLst/>
              </a:prstGeom>
              <a:blipFill>
                <a:blip r:embed="rId5"/>
                <a:stretch>
                  <a:fillRect t="-5455" r="-1111" b="-109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28</a:t>
            </a:fld>
            <a:endParaRPr lang="en-US"/>
          </a:p>
        </p:txBody>
      </p:sp>
    </p:spTree>
    <p:extLst>
      <p:ext uri="{BB962C8B-B14F-4D97-AF65-F5344CB8AC3E}">
        <p14:creationId xmlns:p14="http://schemas.microsoft.com/office/powerpoint/2010/main" val="3769003217"/>
      </p:ext>
    </p:extLst>
  </p:cSld>
  <p:clrMapOvr>
    <a:masterClrMapping/>
  </p:clrMapOvr>
  <mc:AlternateContent xmlns:mc="http://schemas.openxmlformats.org/markup-compatibility/2006" xmlns:p14="http://schemas.microsoft.com/office/powerpoint/2010/main">
    <mc:Choice Requires="p14">
      <p:transition spd="slow" p14:dur="2000" advTm="15903"/>
    </mc:Choice>
    <mc:Fallback xmlns="">
      <p:transition spd="slow" advTm="1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6" grpId="0" animBg="1"/>
      <p:bldP spid="4" grpId="0"/>
      <p:bldP spid="9" grpId="0"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solidFill>
                  <a:schemeClr val="bg1">
                    <a:lumMod val="50000"/>
                  </a:schemeClr>
                </a:solidFill>
              </a:rPr>
              <a:t>Background &amp; Related Work</a:t>
            </a:r>
          </a:p>
          <a:p>
            <a:pPr marL="385445" indent="-385445">
              <a:lnSpc>
                <a:spcPct val="150000"/>
              </a:lnSpc>
              <a:buAutoNum type="arabicPeriod"/>
            </a:pPr>
            <a:r>
              <a:rPr lang="en-US" dirty="0"/>
              <a:t>Precedence Constraints &amp; Search Space Reduction</a:t>
            </a:r>
          </a:p>
          <a:p>
            <a:pPr marL="385445" indent="-385445">
              <a:lnSpc>
                <a:spcPct val="150000"/>
              </a:lnSpc>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29</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725894626"/>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 Airbags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normAutofit/>
          </a:bodyPr>
          <a:lstStyle/>
          <a:p>
            <a:pPr marL="0" indent="0" algn="ctr">
              <a:buNone/>
            </a:pPr>
            <a:r>
              <a:rPr lang="en-US" dirty="0"/>
              <a:t>Simplified Airbag System</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3</a:t>
            </a:fld>
            <a:endParaRPr lang="en-US"/>
          </a:p>
        </p:txBody>
      </p:sp>
      <p:sp>
        <p:nvSpPr>
          <p:cNvPr id="11" name="Content Placeholder 10">
            <a:extLst>
              <a:ext uri="{FF2B5EF4-FFF2-40B4-BE49-F238E27FC236}">
                <a16:creationId xmlns:a16="http://schemas.microsoft.com/office/drawing/2014/main" id="{34BD2D37-24F2-4BC7-AE15-5BDF97F3C3DF}"/>
              </a:ext>
            </a:extLst>
          </p:cNvPr>
          <p:cNvSpPr>
            <a:spLocks noGrp="1"/>
          </p:cNvSpPr>
          <p:nvPr>
            <p:ph sz="half" idx="2"/>
          </p:nvPr>
        </p:nvSpPr>
        <p:spPr/>
        <p:txBody>
          <a:bodyPr anchor="ctr">
            <a:normAutofit/>
          </a:bodyPr>
          <a:lstStyle/>
          <a:p>
            <a:pPr marL="0" indent="0">
              <a:buNone/>
            </a:pPr>
            <a:r>
              <a:rPr lang="en-US" b="1" dirty="0"/>
              <a:t>Logical Failure</a:t>
            </a:r>
            <a:r>
              <a:rPr lang="en-US" dirty="0"/>
              <a:t>:</a:t>
            </a:r>
          </a:p>
          <a:p>
            <a:pPr marL="971550" lvl="1" indent="-514350">
              <a:buFont typeface="+mj-lt"/>
              <a:buAutoNum type="arabicPeriod"/>
            </a:pPr>
            <a:r>
              <a:rPr lang="en-US" dirty="0"/>
              <a:t>Unnecessarily fire airbag</a:t>
            </a:r>
          </a:p>
          <a:p>
            <a:pPr marL="971550" lvl="1" indent="-514350">
              <a:buFont typeface="+mj-lt"/>
              <a:buAutoNum type="arabicPeriod"/>
            </a:pPr>
            <a:r>
              <a:rPr lang="en-US" dirty="0"/>
              <a:t>Fail to fire during accident</a:t>
            </a:r>
            <a:br>
              <a:rPr lang="en-US" dirty="0"/>
            </a:br>
            <a:endParaRPr lang="en-US" dirty="0"/>
          </a:p>
          <a:p>
            <a:pPr marL="0" indent="0">
              <a:buNone/>
            </a:pPr>
            <a:r>
              <a:rPr lang="en-US" b="1" dirty="0"/>
              <a:t>Temporal Failure</a:t>
            </a:r>
            <a:r>
              <a:rPr lang="en-US" dirty="0"/>
              <a:t>:</a:t>
            </a:r>
          </a:p>
          <a:p>
            <a:pPr marL="971550" lvl="1" indent="-514350">
              <a:buFont typeface="+mj-lt"/>
              <a:buAutoNum type="arabicPeriod"/>
            </a:pPr>
            <a:r>
              <a:rPr lang="en-US" dirty="0"/>
              <a:t>Fire airbag too late</a:t>
            </a:r>
          </a:p>
        </p:txBody>
      </p:sp>
      <p:pic>
        <p:nvPicPr>
          <p:cNvPr id="13" name="Picture 12" descr="A picture containing text, electronics, circuit&#10;&#10;Description automatically generated">
            <a:extLst>
              <a:ext uri="{FF2B5EF4-FFF2-40B4-BE49-F238E27FC236}">
                <a16:creationId xmlns:a16="http://schemas.microsoft.com/office/drawing/2014/main" id="{9E4476DF-5709-4F5E-8ACB-51E03C514B2E}"/>
              </a:ext>
            </a:extLst>
          </p:cNvPr>
          <p:cNvPicPr>
            <a:picLocks noChangeAspect="1"/>
          </p:cNvPicPr>
          <p:nvPr/>
        </p:nvPicPr>
        <p:blipFill>
          <a:blip r:embed="rId2"/>
          <a:stretch>
            <a:fillRect/>
          </a:stretch>
        </p:blipFill>
        <p:spPr>
          <a:xfrm>
            <a:off x="1418344" y="3696093"/>
            <a:ext cx="2287761" cy="1675606"/>
          </a:xfrm>
          <a:prstGeom prst="rect">
            <a:avLst/>
          </a:prstGeom>
        </p:spPr>
      </p:pic>
      <p:pic>
        <p:nvPicPr>
          <p:cNvPr id="15" name="Picture 14" descr="A picture containing tool&#10;&#10;Description automatically generated">
            <a:extLst>
              <a:ext uri="{FF2B5EF4-FFF2-40B4-BE49-F238E27FC236}">
                <a16:creationId xmlns:a16="http://schemas.microsoft.com/office/drawing/2014/main" id="{8EF16731-8055-409D-9B47-2E1F6B73C638}"/>
              </a:ext>
            </a:extLst>
          </p:cNvPr>
          <p:cNvPicPr>
            <a:picLocks noChangeAspect="1"/>
          </p:cNvPicPr>
          <p:nvPr/>
        </p:nvPicPr>
        <p:blipFill>
          <a:blip r:embed="rId3"/>
          <a:stretch>
            <a:fillRect/>
          </a:stretch>
        </p:blipFill>
        <p:spPr>
          <a:xfrm>
            <a:off x="183360" y="2217738"/>
            <a:ext cx="1724025" cy="1724025"/>
          </a:xfrm>
          <a:prstGeom prst="rect">
            <a:avLst/>
          </a:prstGeom>
        </p:spPr>
      </p:pic>
      <p:pic>
        <p:nvPicPr>
          <p:cNvPr id="17" name="Picture 16" descr="A picture containing text, electronics&#10;&#10;Description automatically generated">
            <a:extLst>
              <a:ext uri="{FF2B5EF4-FFF2-40B4-BE49-F238E27FC236}">
                <a16:creationId xmlns:a16="http://schemas.microsoft.com/office/drawing/2014/main" id="{51D1550D-CE11-45E1-BFA8-E01179CB0210}"/>
              </a:ext>
            </a:extLst>
          </p:cNvPr>
          <p:cNvPicPr>
            <a:picLocks noChangeAspect="1"/>
          </p:cNvPicPr>
          <p:nvPr/>
        </p:nvPicPr>
        <p:blipFill>
          <a:blip r:embed="rId4"/>
          <a:stretch>
            <a:fillRect/>
          </a:stretch>
        </p:blipFill>
        <p:spPr>
          <a:xfrm>
            <a:off x="295275" y="5219690"/>
            <a:ext cx="1500196" cy="1500196"/>
          </a:xfrm>
          <a:prstGeom prst="rect">
            <a:avLst/>
          </a:prstGeom>
        </p:spPr>
      </p:pic>
      <p:pic>
        <p:nvPicPr>
          <p:cNvPr id="21" name="Picture 20">
            <a:extLst>
              <a:ext uri="{FF2B5EF4-FFF2-40B4-BE49-F238E27FC236}">
                <a16:creationId xmlns:a16="http://schemas.microsoft.com/office/drawing/2014/main" id="{78793707-EE11-431C-8E3D-C7A74995E927}"/>
              </a:ext>
            </a:extLst>
          </p:cNvPr>
          <p:cNvPicPr>
            <a:picLocks noChangeAspect="1"/>
          </p:cNvPicPr>
          <p:nvPr/>
        </p:nvPicPr>
        <p:blipFill rotWithShape="1">
          <a:blip r:embed="rId5"/>
          <a:srcRect t="13674" r="30352"/>
          <a:stretch/>
        </p:blipFill>
        <p:spPr>
          <a:xfrm>
            <a:off x="4360945" y="3894932"/>
            <a:ext cx="1548948" cy="1277927"/>
          </a:xfrm>
          <a:prstGeom prst="rect">
            <a:avLst/>
          </a:prstGeom>
        </p:spPr>
      </p:pic>
      <p:cxnSp>
        <p:nvCxnSpPr>
          <p:cNvPr id="23" name="Connector: Elbow 22">
            <a:extLst>
              <a:ext uri="{FF2B5EF4-FFF2-40B4-BE49-F238E27FC236}">
                <a16:creationId xmlns:a16="http://schemas.microsoft.com/office/drawing/2014/main" id="{A736CABF-0E41-43B4-B30E-E760F2C85D0C}"/>
              </a:ext>
            </a:extLst>
          </p:cNvPr>
          <p:cNvCxnSpPr>
            <a:stCxn id="15" idx="3"/>
            <a:endCxn id="13" idx="0"/>
          </p:cNvCxnSpPr>
          <p:nvPr/>
        </p:nvCxnSpPr>
        <p:spPr>
          <a:xfrm>
            <a:off x="1907385" y="3079751"/>
            <a:ext cx="654840" cy="616342"/>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873F38-3624-44FB-9424-F6393A1AB488}"/>
              </a:ext>
            </a:extLst>
          </p:cNvPr>
          <p:cNvCxnSpPr>
            <a:stCxn id="17" idx="3"/>
            <a:endCxn id="13" idx="2"/>
          </p:cNvCxnSpPr>
          <p:nvPr/>
        </p:nvCxnSpPr>
        <p:spPr>
          <a:xfrm flipV="1">
            <a:off x="1795471" y="5371699"/>
            <a:ext cx="766754" cy="598089"/>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994C68-44AD-4502-AFBF-B1A86CDCEB25}"/>
              </a:ext>
            </a:extLst>
          </p:cNvPr>
          <p:cNvCxnSpPr>
            <a:endCxn id="21" idx="1"/>
          </p:cNvCxnSpPr>
          <p:nvPr/>
        </p:nvCxnSpPr>
        <p:spPr>
          <a:xfrm>
            <a:off x="3706105" y="4533895"/>
            <a:ext cx="654840" cy="1"/>
          </a:xfrm>
          <a:prstGeom prst="bentConnector3">
            <a:avLst/>
          </a:prstGeom>
          <a:ln w="76200">
            <a:solidFill>
              <a:srgbClr val="1F6157"/>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3107610-5E43-41AE-9900-7A600B913C75}"/>
              </a:ext>
            </a:extLst>
          </p:cNvPr>
          <p:cNvSpPr/>
          <p:nvPr/>
        </p:nvSpPr>
        <p:spPr>
          <a:xfrm>
            <a:off x="295275" y="6494347"/>
            <a:ext cx="1388282"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IMU</a:t>
            </a:r>
          </a:p>
        </p:txBody>
      </p:sp>
      <p:sp>
        <p:nvSpPr>
          <p:cNvPr id="35" name="Rectangle 34">
            <a:extLst>
              <a:ext uri="{FF2B5EF4-FFF2-40B4-BE49-F238E27FC236}">
                <a16:creationId xmlns:a16="http://schemas.microsoft.com/office/drawing/2014/main" id="{0942A7A5-5B19-4D76-BCC7-5A8048566EE7}"/>
              </a:ext>
            </a:extLst>
          </p:cNvPr>
          <p:cNvSpPr/>
          <p:nvPr/>
        </p:nvSpPr>
        <p:spPr>
          <a:xfrm>
            <a:off x="21436" y="3422678"/>
            <a:ext cx="1500196" cy="9207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Wheel Speed Sensor</a:t>
            </a:r>
          </a:p>
        </p:txBody>
      </p:sp>
      <p:sp>
        <p:nvSpPr>
          <p:cNvPr id="37" name="Rectangle 36">
            <a:extLst>
              <a:ext uri="{FF2B5EF4-FFF2-40B4-BE49-F238E27FC236}">
                <a16:creationId xmlns:a16="http://schemas.microsoft.com/office/drawing/2014/main" id="{3E851288-4EA8-4B1D-BA6E-7D46100EA086}"/>
              </a:ext>
            </a:extLst>
          </p:cNvPr>
          <p:cNvSpPr/>
          <p:nvPr/>
        </p:nvSpPr>
        <p:spPr>
          <a:xfrm>
            <a:off x="2754482" y="5033981"/>
            <a:ext cx="76876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ECU</a:t>
            </a:r>
          </a:p>
        </p:txBody>
      </p:sp>
      <p:sp>
        <p:nvSpPr>
          <p:cNvPr id="38" name="Rectangle 37">
            <a:extLst>
              <a:ext uri="{FF2B5EF4-FFF2-40B4-BE49-F238E27FC236}">
                <a16:creationId xmlns:a16="http://schemas.microsoft.com/office/drawing/2014/main" id="{F02824A0-5351-47D1-8485-1036B995DF74}"/>
              </a:ext>
            </a:extLst>
          </p:cNvPr>
          <p:cNvSpPr/>
          <p:nvPr/>
        </p:nvSpPr>
        <p:spPr>
          <a:xfrm>
            <a:off x="4360944" y="5264589"/>
            <a:ext cx="154894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Airbag</a:t>
            </a:r>
          </a:p>
        </p:txBody>
      </p:sp>
    </p:spTree>
    <p:extLst>
      <p:ext uri="{BB962C8B-B14F-4D97-AF65-F5344CB8AC3E}">
        <p14:creationId xmlns:p14="http://schemas.microsoft.com/office/powerpoint/2010/main" val="3356051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Precedence Constraints</a:t>
            </a:r>
            <a:br>
              <a:rPr lang="en-US"/>
            </a:br>
            <a:r>
              <a:rPr lang="en-US"/>
              <a:t>&amp; Search Space Reduction</a:t>
            </a:r>
          </a:p>
        </p:txBody>
      </p:sp>
      <p:sp>
        <p:nvSpPr>
          <p:cNvPr id="2" name="Slide Number Placeholder 1">
            <a:extLst>
              <a:ext uri="{FF2B5EF4-FFF2-40B4-BE49-F238E27FC236}">
                <a16:creationId xmlns:a16="http://schemas.microsoft.com/office/drawing/2014/main" id="{1CA897A1-7A0F-49F6-B5E0-829E5C3622E1}"/>
              </a:ext>
            </a:extLst>
          </p:cNvPr>
          <p:cNvSpPr>
            <a:spLocks noGrp="1"/>
          </p:cNvSpPr>
          <p:nvPr>
            <p:ph type="sldNum" sz="quarter" idx="12"/>
          </p:nvPr>
        </p:nvSpPr>
        <p:spPr/>
        <p:txBody>
          <a:bodyPr/>
          <a:lstStyle/>
          <a:p>
            <a:fld id="{C0DF9C1F-DB74-1E4B-8839-30A600129FD3}" type="slidenum">
              <a:rPr lang="en-US" smtClean="0"/>
              <a:t>30</a:t>
            </a:fld>
            <a:endParaRPr lang="en-US"/>
          </a:p>
        </p:txBody>
      </p:sp>
    </p:spTree>
    <p:extLst>
      <p:ext uri="{BB962C8B-B14F-4D97-AF65-F5344CB8AC3E}">
        <p14:creationId xmlns:p14="http://schemas.microsoft.com/office/powerpoint/2010/main" val="2106189256"/>
      </p:ext>
    </p:extLst>
  </p:cSld>
  <p:clrMapOvr>
    <a:masterClrMapping/>
  </p:clrMapOvr>
  <mc:AlternateContent xmlns:mc="http://schemas.openxmlformats.org/markup-compatibility/2006" xmlns:p14="http://schemas.microsoft.com/office/powerpoint/2010/main">
    <mc:Choice Requires="p14">
      <p:transition spd="slow" p14:dur="2000" advTm="5159"/>
    </mc:Choice>
    <mc:Fallback xmlns="">
      <p:transition spd="slow" advTm="515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B3A81ED-4CF2-416A-8D29-A8579FD59AE3}"/>
              </a:ext>
            </a:extLst>
          </p:cNvPr>
          <p:cNvGrpSpPr/>
          <p:nvPr/>
        </p:nvGrpSpPr>
        <p:grpSpPr>
          <a:xfrm>
            <a:off x="2782449" y="1935269"/>
            <a:ext cx="7537379" cy="4269207"/>
            <a:chOff x="1258446" y="1935266"/>
            <a:chExt cx="7537379" cy="4269207"/>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C4BADF4D-9CEB-433A-8CED-F6096EB83AF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40" name="TextBox 139">
                  <a:extLst>
                    <a:ext uri="{FF2B5EF4-FFF2-40B4-BE49-F238E27FC236}">
                      <a16:creationId xmlns:a16="http://schemas.microsoft.com/office/drawing/2014/main" id="{C4BADF4D-9CEB-433A-8CED-F6096EB83AF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A8D283F8-3483-4504-A701-5DAF6349A9D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41" name="TextBox 140">
                  <a:extLst>
                    <a:ext uri="{FF2B5EF4-FFF2-40B4-BE49-F238E27FC236}">
                      <a16:creationId xmlns:a16="http://schemas.microsoft.com/office/drawing/2014/main" id="{A8D283F8-3483-4504-A701-5DAF6349A9D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680FFE7-CC03-403A-87F0-28131A1EA1F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42" name="TextBox 141">
                  <a:extLst>
                    <a:ext uri="{FF2B5EF4-FFF2-40B4-BE49-F238E27FC236}">
                      <a16:creationId xmlns:a16="http://schemas.microsoft.com/office/drawing/2014/main" id="{E680FFE7-CC03-403A-87F0-28131A1EA1F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7DFE1D1-BAB9-4362-B4BB-AACC7C53F837}"/>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43" name="TextBox 142">
                  <a:extLst>
                    <a:ext uri="{FF2B5EF4-FFF2-40B4-BE49-F238E27FC236}">
                      <a16:creationId xmlns:a16="http://schemas.microsoft.com/office/drawing/2014/main" id="{C7DFE1D1-BAB9-4362-B4BB-AACC7C53F837}"/>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571D29B-2B7B-4058-B02C-78394BA5B5C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44" name="TextBox 143">
                  <a:extLst>
                    <a:ext uri="{FF2B5EF4-FFF2-40B4-BE49-F238E27FC236}">
                      <a16:creationId xmlns:a16="http://schemas.microsoft.com/office/drawing/2014/main" id="{7571D29B-2B7B-4058-B02C-78394BA5B5C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CC2E337-55C2-4F8B-91E5-45A79E9BE1A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145" name="TextBox 144">
                  <a:extLst>
                    <a:ext uri="{FF2B5EF4-FFF2-40B4-BE49-F238E27FC236}">
                      <a16:creationId xmlns:a16="http://schemas.microsoft.com/office/drawing/2014/main" id="{DCC2E337-55C2-4F8B-91E5-45A79E9BE1A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146" name="Straight Connector 145">
              <a:extLst>
                <a:ext uri="{FF2B5EF4-FFF2-40B4-BE49-F238E27FC236}">
                  <a16:creationId xmlns:a16="http://schemas.microsoft.com/office/drawing/2014/main" id="{BC28FDE2-01C7-4599-A22F-96A381C0A414}"/>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359D4490-01C9-497A-A312-42B526DAFA2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D98A7576-F7B3-4F7A-88EC-9AB5CF65625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9" name="Straight Connector 148">
              <a:extLst>
                <a:ext uri="{FF2B5EF4-FFF2-40B4-BE49-F238E27FC236}">
                  <a16:creationId xmlns:a16="http://schemas.microsoft.com/office/drawing/2014/main" id="{DEF92F8B-3E72-486C-96D6-C8003CDC4E3A}"/>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C332C5FB-F516-4352-84AD-432E4EB487A7}"/>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29B23801-947A-445C-8E09-0B063802607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3C3F44C-837C-4099-BDC5-8C2DEF0AF047}"/>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152" name="TextBox 151">
                  <a:extLst>
                    <a:ext uri="{FF2B5EF4-FFF2-40B4-BE49-F238E27FC236}">
                      <a16:creationId xmlns:a16="http://schemas.microsoft.com/office/drawing/2014/main" id="{43C3F44C-837C-4099-BDC5-8C2DEF0AF047}"/>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0"/>
                  <a:stretch>
                    <a:fillRect b="-1515"/>
                  </a:stretch>
                </a:blipFill>
              </p:spPr>
              <p:txBody>
                <a:bodyPr/>
                <a:lstStyle/>
                <a:p>
                  <a:r>
                    <a:rPr lang="en-US">
                      <a:noFill/>
                    </a:rPr>
                    <a:t> </a:t>
                  </a:r>
                </a:p>
              </p:txBody>
            </p:sp>
          </mc:Fallback>
        </mc:AlternateContent>
      </p:grpSp>
      <p:cxnSp>
        <p:nvCxnSpPr>
          <p:cNvPr id="60" name="Straight Connector 59">
            <a:extLst>
              <a:ext uri="{FF2B5EF4-FFF2-40B4-BE49-F238E27FC236}">
                <a16:creationId xmlns:a16="http://schemas.microsoft.com/office/drawing/2014/main" id="{A157F93E-D19A-42C5-A915-9DF4E7BD664E}"/>
              </a:ext>
            </a:extLst>
          </p:cNvPr>
          <p:cNvCxnSpPr/>
          <p:nvPr/>
        </p:nvCxnSpPr>
        <p:spPr>
          <a:xfrm flipH="1">
            <a:off x="5696007" y="3126557"/>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a:xfrm>
            <a:off x="2152650" y="365129"/>
            <a:ext cx="7886700" cy="1325563"/>
          </a:xfrm>
        </p:spPr>
        <p:txBody>
          <a:bodyPr/>
          <a:lstStyle/>
          <a:p>
            <a:r>
              <a:rPr lang="en-US"/>
              <a:t>Acceleration Limits (on AVR)</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31</a:t>
            </a:fld>
            <a:endParaRPr lang="en-US"/>
          </a:p>
        </p:txBody>
      </p:sp>
      <p:cxnSp>
        <p:nvCxnSpPr>
          <p:cNvPr id="34" name="Straight Connector 33">
            <a:extLst>
              <a:ext uri="{FF2B5EF4-FFF2-40B4-BE49-F238E27FC236}">
                <a16:creationId xmlns:a16="http://schemas.microsoft.com/office/drawing/2014/main" id="{BDA5DC07-D155-47CF-8885-F9E28B9D24F6}"/>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DCF1AB-39E7-4023-86F0-2C9F7D48C48F}"/>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862B4E5-5E2A-41BD-AA14-38592700340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7979FEE-37E1-458C-BC4E-18C679AA290E}"/>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16D5B67-9753-46DD-A6DA-4F5C81C512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A045A0-8A65-4B95-845D-AA0DAC5C1C1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6FFF375D-D701-4C6F-AEE2-98AC44116F18}"/>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62B347-7AD4-47F4-B0DC-05E4D9EABEF0}"/>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6F685F5-923F-4D58-BD42-9A4C82630B5A}"/>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6EFFC7F-DC75-45FD-99CA-0ADFF6AC04F5}"/>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81ED862-CB7E-4B42-B87D-BA5F35BB5BF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F328A4-C9BC-4CC3-8E32-CAB889A63735}"/>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50" name="TextBox 49">
                <a:extLst>
                  <a:ext uri="{FF2B5EF4-FFF2-40B4-BE49-F238E27FC236}">
                    <a16:creationId xmlns:a16="http://schemas.microsoft.com/office/drawing/2014/main" id="{10F328A4-C9BC-4CC3-8E32-CAB889A63735}"/>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1"/>
                <a:stretch>
                  <a:fillRect r="-57143" b="-1538"/>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46A0470-2584-486B-82F4-35DEF5CBB1E0}"/>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DF0E4D-F2A6-4C1D-9B5D-E39CC2C9C6EA}"/>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3" name="TextBox 52">
                <a:extLst>
                  <a:ext uri="{FF2B5EF4-FFF2-40B4-BE49-F238E27FC236}">
                    <a16:creationId xmlns:a16="http://schemas.microsoft.com/office/drawing/2014/main" id="{68DF0E4D-F2A6-4C1D-9B5D-E39CC2C9C6EA}"/>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846C94-146F-4876-B46E-01CF6C9E9E04}"/>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4" name="TextBox 53">
                <a:extLst>
                  <a:ext uri="{FF2B5EF4-FFF2-40B4-BE49-F238E27FC236}">
                    <a16:creationId xmlns:a16="http://schemas.microsoft.com/office/drawing/2014/main" id="{55846C94-146F-4876-B46E-01CF6C9E9E04}"/>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0C54AD-28D4-49F2-8258-9D630ADF5924}"/>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5" name="TextBox 54">
                <a:extLst>
                  <a:ext uri="{FF2B5EF4-FFF2-40B4-BE49-F238E27FC236}">
                    <a16:creationId xmlns:a16="http://schemas.microsoft.com/office/drawing/2014/main" id="{B80C54AD-28D4-49F2-8258-9D630ADF5924}"/>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EEA0EE-9562-42A0-8D78-C85A303DC27A}"/>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6" name="TextBox 55">
                <a:extLst>
                  <a:ext uri="{FF2B5EF4-FFF2-40B4-BE49-F238E27FC236}">
                    <a16:creationId xmlns:a16="http://schemas.microsoft.com/office/drawing/2014/main" id="{BEEEA0EE-9562-42A0-8D78-C85A303DC27A}"/>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7C7D98-CF43-4199-90D8-7F7903EA35F1}"/>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7" name="TextBox 56">
                <a:extLst>
                  <a:ext uri="{FF2B5EF4-FFF2-40B4-BE49-F238E27FC236}">
                    <a16:creationId xmlns:a16="http://schemas.microsoft.com/office/drawing/2014/main" id="{C97C7D98-CF43-4199-90D8-7F7903EA35F1}"/>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FB4F450-2AE0-42F5-8C1C-DB52CDE93E9D}"/>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B0EF8862-D934-4A6F-B306-89782A23B1B4}"/>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386C3F-46C8-4C8D-B922-D42BA5C3A79F}"/>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5E8538-F90C-421E-AC94-E051309B791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9FAF90E8-6D59-40AC-BCEB-1595158C135A}"/>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F52334B9-06F0-49AC-9E72-3B6A0775549A}"/>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5BCB39B-C10F-44E3-BA64-7D343637A2B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BCD22BFC-5CE9-450A-9837-2F5DAA6DE47D}"/>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D7CEB657-F109-4675-AA09-A2414766B050}"/>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74" name="Straight Connector 73">
            <a:extLst>
              <a:ext uri="{FF2B5EF4-FFF2-40B4-BE49-F238E27FC236}">
                <a16:creationId xmlns:a16="http://schemas.microsoft.com/office/drawing/2014/main" id="{E648290F-26F7-448C-B450-732CCA275C3B}"/>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FD946BF-B5C8-46E5-8E94-7AA2992594AC}"/>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B5F9C57-0682-473B-8C84-6C1DF2854CFE}"/>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77" name="TextBox 76">
                <a:extLst>
                  <a:ext uri="{FF2B5EF4-FFF2-40B4-BE49-F238E27FC236}">
                    <a16:creationId xmlns:a16="http://schemas.microsoft.com/office/drawing/2014/main" id="{DB5F9C57-0682-473B-8C84-6C1DF2854CFE}"/>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2543194-9B34-41E3-ABD6-DC37474703C7}"/>
              </a:ext>
            </a:extLst>
          </p:cNvPr>
          <p:cNvSpPr/>
          <p:nvPr/>
        </p:nvSpPr>
        <p:spPr>
          <a:xfrm>
            <a:off x="5622037" y="302192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p:cNvSpPr/>
          <p:nvPr/>
        </p:nvSpPr>
        <p:spPr>
          <a:xfrm>
            <a:off x="5727096" y="2839678"/>
            <a:ext cx="283464" cy="304716"/>
          </a:xfrm>
          <a:custGeom>
            <a:avLst/>
            <a:gdLst>
              <a:gd name="connsiteX0" fmla="*/ 0 w 283464"/>
              <a:gd name="connsiteY0" fmla="*/ 176700 h 304716"/>
              <a:gd name="connsiteX1" fmla="*/ 82296 w 283464"/>
              <a:gd name="connsiteY1" fmla="*/ 2964 h 304716"/>
              <a:gd name="connsiteX2" fmla="*/ 283464 w 283464"/>
              <a:gd name="connsiteY2" fmla="*/ 304716 h 304716"/>
            </a:gdLst>
            <a:ahLst/>
            <a:cxnLst>
              <a:cxn ang="0">
                <a:pos x="connsiteX0" y="connsiteY0"/>
              </a:cxn>
              <a:cxn ang="0">
                <a:pos x="connsiteX1" y="connsiteY1"/>
              </a:cxn>
              <a:cxn ang="0">
                <a:pos x="connsiteX2" y="connsiteY2"/>
              </a:cxn>
            </a:cxnLst>
            <a:rect l="l" t="t" r="r" b="b"/>
            <a:pathLst>
              <a:path w="283464" h="304716">
                <a:moveTo>
                  <a:pt x="0" y="176700"/>
                </a:moveTo>
                <a:cubicBezTo>
                  <a:pt x="17526" y="79164"/>
                  <a:pt x="35052" y="-18372"/>
                  <a:pt x="82296" y="2964"/>
                </a:cubicBezTo>
                <a:cubicBezTo>
                  <a:pt x="129540" y="24300"/>
                  <a:pt x="206502" y="164508"/>
                  <a:pt x="283464" y="304716"/>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5"/>
          <p:cNvSpPr/>
          <p:nvPr/>
        </p:nvSpPr>
        <p:spPr>
          <a:xfrm>
            <a:off x="5708808" y="2621424"/>
            <a:ext cx="475488" cy="522970"/>
          </a:xfrm>
          <a:custGeom>
            <a:avLst/>
            <a:gdLst>
              <a:gd name="connsiteX0" fmla="*/ 0 w 475488"/>
              <a:gd name="connsiteY0" fmla="*/ 385810 h 522970"/>
              <a:gd name="connsiteX1" fmla="*/ 82296 w 475488"/>
              <a:gd name="connsiteY1" fmla="*/ 1762 h 522970"/>
              <a:gd name="connsiteX2" fmla="*/ 475488 w 475488"/>
              <a:gd name="connsiteY2" fmla="*/ 522970 h 522970"/>
            </a:gdLst>
            <a:ahLst/>
            <a:cxnLst>
              <a:cxn ang="0">
                <a:pos x="connsiteX0" y="connsiteY0"/>
              </a:cxn>
              <a:cxn ang="0">
                <a:pos x="connsiteX1" y="connsiteY1"/>
              </a:cxn>
              <a:cxn ang="0">
                <a:pos x="connsiteX2" y="connsiteY2"/>
              </a:cxn>
            </a:cxnLst>
            <a:rect l="l" t="t" r="r" b="b"/>
            <a:pathLst>
              <a:path w="475488" h="522970">
                <a:moveTo>
                  <a:pt x="0" y="385810"/>
                </a:moveTo>
                <a:cubicBezTo>
                  <a:pt x="1524" y="182356"/>
                  <a:pt x="3048" y="-21098"/>
                  <a:pt x="82296" y="1762"/>
                </a:cubicBezTo>
                <a:cubicBezTo>
                  <a:pt x="161544" y="24622"/>
                  <a:pt x="318516" y="273796"/>
                  <a:pt x="475488" y="522970"/>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5678370" y="2393194"/>
            <a:ext cx="1136865" cy="1354704"/>
          </a:xfrm>
          <a:custGeom>
            <a:avLst/>
            <a:gdLst>
              <a:gd name="connsiteX0" fmla="*/ 21297 w 1136865"/>
              <a:gd name="connsiteY0" fmla="*/ 641472 h 1354704"/>
              <a:gd name="connsiteX1" fmla="*/ 30441 w 1136865"/>
              <a:gd name="connsiteY1" fmla="*/ 120264 h 1354704"/>
              <a:gd name="connsiteX2" fmla="*/ 313905 w 1136865"/>
              <a:gd name="connsiteY2" fmla="*/ 111120 h 1354704"/>
              <a:gd name="connsiteX3" fmla="*/ 1136865 w 1136865"/>
              <a:gd name="connsiteY3" fmla="*/ 1354704 h 1354704"/>
            </a:gdLst>
            <a:ahLst/>
            <a:cxnLst>
              <a:cxn ang="0">
                <a:pos x="connsiteX0" y="connsiteY0"/>
              </a:cxn>
              <a:cxn ang="0">
                <a:pos x="connsiteX1" y="connsiteY1"/>
              </a:cxn>
              <a:cxn ang="0">
                <a:pos x="connsiteX2" y="connsiteY2"/>
              </a:cxn>
              <a:cxn ang="0">
                <a:pos x="connsiteX3" y="connsiteY3"/>
              </a:cxn>
            </a:cxnLst>
            <a:rect l="l" t="t" r="r" b="b"/>
            <a:pathLst>
              <a:path w="1136865" h="1354704">
                <a:moveTo>
                  <a:pt x="21297" y="641472"/>
                </a:moveTo>
                <a:cubicBezTo>
                  <a:pt x="1485" y="425064"/>
                  <a:pt x="-18327" y="208656"/>
                  <a:pt x="30441" y="120264"/>
                </a:cubicBezTo>
                <a:cubicBezTo>
                  <a:pt x="79209" y="31872"/>
                  <a:pt x="129501" y="-94620"/>
                  <a:pt x="313905" y="111120"/>
                </a:cubicBezTo>
                <a:cubicBezTo>
                  <a:pt x="498309" y="316860"/>
                  <a:pt x="817587" y="835782"/>
                  <a:pt x="1136865" y="1354704"/>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5626136" y="2242018"/>
            <a:ext cx="1490851" cy="1505880"/>
          </a:xfrm>
          <a:custGeom>
            <a:avLst/>
            <a:gdLst>
              <a:gd name="connsiteX0" fmla="*/ 36955 w 1490851"/>
              <a:gd name="connsiteY0" fmla="*/ 783504 h 1505880"/>
              <a:gd name="connsiteX1" fmla="*/ 36955 w 1490851"/>
              <a:gd name="connsiteY1" fmla="*/ 125136 h 1505880"/>
              <a:gd name="connsiteX2" fmla="*/ 421003 w 1490851"/>
              <a:gd name="connsiteY2" fmla="*/ 134280 h 1505880"/>
              <a:gd name="connsiteX3" fmla="*/ 1490851 w 1490851"/>
              <a:gd name="connsiteY3" fmla="*/ 1505880 h 1505880"/>
            </a:gdLst>
            <a:ahLst/>
            <a:cxnLst>
              <a:cxn ang="0">
                <a:pos x="connsiteX0" y="connsiteY0"/>
              </a:cxn>
              <a:cxn ang="0">
                <a:pos x="connsiteX1" y="connsiteY1"/>
              </a:cxn>
              <a:cxn ang="0">
                <a:pos x="connsiteX2" y="connsiteY2"/>
              </a:cxn>
              <a:cxn ang="0">
                <a:pos x="connsiteX3" y="connsiteY3"/>
              </a:cxn>
            </a:cxnLst>
            <a:rect l="l" t="t" r="r" b="b"/>
            <a:pathLst>
              <a:path w="1490851" h="1505880">
                <a:moveTo>
                  <a:pt x="36955" y="783504"/>
                </a:moveTo>
                <a:cubicBezTo>
                  <a:pt x="4951" y="508422"/>
                  <a:pt x="-27053" y="233340"/>
                  <a:pt x="36955" y="125136"/>
                </a:cubicBezTo>
                <a:cubicBezTo>
                  <a:pt x="100963" y="16932"/>
                  <a:pt x="178687" y="-95844"/>
                  <a:pt x="421003" y="134280"/>
                </a:cubicBezTo>
                <a:cubicBezTo>
                  <a:pt x="663319" y="364404"/>
                  <a:pt x="1077085" y="935142"/>
                  <a:pt x="1490851" y="1505880"/>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5542158" y="2101904"/>
            <a:ext cx="1766853" cy="1636850"/>
          </a:xfrm>
          <a:custGeom>
            <a:avLst/>
            <a:gdLst>
              <a:gd name="connsiteX0" fmla="*/ 102645 w 1766853"/>
              <a:gd name="connsiteY0" fmla="*/ 932762 h 1636850"/>
              <a:gd name="connsiteX1" fmla="*/ 29493 w 1766853"/>
              <a:gd name="connsiteY1" fmla="*/ 173810 h 1636850"/>
              <a:gd name="connsiteX2" fmla="*/ 532413 w 1766853"/>
              <a:gd name="connsiteY2" fmla="*/ 128090 h 1636850"/>
              <a:gd name="connsiteX3" fmla="*/ 1766853 w 1766853"/>
              <a:gd name="connsiteY3" fmla="*/ 1636850 h 1636850"/>
            </a:gdLst>
            <a:ahLst/>
            <a:cxnLst>
              <a:cxn ang="0">
                <a:pos x="connsiteX0" y="connsiteY0"/>
              </a:cxn>
              <a:cxn ang="0">
                <a:pos x="connsiteX1" y="connsiteY1"/>
              </a:cxn>
              <a:cxn ang="0">
                <a:pos x="connsiteX2" y="connsiteY2"/>
              </a:cxn>
              <a:cxn ang="0">
                <a:pos x="connsiteX3" y="connsiteY3"/>
              </a:cxn>
            </a:cxnLst>
            <a:rect l="l" t="t" r="r" b="b"/>
            <a:pathLst>
              <a:path w="1766853" h="1636850">
                <a:moveTo>
                  <a:pt x="102645" y="932762"/>
                </a:moveTo>
                <a:cubicBezTo>
                  <a:pt x="30255" y="620342"/>
                  <a:pt x="-42135" y="307922"/>
                  <a:pt x="29493" y="173810"/>
                </a:cubicBezTo>
                <a:cubicBezTo>
                  <a:pt x="101121" y="39698"/>
                  <a:pt x="242853" y="-115750"/>
                  <a:pt x="532413" y="128090"/>
                </a:cubicBezTo>
                <a:cubicBezTo>
                  <a:pt x="821973" y="371930"/>
                  <a:pt x="1553493" y="1388438"/>
                  <a:pt x="1766853" y="1636850"/>
                </a:cubicBezTo>
              </a:path>
            </a:pathLst>
          </a:cu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F9D79AC-9DC7-4C4A-B0C5-98094FA50698}"/>
                  </a:ext>
                </a:extLst>
              </p:cNvPr>
              <p:cNvSpPr txBox="1"/>
              <p:nvPr/>
            </p:nvSpPr>
            <p:spPr>
              <a:xfrm>
                <a:off x="5767533"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1</m:t>
                          </m:r>
                        </m:sub>
                      </m:sSub>
                    </m:oMath>
                  </m:oMathPara>
                </a14:m>
                <a:endParaRPr lang="en-US" sz="1600"/>
              </a:p>
            </p:txBody>
          </p:sp>
        </mc:Choice>
        <mc:Fallback xmlns="">
          <p:sp>
            <p:nvSpPr>
              <p:cNvPr id="80" name="TextBox 79">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767533" y="5636682"/>
                <a:ext cx="374933"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F9D79AC-9DC7-4C4A-B0C5-98094FA50698}"/>
                  </a:ext>
                </a:extLst>
              </p:cNvPr>
              <p:cNvSpPr txBox="1"/>
              <p:nvPr/>
            </p:nvSpPr>
            <p:spPr>
              <a:xfrm>
                <a:off x="6022021"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2</m:t>
                          </m:r>
                        </m:sub>
                      </m:sSub>
                    </m:oMath>
                  </m:oMathPara>
                </a14:m>
                <a:endParaRPr lang="en-US" sz="1600"/>
              </a:p>
            </p:txBody>
          </p:sp>
        </mc:Choice>
        <mc:Fallback xmlns="">
          <p:sp>
            <p:nvSpPr>
              <p:cNvPr id="81" name="TextBox 80">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022021" y="5636682"/>
                <a:ext cx="374933"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9D79AC-9DC7-4C4A-B0C5-98094FA50698}"/>
                  </a:ext>
                </a:extLst>
              </p:cNvPr>
              <p:cNvSpPr txBox="1"/>
              <p:nvPr/>
            </p:nvSpPr>
            <p:spPr>
              <a:xfrm>
                <a:off x="6555979"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3</m:t>
                          </m:r>
                        </m:sub>
                      </m:sSub>
                    </m:oMath>
                  </m:oMathPara>
                </a14:m>
                <a:endParaRPr lang="en-US" sz="1600"/>
              </a:p>
            </p:txBody>
          </p:sp>
        </mc:Choice>
        <mc:Fallback xmlns="">
          <p:sp>
            <p:nvSpPr>
              <p:cNvPr id="82" name="TextBox 81">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555979" y="5636682"/>
                <a:ext cx="374933"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F9D79AC-9DC7-4C4A-B0C5-98094FA50698}"/>
                  </a:ext>
                </a:extLst>
              </p:cNvPr>
              <p:cNvSpPr txBox="1"/>
              <p:nvPr/>
            </p:nvSpPr>
            <p:spPr>
              <a:xfrm>
                <a:off x="6857875" y="5639764"/>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4</m:t>
                          </m:r>
                        </m:sub>
                      </m:sSub>
                    </m:oMath>
                  </m:oMathPara>
                </a14:m>
                <a:endParaRPr lang="en-US" sz="1600"/>
              </a:p>
            </p:txBody>
          </p:sp>
        </mc:Choice>
        <mc:Fallback xmlns="">
          <p:sp>
            <p:nvSpPr>
              <p:cNvPr id="83" name="TextBox 82">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857875" y="5639764"/>
                <a:ext cx="374933" cy="3385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F9D79AC-9DC7-4C4A-B0C5-98094FA50698}"/>
                  </a:ext>
                </a:extLst>
              </p:cNvPr>
              <p:cNvSpPr txBox="1"/>
              <p:nvPr/>
            </p:nvSpPr>
            <p:spPr>
              <a:xfrm>
                <a:off x="7141457"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5</m:t>
                          </m:r>
                        </m:sub>
                      </m:sSub>
                    </m:oMath>
                  </m:oMathPara>
                </a14:m>
                <a:endParaRPr lang="en-US" sz="1600"/>
              </a:p>
            </p:txBody>
          </p:sp>
        </mc:Choice>
        <mc:Fallback xmlns="">
          <p:sp>
            <p:nvSpPr>
              <p:cNvPr id="84" name="TextBox 83">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7141457" y="5636682"/>
                <a:ext cx="37493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458989" y="5638563"/>
                <a:ext cx="4753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0</m:t>
                          </m:r>
                        </m:sub>
                      </m:sSub>
                    </m:oMath>
                  </m:oMathPara>
                </a14:m>
                <a:endParaRPr lang="en-US"/>
              </a:p>
            </p:txBody>
          </p:sp>
        </mc:Choice>
        <mc:Fallback xmlns="">
          <p:sp>
            <p:nvSpPr>
              <p:cNvPr id="85" name="Rectangle 84"/>
              <p:cNvSpPr>
                <a:spLocks noRot="1" noChangeAspect="1" noMove="1" noResize="1" noEditPoints="1" noAdjustHandles="1" noChangeArrowheads="1" noChangeShapeType="1" noTextEdit="1"/>
              </p:cNvSpPr>
              <p:nvPr/>
            </p:nvSpPr>
            <p:spPr>
              <a:xfrm>
                <a:off x="5458989" y="5638563"/>
                <a:ext cx="475322" cy="338554"/>
              </a:xfrm>
              <a:prstGeom prst="rect">
                <a:avLst/>
              </a:prstGeom>
              <a:blipFill>
                <a:blip r:embed="rId23"/>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A157F93E-D19A-42C5-A915-9DF4E7BD664E}"/>
              </a:ext>
            </a:extLst>
          </p:cNvPr>
          <p:cNvCxnSpPr/>
          <p:nvPr/>
        </p:nvCxnSpPr>
        <p:spPr>
          <a:xfrm flipH="1">
            <a:off x="5988964" y="3153624"/>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A157F93E-D19A-42C5-A915-9DF4E7BD664E}"/>
              </a:ext>
            </a:extLst>
          </p:cNvPr>
          <p:cNvCxnSpPr/>
          <p:nvPr/>
        </p:nvCxnSpPr>
        <p:spPr>
          <a:xfrm flipH="1">
            <a:off x="6141364" y="3159720"/>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882AA396-A6E5-4091-AB25-97E563854340}"/>
              </a:ext>
            </a:extLst>
          </p:cNvPr>
          <p:cNvCxnSpPr/>
          <p:nvPr/>
        </p:nvCxnSpPr>
        <p:spPr>
          <a:xfrm>
            <a:off x="6796260" y="3755262"/>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882AA396-A6E5-4091-AB25-97E563854340}"/>
              </a:ext>
            </a:extLst>
          </p:cNvPr>
          <p:cNvCxnSpPr/>
          <p:nvPr/>
        </p:nvCxnSpPr>
        <p:spPr>
          <a:xfrm>
            <a:off x="7098696" y="3762880"/>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882AA396-A6E5-4091-AB25-97E563854340}"/>
              </a:ext>
            </a:extLst>
          </p:cNvPr>
          <p:cNvCxnSpPr/>
          <p:nvPr/>
        </p:nvCxnSpPr>
        <p:spPr>
          <a:xfrm>
            <a:off x="7305841" y="3764226"/>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1" name="Arrow: Notched Right 10">
                <a:extLst>
                  <a:ext uri="{FF2B5EF4-FFF2-40B4-BE49-F238E27FC236}">
                    <a16:creationId xmlns:a16="http://schemas.microsoft.com/office/drawing/2014/main" id="{88A0E8AC-6E30-49C6-96A0-51BC151074BF}"/>
                  </a:ext>
                </a:extLst>
              </p:cNvPr>
              <p:cNvSpPr/>
              <p:nvPr/>
            </p:nvSpPr>
            <p:spPr>
              <a:xfrm>
                <a:off x="5576384" y="3168267"/>
                <a:ext cx="369131" cy="30175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rPr>
                        <m:t>𝜶</m:t>
                      </m:r>
                    </m:oMath>
                  </m:oMathPara>
                </a14:m>
                <a:endParaRPr lang="en-US" sz="1400" b="1">
                  <a:latin typeface="Garamond" panose="02020404030301010803" pitchFamily="18" charset="0"/>
                </a:endParaRPr>
              </a:p>
            </p:txBody>
          </p:sp>
        </mc:Choice>
        <mc:Fallback xmlns="">
          <p:sp>
            <p:nvSpPr>
              <p:cNvPr id="91"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5576384" y="3168267"/>
                <a:ext cx="369131" cy="301752"/>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88A0E8AC-6E30-49C6-96A0-51BC151074BF}"/>
                  </a:ext>
                </a:extLst>
              </p:cNvPr>
              <p:cNvSpPr/>
              <p:nvPr/>
            </p:nvSpPr>
            <p:spPr>
              <a:xfrm>
                <a:off x="6025119" y="1785697"/>
                <a:ext cx="750324" cy="462578"/>
              </a:xfrm>
              <a:prstGeom prst="notchedRightArrow">
                <a:avLst>
                  <a:gd name="adj1" fmla="val 43443"/>
                  <a:gd name="adj2" fmla="val 50000"/>
                </a:avLst>
              </a:prstGeom>
              <a:gradFill flip="none" rotWithShape="1">
                <a:gsLst>
                  <a:gs pos="0">
                    <a:srgbClr val="FFFFFF"/>
                  </a:gs>
                  <a:gs pos="62000">
                    <a:srgbClr val="FF00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400" b="1" i="1">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  </m:t>
                          </m:r>
                          <m:r>
                            <a:rPr lang="en-US" sz="1400" b="1" i="1">
                              <a:solidFill>
                                <a:schemeClr val="tx1"/>
                              </a:solidFill>
                              <a:latin typeface="Cambria Math" panose="02040503050406030204" pitchFamily="18" charset="0"/>
                            </a:rPr>
                            <m:t>𝜶</m:t>
                          </m:r>
                          <m:r>
                            <a:rPr lang="en-US" sz="1400" b="1" i="1">
                              <a:solidFill>
                                <a:schemeClr val="tx1"/>
                              </a:solidFill>
                              <a:latin typeface="Cambria Math" panose="02040503050406030204" pitchFamily="18" charset="0"/>
                              <a:ea typeface="Cambria Math" panose="02040503050406030204" pitchFamily="18" charset="0"/>
                            </a:rPr>
                            <m:t>≯</m:t>
                          </m:r>
                          <m:r>
                            <a:rPr lang="en-US" sz="1400" b="1" i="1">
                              <a:solidFill>
                                <a:schemeClr val="tx1"/>
                              </a:solidFill>
                              <a:latin typeface="Cambria Math" panose="02040503050406030204" pitchFamily="18" charset="0"/>
                            </a:rPr>
                            <m:t>𝜶</m:t>
                          </m:r>
                        </m:e>
                        <m:sup>
                          <m:r>
                            <a:rPr lang="en-US" sz="1400" b="1" i="1">
                              <a:solidFill>
                                <a:schemeClr val="tx1"/>
                              </a:solidFill>
                              <a:latin typeface="Cambria Math" panose="02040503050406030204" pitchFamily="18" charset="0"/>
                            </a:rPr>
                            <m:t>+</m:t>
                          </m:r>
                        </m:sup>
                      </m:sSup>
                    </m:oMath>
                  </m:oMathPara>
                </a14:m>
                <a:endParaRPr lang="en-US" sz="1400" b="1">
                  <a:latin typeface="Garamond" panose="02020404030301010803" pitchFamily="18" charset="0"/>
                </a:endParaRPr>
              </a:p>
            </p:txBody>
          </p:sp>
        </mc:Choice>
        <mc:Fallback xmlns="">
          <p:sp>
            <p:nvSpPr>
              <p:cNvPr id="92"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025119" y="1785697"/>
                <a:ext cx="750324" cy="462578"/>
              </a:xfrm>
              <a:prstGeom prst="notchedRightArrow">
                <a:avLst>
                  <a:gd name="adj1" fmla="val 43443"/>
                  <a:gd name="adj2" fmla="val 50000"/>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88A0E8AC-6E30-49C6-96A0-51BC151074BF}"/>
                  </a:ext>
                </a:extLst>
              </p:cNvPr>
              <p:cNvSpPr/>
              <p:nvPr/>
            </p:nvSpPr>
            <p:spPr>
              <a:xfrm>
                <a:off x="6344855" y="3122043"/>
                <a:ext cx="471783" cy="311793"/>
              </a:xfrm>
              <a:prstGeom prst="notchedRightArrow">
                <a:avLst>
                  <a:gd name="adj1" fmla="val 43443"/>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1" i="1">
                              <a:solidFill>
                                <a:schemeClr val="tx1"/>
                              </a:solidFill>
                              <a:latin typeface="Cambria Math" panose="02040503050406030204" pitchFamily="18" charset="0"/>
                            </a:rPr>
                          </m:ctrlPr>
                        </m:sSupPr>
                        <m:e>
                          <m:r>
                            <a:rPr lang="en-US" sz="1200" b="1" i="1">
                              <a:solidFill>
                                <a:schemeClr val="tx1"/>
                              </a:solidFill>
                              <a:latin typeface="Cambria Math" panose="02040503050406030204" pitchFamily="18" charset="0"/>
                            </a:rPr>
                            <m:t>𝜶</m:t>
                          </m:r>
                        </m:e>
                        <m:sup>
                          <m:r>
                            <a:rPr lang="en-US" sz="1200" b="1" i="1">
                              <a:solidFill>
                                <a:schemeClr val="tx1"/>
                              </a:solidFill>
                              <a:latin typeface="Cambria Math" panose="02040503050406030204" pitchFamily="18" charset="0"/>
                            </a:rPr>
                            <m:t>+</m:t>
                          </m:r>
                        </m:sup>
                      </m:sSup>
                    </m:oMath>
                  </m:oMathPara>
                </a14:m>
                <a:endParaRPr lang="en-US" sz="1200" b="1">
                  <a:latin typeface="Garamond" panose="02020404030301010803" pitchFamily="18" charset="0"/>
                </a:endParaRPr>
              </a:p>
            </p:txBody>
          </p:sp>
        </mc:Choice>
        <mc:Fallback xmlns="">
          <p:sp>
            <p:nvSpPr>
              <p:cNvPr id="93"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344855" y="3122043"/>
                <a:ext cx="471783" cy="311793"/>
              </a:xfrm>
              <a:prstGeom prst="notchedRightArrow">
                <a:avLst>
                  <a:gd name="adj1" fmla="val 43443"/>
                  <a:gd name="adj2" fmla="val 50000"/>
                </a:avLst>
              </a:prstGeom>
              <a:blipFill>
                <a:blip r:embed="rId26"/>
                <a:stretch>
                  <a:fillRect/>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A8F171E-718F-4376-9381-50F61D4A364F}"/>
              </a:ext>
            </a:extLst>
          </p:cNvPr>
          <p:cNvGrpSpPr/>
          <p:nvPr/>
        </p:nvGrpSpPr>
        <p:grpSpPr>
          <a:xfrm>
            <a:off x="5696007" y="5935069"/>
            <a:ext cx="1372412" cy="303866"/>
            <a:chOff x="1306878" y="5850150"/>
            <a:chExt cx="6032966" cy="502021"/>
          </a:xfrm>
        </p:grpSpPr>
        <p:cxnSp>
          <p:nvCxnSpPr>
            <p:cNvPr id="95" name="Straight Connector 94">
              <a:extLst>
                <a:ext uri="{FF2B5EF4-FFF2-40B4-BE49-F238E27FC236}">
                  <a16:creationId xmlns:a16="http://schemas.microsoft.com/office/drawing/2014/main" id="{5F17AC66-E76F-4A35-B06D-9547DEBA5865}"/>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8E557EF-69EC-4768-99D7-BF0E9DD2154E}"/>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C12FAA-8589-467D-B202-FB6B81EE6827}"/>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158F5518-2CE8-4479-A0A2-6CF0BBB573A2}"/>
              </a:ext>
            </a:extLst>
          </p:cNvPr>
          <p:cNvSpPr/>
          <p:nvPr/>
        </p:nvSpPr>
        <p:spPr>
          <a:xfrm>
            <a:off x="4369448" y="6187342"/>
            <a:ext cx="4004220" cy="338554"/>
          </a:xfrm>
          <a:prstGeom prst="rect">
            <a:avLst/>
          </a:prstGeom>
        </p:spPr>
        <p:txBody>
          <a:bodyPr wrap="square">
            <a:spAutoFit/>
          </a:bodyPr>
          <a:lstStyle/>
          <a:p>
            <a:pPr algn="ctr"/>
            <a:r>
              <a:rPr lang="en-US" sz="1600" b="1">
                <a:latin typeface="Garamond" panose="02020404030301010803" pitchFamily="18" charset="0"/>
              </a:rPr>
              <a:t>Reachable Speeds</a:t>
            </a:r>
            <a:endParaRPr lang="en-US" sz="1600"/>
          </a:p>
        </p:txBody>
      </p:sp>
      <p:cxnSp>
        <p:nvCxnSpPr>
          <p:cNvPr id="138" name="Straight Connector 137">
            <a:extLst>
              <a:ext uri="{FF2B5EF4-FFF2-40B4-BE49-F238E27FC236}">
                <a16:creationId xmlns:a16="http://schemas.microsoft.com/office/drawing/2014/main" id="{2135904F-25F6-4D4D-A3E3-59399B810056}"/>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533320423"/>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xit" presetSubtype="0" fill="hold"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fade">
                                      <p:cBhvr>
                                        <p:cTn id="8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 grpId="0" animBg="1"/>
      <p:bldP spid="6" grpId="0" animBg="1"/>
      <p:bldP spid="9" grpId="0" animBg="1"/>
      <p:bldP spid="10" grpId="0" animBg="1"/>
      <p:bldP spid="11" grpId="0" animBg="1"/>
      <p:bldP spid="80" grpId="0"/>
      <p:bldP spid="81" grpId="0"/>
      <p:bldP spid="82" grpId="0"/>
      <p:bldP spid="83" grpId="0"/>
      <p:bldP spid="84" grpId="0"/>
      <p:bldP spid="85" grpId="0"/>
      <p:bldP spid="91" grpId="0" animBg="1"/>
      <p:bldP spid="92" grpId="0" animBg="1"/>
      <p:bldP spid="93" grpId="0" animBg="1"/>
      <p:bldP spid="9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69813"/>
            <a:ext cx="7886700" cy="1325563"/>
          </a:xfrm>
        </p:spPr>
        <p:txBody>
          <a:bodyPr/>
          <a:lstStyle/>
          <a:p>
            <a:r>
              <a:rPr lang="en-US"/>
              <a:t>Search Space Reduction:</a:t>
            </a:r>
            <a:br>
              <a:rPr lang="en-US"/>
            </a:br>
            <a:r>
              <a:rPr lang="en-US"/>
              <a:t>Dominant Sequences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32</a:t>
            </a:fld>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9701A7-03CC-4FE0-A8C3-1142FBE8985D}"/>
                  </a:ext>
                </a:extLst>
              </p:cNvPr>
              <p:cNvSpPr txBox="1"/>
              <p:nvPr/>
            </p:nvSpPr>
            <p:spPr>
              <a:xfrm>
                <a:off x="2152650" y="2542589"/>
                <a:ext cx="7886700" cy="2677656"/>
              </a:xfrm>
              <a:prstGeom prst="rect">
                <a:avLst/>
              </a:prstGeom>
              <a:solidFill>
                <a:schemeClr val="bg1"/>
              </a:solidFill>
              <a:ln w="57150">
                <a:solidFill>
                  <a:srgbClr val="843C0C"/>
                </a:solidFill>
              </a:ln>
            </p:spPr>
            <p:txBody>
              <a:bodyPr wrap="square" rtlCol="0">
                <a:spAutoFit/>
              </a:bodyPr>
              <a:lstStyle/>
              <a:p>
                <a:pPr algn="ctr"/>
                <a:r>
                  <a:rPr lang="en-US" sz="4200">
                    <a:latin typeface="Garamond" panose="02020404030301010803" pitchFamily="18" charset="0"/>
                  </a:rPr>
                  <a:t>A </a:t>
                </a:r>
                <a:r>
                  <a:rPr lang="en-US" sz="4200" b="1">
                    <a:latin typeface="Garamond" panose="02020404030301010803" pitchFamily="18" charset="0"/>
                  </a:rPr>
                  <a:t>dominant sequence</a:t>
                </a:r>
                <a:r>
                  <a:rPr lang="en-US" sz="4200">
                    <a:latin typeface="Garamond" panose="02020404030301010803" pitchFamily="18" charset="0"/>
                  </a:rPr>
                  <a:t> is a sequence of job releases which</a:t>
                </a:r>
                <a:r>
                  <a:rPr lang="en-US" sz="4200" b="1">
                    <a:latin typeface="Garamond" panose="02020404030301010803" pitchFamily="18" charset="0"/>
                  </a:rPr>
                  <a:t> maximizes demand over a time interval </a:t>
                </a:r>
                <a14:m>
                  <m:oMath xmlns:m="http://schemas.openxmlformats.org/officeDocument/2006/math">
                    <m:r>
                      <a:rPr lang="en-US" sz="4200" b="1" i="1">
                        <a:latin typeface="Cambria Math" panose="02040503050406030204" pitchFamily="18" charset="0"/>
                      </a:rPr>
                      <m:t>𝜹</m:t>
                    </m:r>
                  </m:oMath>
                </a14:m>
                <a:r>
                  <a:rPr lang="en-US" sz="4200" b="1">
                    <a:latin typeface="Garamond" panose="02020404030301010803" pitchFamily="18" charset="0"/>
                  </a:rPr>
                  <a:t>.</a:t>
                </a:r>
              </a:p>
            </p:txBody>
          </p:sp>
        </mc:Choice>
        <mc:Fallback xmlns="">
          <p:sp>
            <p:nvSpPr>
              <p:cNvPr id="51" name="TextBox 50">
                <a:extLst>
                  <a:ext uri="{FF2B5EF4-FFF2-40B4-BE49-F238E27FC236}">
                    <a16:creationId xmlns:a16="http://schemas.microsoft.com/office/drawing/2014/main" id="{919701A7-03CC-4FE0-A8C3-1142FBE8985D}"/>
                  </a:ext>
                </a:extLst>
              </p:cNvPr>
              <p:cNvSpPr txBox="1">
                <a:spLocks noRot="1" noChangeAspect="1" noMove="1" noResize="1" noEditPoints="1" noAdjustHandles="1" noChangeArrowheads="1" noChangeShapeType="1" noTextEdit="1"/>
              </p:cNvSpPr>
              <p:nvPr/>
            </p:nvSpPr>
            <p:spPr>
              <a:xfrm>
                <a:off x="2152650" y="2542589"/>
                <a:ext cx="7886700" cy="2677656"/>
              </a:xfrm>
              <a:prstGeom prst="rect">
                <a:avLst/>
              </a:prstGeom>
              <a:blipFill>
                <a:blip r:embed="rId3"/>
                <a:stretch>
                  <a:fillRect t="-3571" b="-8482"/>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14572847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33</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1" name="Group 50"/>
          <p:cNvGrpSpPr/>
          <p:nvPr/>
        </p:nvGrpSpPr>
        <p:grpSpPr>
          <a:xfrm>
            <a:off x="8007126" y="1605238"/>
            <a:ext cx="2558104" cy="1683585"/>
            <a:chOff x="6483126" y="1605235"/>
            <a:chExt cx="2558104" cy="1683585"/>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C368CF-829C-4422-9A86-7BEF7B40B0FD}"/>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0" name="Rectangle 69">
                  <a:extLst>
                    <a:ext uri="{FF2B5EF4-FFF2-40B4-BE49-F238E27FC236}">
                      <a16:creationId xmlns:a16="http://schemas.microsoft.com/office/drawing/2014/main" id="{5AC368CF-829C-4422-9A86-7BEF7B40B0FD}"/>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9441C78-21C2-4D52-BDA6-59B97DA14895}"/>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1" name="Rectangle 70">
                  <a:extLst>
                    <a:ext uri="{FF2B5EF4-FFF2-40B4-BE49-F238E27FC236}">
                      <a16:creationId xmlns:a16="http://schemas.microsoft.com/office/drawing/2014/main" id="{D9441C78-21C2-4D52-BDA6-59B97DA14895}"/>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grpSp>
          <p:nvGrpSpPr>
            <p:cNvPr id="3" name="Group 2"/>
            <p:cNvGrpSpPr/>
            <p:nvPr/>
          </p:nvGrpSpPr>
          <p:grpSpPr>
            <a:xfrm>
              <a:off x="6483126" y="1605235"/>
              <a:ext cx="2556298" cy="1683585"/>
              <a:chOff x="6483126" y="1605235"/>
              <a:chExt cx="2556298" cy="1683585"/>
            </a:xfrm>
          </p:grpSpPr>
          <p:sp>
            <p:nvSpPr>
              <p:cNvPr id="54" name="Freeform 20">
                <a:extLst>
                  <a:ext uri="{FF2B5EF4-FFF2-40B4-BE49-F238E27FC236}">
                    <a16:creationId xmlns:a16="http://schemas.microsoft.com/office/drawing/2014/main" id="{DC2ECB68-9761-4170-9C07-3952EA375C11}"/>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20">
                <a:extLst>
                  <a:ext uri="{FF2B5EF4-FFF2-40B4-BE49-F238E27FC236}">
                    <a16:creationId xmlns:a16="http://schemas.microsoft.com/office/drawing/2014/main" id="{665CD2A9-5935-4C94-AE34-243157D40556}"/>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20">
                <a:extLst>
                  <a:ext uri="{FF2B5EF4-FFF2-40B4-BE49-F238E27FC236}">
                    <a16:creationId xmlns:a16="http://schemas.microsoft.com/office/drawing/2014/main" id="{811D54D2-2FFB-4E6D-96A0-26F0CA2DD245}"/>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51A1478F-1D78-43AE-962A-FF89A6549842}"/>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3" name="Group 72">
                <a:extLst>
                  <a:ext uri="{FF2B5EF4-FFF2-40B4-BE49-F238E27FC236}">
                    <a16:creationId xmlns:a16="http://schemas.microsoft.com/office/drawing/2014/main" id="{A76A20BD-D8C5-4FD8-A1C5-66A556F4891F}"/>
                  </a:ext>
                </a:extLst>
              </p:cNvPr>
              <p:cNvGrpSpPr/>
              <p:nvPr/>
            </p:nvGrpSpPr>
            <p:grpSpPr>
              <a:xfrm>
                <a:off x="8263643" y="2601576"/>
                <a:ext cx="715172" cy="687244"/>
                <a:chOff x="2505509" y="4583291"/>
                <a:chExt cx="2415579" cy="2321251"/>
              </a:xfrm>
            </p:grpSpPr>
            <p:grpSp>
              <p:nvGrpSpPr>
                <p:cNvPr id="74" name="Group 73">
                  <a:extLst>
                    <a:ext uri="{FF2B5EF4-FFF2-40B4-BE49-F238E27FC236}">
                      <a16:creationId xmlns:a16="http://schemas.microsoft.com/office/drawing/2014/main" id="{062BA565-297C-4046-AB5A-075B357A5631}"/>
                    </a:ext>
                  </a:extLst>
                </p:cNvPr>
                <p:cNvGrpSpPr/>
                <p:nvPr/>
              </p:nvGrpSpPr>
              <p:grpSpPr>
                <a:xfrm>
                  <a:off x="2505509" y="4930342"/>
                  <a:ext cx="2415579" cy="1974200"/>
                  <a:chOff x="5562080" y="4672428"/>
                  <a:chExt cx="2415579" cy="1974200"/>
                </a:xfrm>
              </p:grpSpPr>
              <p:cxnSp>
                <p:nvCxnSpPr>
                  <p:cNvPr id="76" name="Straight Connector 75">
                    <a:extLst>
                      <a:ext uri="{FF2B5EF4-FFF2-40B4-BE49-F238E27FC236}">
                        <a16:creationId xmlns:a16="http://schemas.microsoft.com/office/drawing/2014/main" id="{CBE2B8C7-A929-43CF-8FC5-8D58984B5831}"/>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92DB5-9BF2-482B-BE2E-3C1192B9A5B6}"/>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3CC70E9-783E-4B79-B224-04EF55B9853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C009C83-C69A-4893-986B-04C36A2C7563}"/>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6" name="TextBox 85">
                          <a:extLst>
                            <a:ext uri="{FF2B5EF4-FFF2-40B4-BE49-F238E27FC236}">
                              <a16:creationId xmlns:a16="http://schemas.microsoft.com/office/drawing/2014/main" id="{FC009C83-C69A-4893-986B-04C36A2C7563}"/>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5C3229BB-84F3-459F-B42D-532C74A9D258}"/>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8690E754-EB6D-42F5-9FA9-F76674D22E69}"/>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0BFF69-B0D9-4877-8803-F46A6ADBA9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4" name="TextBox 83">
                          <a:extLst>
                            <a:ext uri="{FF2B5EF4-FFF2-40B4-BE49-F238E27FC236}">
                              <a16:creationId xmlns:a16="http://schemas.microsoft.com/office/drawing/2014/main" id="{9A0BFF69-B0D9-4877-8803-F46A6ADBA9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4CED6F-AA0D-48C4-B373-DC8F7CE7B23C}"/>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B098978-06BA-4868-9477-B0CA2C7238C5}"/>
                      </a:ext>
                    </a:extLst>
                  </p:cNvPr>
                  <p:cNvGrpSpPr/>
                  <p:nvPr/>
                </p:nvGrpSpPr>
                <p:grpSpPr>
                  <a:xfrm>
                    <a:off x="6634681" y="4672428"/>
                    <a:ext cx="209164" cy="1247466"/>
                    <a:chOff x="4326099" y="2258613"/>
                    <a:chExt cx="359853" cy="2146183"/>
                  </a:xfrm>
                </p:grpSpPr>
                <p:sp>
                  <p:nvSpPr>
                    <p:cNvPr id="82" name="TextBox 81">
                      <a:extLst>
                        <a:ext uri="{FF2B5EF4-FFF2-40B4-BE49-F238E27FC236}">
                          <a16:creationId xmlns:a16="http://schemas.microsoft.com/office/drawing/2014/main" id="{B4945764-EDCD-48C5-9289-542ABD4ACF03}"/>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1" name="Rectangle 80">
                      <a:extLst>
                        <a:ext uri="{FF2B5EF4-FFF2-40B4-BE49-F238E27FC236}">
                          <a16:creationId xmlns:a16="http://schemas.microsoft.com/office/drawing/2014/main" id="{744CB32B-3B7B-48DB-8CC2-2786B82BD3B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7F883BF-C31A-4A48-8557-7A457015106F}"/>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5" name="Rectangle 74">
                      <a:extLst>
                        <a:ext uri="{FF2B5EF4-FFF2-40B4-BE49-F238E27FC236}">
                          <a16:creationId xmlns:a16="http://schemas.microsoft.com/office/drawing/2014/main" id="{77F883BF-C31A-4A48-8557-7A457015106F}"/>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p:grpSp>
      </p:gr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Freeform 29">
            <a:extLst>
              <a:ext uri="{FF2B5EF4-FFF2-40B4-BE49-F238E27FC236}">
                <a16:creationId xmlns:a16="http://schemas.microsoft.com/office/drawing/2014/main" id="{0CA0F70C-FFD7-4328-B733-A34EA420A04E}"/>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3" name="Freeform 20">
            <a:extLst>
              <a:ext uri="{FF2B5EF4-FFF2-40B4-BE49-F238E27FC236}">
                <a16:creationId xmlns:a16="http://schemas.microsoft.com/office/drawing/2014/main" id="{AE3A9098-A4DB-4956-B7EB-E29C66F20DED}"/>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15FD89-D81A-4167-A72D-C2E7F88F7CED}"/>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96" name="TextBox 95">
                <a:extLst>
                  <a:ext uri="{FF2B5EF4-FFF2-40B4-BE49-F238E27FC236}">
                    <a16:creationId xmlns:a16="http://schemas.microsoft.com/office/drawing/2014/main" id="{3D15FD89-D81A-4167-A72D-C2E7F88F7CED}"/>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761393347"/>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animBg="1"/>
      <p:bldP spid="49" grpId="0" animBg="1"/>
      <p:bldP spid="60" grpId="0" animBg="1"/>
      <p:bldP spid="63" grpId="0" animBg="1"/>
      <p:bldP spid="65" grpId="0" animBg="1"/>
      <p:bldP spid="67" grpId="0" animBg="1"/>
      <p:bldP spid="68" grpId="0" animBg="1"/>
      <p:bldP spid="69" grpId="0" animBg="1"/>
      <p:bldP spid="66" grpId="0" animBg="1"/>
      <p:bldP spid="62" grpId="0" animBg="1"/>
      <p:bldP spid="61" grpId="0" animBg="1"/>
      <p:bldP spid="89" grpId="0" animBg="1"/>
      <p:bldP spid="90" grpId="0" animBg="1"/>
      <p:bldP spid="91" grpId="0" animBg="1"/>
      <p:bldP spid="92" grpId="0" animBg="1"/>
      <p:bldP spid="9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34</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5048250" y="2029191"/>
            <a:ext cx="1700122"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2820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6754037" y="3276577"/>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29">
            <a:extLst>
              <a:ext uri="{FF2B5EF4-FFF2-40B4-BE49-F238E27FC236}">
                <a16:creationId xmlns:a16="http://schemas.microsoft.com/office/drawing/2014/main" id="{3C335A70-19C5-481B-A254-4DAB34983116}"/>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4" name="Freeform 20">
            <a:extLst>
              <a:ext uri="{FF2B5EF4-FFF2-40B4-BE49-F238E27FC236}">
                <a16:creationId xmlns:a16="http://schemas.microsoft.com/office/drawing/2014/main" id="{7F42625E-9515-469F-8118-B8C2F24EFD27}"/>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5" name="Freeform 20">
            <a:extLst>
              <a:ext uri="{FF2B5EF4-FFF2-40B4-BE49-F238E27FC236}">
                <a16:creationId xmlns:a16="http://schemas.microsoft.com/office/drawing/2014/main" id="{53A28ED1-4D0D-40F5-B723-1093AF1DA384}"/>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6" name="Freeform 20">
            <a:extLst>
              <a:ext uri="{FF2B5EF4-FFF2-40B4-BE49-F238E27FC236}">
                <a16:creationId xmlns:a16="http://schemas.microsoft.com/office/drawing/2014/main" id="{4134DB51-23EE-44E6-937A-3781C2477EE9}"/>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7" name="Freeform 20">
            <a:extLst>
              <a:ext uri="{FF2B5EF4-FFF2-40B4-BE49-F238E27FC236}">
                <a16:creationId xmlns:a16="http://schemas.microsoft.com/office/drawing/2014/main" id="{A7063551-6DC9-4311-B7E8-013185C8599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9896FF59-100E-435D-B07A-9378A9B124C1}"/>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8" name="Rectangle 97">
                <a:extLst>
                  <a:ext uri="{FF2B5EF4-FFF2-40B4-BE49-F238E27FC236}">
                    <a16:creationId xmlns:a16="http://schemas.microsoft.com/office/drawing/2014/main" id="{9896FF59-100E-435D-B07A-9378A9B124C1}"/>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4D7BA36B-B64F-4A7B-9CB7-AD95E96AF2F3}"/>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9" name="Rectangle 98">
                <a:extLst>
                  <a:ext uri="{FF2B5EF4-FFF2-40B4-BE49-F238E27FC236}">
                    <a16:creationId xmlns:a16="http://schemas.microsoft.com/office/drawing/2014/main" id="{4D7BA36B-B64F-4A7B-9CB7-AD95E96AF2F3}"/>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203E58EF-31A5-4B05-9749-FF8C644F8D0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1" name="Group 100">
            <a:extLst>
              <a:ext uri="{FF2B5EF4-FFF2-40B4-BE49-F238E27FC236}">
                <a16:creationId xmlns:a16="http://schemas.microsoft.com/office/drawing/2014/main" id="{87C6731D-14A2-4E7B-9874-5F6FD2B3521E}"/>
              </a:ext>
            </a:extLst>
          </p:cNvPr>
          <p:cNvGrpSpPr/>
          <p:nvPr/>
        </p:nvGrpSpPr>
        <p:grpSpPr>
          <a:xfrm>
            <a:off x="9787643" y="2601576"/>
            <a:ext cx="715172" cy="687244"/>
            <a:chOff x="2505509" y="4583291"/>
            <a:chExt cx="2415579" cy="2321251"/>
          </a:xfrm>
        </p:grpSpPr>
        <p:grpSp>
          <p:nvGrpSpPr>
            <p:cNvPr id="102" name="Group 101">
              <a:extLst>
                <a:ext uri="{FF2B5EF4-FFF2-40B4-BE49-F238E27FC236}">
                  <a16:creationId xmlns:a16="http://schemas.microsoft.com/office/drawing/2014/main" id="{069358D0-3EE2-4D46-A21F-83C91C32D56F}"/>
                </a:ext>
              </a:extLst>
            </p:cNvPr>
            <p:cNvGrpSpPr/>
            <p:nvPr/>
          </p:nvGrpSpPr>
          <p:grpSpPr>
            <a:xfrm>
              <a:off x="2505509" y="4930342"/>
              <a:ext cx="2415579" cy="1974200"/>
              <a:chOff x="5562080" y="4672428"/>
              <a:chExt cx="2415579" cy="1974200"/>
            </a:xfrm>
          </p:grpSpPr>
          <p:cxnSp>
            <p:nvCxnSpPr>
              <p:cNvPr id="104" name="Straight Connector 103">
                <a:extLst>
                  <a:ext uri="{FF2B5EF4-FFF2-40B4-BE49-F238E27FC236}">
                    <a16:creationId xmlns:a16="http://schemas.microsoft.com/office/drawing/2014/main" id="{42C41880-CAF7-4B92-B918-0459AB8B733B}"/>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76A8C07-2FE3-4994-85C9-2FC73CBA060D}"/>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DC95E5B-8985-4FA1-ACCF-977A7558E81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A726D65-1C47-492B-A0B5-93330ED8C5EA}"/>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13" name="TextBox 112">
                      <a:extLst>
                        <a:ext uri="{FF2B5EF4-FFF2-40B4-BE49-F238E27FC236}">
                          <a16:creationId xmlns:a16="http://schemas.microsoft.com/office/drawing/2014/main" id="{9A726D65-1C47-492B-A0B5-93330ED8C5EA}"/>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062F3DA4-D658-42B8-9CF9-A538F4293DC7}"/>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C67C504-D876-4CD8-A267-DF9682A7F521}"/>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DB7C35B-36C5-49ED-85A9-AF9A1BE3E260}"/>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11" name="TextBox 110">
                      <a:extLst>
                        <a:ext uri="{FF2B5EF4-FFF2-40B4-BE49-F238E27FC236}">
                          <a16:creationId xmlns:a16="http://schemas.microsoft.com/office/drawing/2014/main" id="{7DB7C35B-36C5-49ED-85A9-AF9A1BE3E260}"/>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6880435F-9CCC-4E22-B9BA-76A0CD9A85F5}"/>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CF8FDBE-319A-4F79-B0B3-091F9B5432F0}"/>
                  </a:ext>
                </a:extLst>
              </p:cNvPr>
              <p:cNvGrpSpPr/>
              <p:nvPr/>
            </p:nvGrpSpPr>
            <p:grpSpPr>
              <a:xfrm>
                <a:off x="6634681" y="4672428"/>
                <a:ext cx="209164" cy="1247466"/>
                <a:chOff x="4326099" y="2258613"/>
                <a:chExt cx="359853" cy="2146183"/>
              </a:xfrm>
            </p:grpSpPr>
            <p:sp>
              <p:nvSpPr>
                <p:cNvPr id="109" name="TextBox 108">
                  <a:extLst>
                    <a:ext uri="{FF2B5EF4-FFF2-40B4-BE49-F238E27FC236}">
                      <a16:creationId xmlns:a16="http://schemas.microsoft.com/office/drawing/2014/main" id="{71049C3B-726A-49DA-8E10-C3C459EF8C51}"/>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10" name="Rectangle 109">
                  <a:extLst>
                    <a:ext uri="{FF2B5EF4-FFF2-40B4-BE49-F238E27FC236}">
                      <a16:creationId xmlns:a16="http://schemas.microsoft.com/office/drawing/2014/main" id="{F4DDD472-495C-4843-A4C9-1E6F5EA91107}"/>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9E66654C-9BF7-4D5F-9BB0-55569362295A}"/>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3" name="Rectangle 102">
                  <a:extLst>
                    <a:ext uri="{FF2B5EF4-FFF2-40B4-BE49-F238E27FC236}">
                      <a16:creationId xmlns:a16="http://schemas.microsoft.com/office/drawing/2014/main" id="{9E66654C-9BF7-4D5F-9BB0-55569362295A}"/>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55ED7C1-8B1D-4A58-9982-37512A915494}"/>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117" name="TextBox 116">
                <a:extLst>
                  <a:ext uri="{FF2B5EF4-FFF2-40B4-BE49-F238E27FC236}">
                    <a16:creationId xmlns:a16="http://schemas.microsoft.com/office/drawing/2014/main" id="{E55ED7C1-8B1D-4A58-9982-37512A915494}"/>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98799068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animBg="1"/>
      <p:bldP spid="8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51E5D848-AA18-4A08-93A7-5A616533D40F}"/>
              </a:ext>
            </a:extLst>
          </p:cNvPr>
          <p:cNvGrpSpPr/>
          <p:nvPr/>
        </p:nvGrpSpPr>
        <p:grpSpPr>
          <a:xfrm>
            <a:off x="1669719" y="1633373"/>
            <a:ext cx="8650109" cy="5160835"/>
            <a:chOff x="145716" y="1633370"/>
            <a:chExt cx="8650109" cy="5160835"/>
          </a:xfrm>
        </p:grpSpPr>
        <p:cxnSp>
          <p:nvCxnSpPr>
            <p:cNvPr id="183" name="Straight Connector 182">
              <a:extLst>
                <a:ext uri="{FF2B5EF4-FFF2-40B4-BE49-F238E27FC236}">
                  <a16:creationId xmlns:a16="http://schemas.microsoft.com/office/drawing/2014/main" id="{9E6AA0BA-A733-447B-A82F-6B1968BE9E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B46E9051-F99A-4CC1-8408-D99C97245227}"/>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5" name="Straight Connector 184">
              <a:extLst>
                <a:ext uri="{FF2B5EF4-FFF2-40B4-BE49-F238E27FC236}">
                  <a16:creationId xmlns:a16="http://schemas.microsoft.com/office/drawing/2014/main" id="{C948AFCB-BEA5-47F1-9D5A-58309B58CE74}"/>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1CDE02D2-AA00-4588-A3E9-6713447D8E5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33F7F203-C20D-48DD-9AA8-EF7DA371411C}"/>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D3E109D-6E09-4DFE-B41D-764C58278366}"/>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0C179743-7D7E-41D5-8582-AE29B95D12C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21DD4034-F71A-4123-87D4-6E08F7839C65}"/>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B698C45-968B-4A52-B876-80EF768803C3}"/>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5322C07-1B95-4786-9A19-B76EA4D9A1A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43FE8DA2-4833-447C-82A4-783ED468C05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C5D6FEC-B7D1-49AD-9046-EB31D2DB9C87}"/>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94" name="TextBox 193">
                  <a:extLst>
                    <a:ext uri="{FF2B5EF4-FFF2-40B4-BE49-F238E27FC236}">
                      <a16:creationId xmlns:a16="http://schemas.microsoft.com/office/drawing/2014/main" id="{7C5D6FEC-B7D1-49AD-9046-EB31D2DB9C87}"/>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E99B14D-F845-4FAA-9F30-1B6A1500BAE7}"/>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95" name="TextBox 194">
                  <a:extLst>
                    <a:ext uri="{FF2B5EF4-FFF2-40B4-BE49-F238E27FC236}">
                      <a16:creationId xmlns:a16="http://schemas.microsoft.com/office/drawing/2014/main" id="{AE99B14D-F845-4FAA-9F30-1B6A1500BAE7}"/>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D0894AD-625A-49FF-B9C3-17383D616E9F}"/>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6" name="TextBox 195">
                  <a:extLst>
                    <a:ext uri="{FF2B5EF4-FFF2-40B4-BE49-F238E27FC236}">
                      <a16:creationId xmlns:a16="http://schemas.microsoft.com/office/drawing/2014/main" id="{FD0894AD-625A-49FF-B9C3-17383D616E9F}"/>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25EFB575-AA24-40AC-AE4E-14D93B91717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7" name="TextBox 196">
                  <a:extLst>
                    <a:ext uri="{FF2B5EF4-FFF2-40B4-BE49-F238E27FC236}">
                      <a16:creationId xmlns:a16="http://schemas.microsoft.com/office/drawing/2014/main" id="{25EFB575-AA24-40AC-AE4E-14D93B91717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2961F74-A1CA-46BE-8001-D30B280B7C81}"/>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8" name="TextBox 197">
                  <a:extLst>
                    <a:ext uri="{FF2B5EF4-FFF2-40B4-BE49-F238E27FC236}">
                      <a16:creationId xmlns:a16="http://schemas.microsoft.com/office/drawing/2014/main" id="{62961F74-A1CA-46BE-8001-D30B280B7C81}"/>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8D02C4B-CAAF-4E76-A8C8-CB2B4BB6B478}"/>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199" name="TextBox 198">
                  <a:extLst>
                    <a:ext uri="{FF2B5EF4-FFF2-40B4-BE49-F238E27FC236}">
                      <a16:creationId xmlns:a16="http://schemas.microsoft.com/office/drawing/2014/main" id="{38D02C4B-CAAF-4E76-A8C8-CB2B4BB6B478}"/>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4AAFE2A-DB71-443A-BBD4-5D3B20CF2D58}"/>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00" name="TextBox 199">
                  <a:extLst>
                    <a:ext uri="{FF2B5EF4-FFF2-40B4-BE49-F238E27FC236}">
                      <a16:creationId xmlns:a16="http://schemas.microsoft.com/office/drawing/2014/main" id="{D4AAFE2A-DB71-443A-BBD4-5D3B20CF2D58}"/>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01" name="Straight Connector 200">
              <a:extLst>
                <a:ext uri="{FF2B5EF4-FFF2-40B4-BE49-F238E27FC236}">
                  <a16:creationId xmlns:a16="http://schemas.microsoft.com/office/drawing/2014/main" id="{8BA24FE4-386E-49F7-AB5A-3BF1548B1F63}"/>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2176CBD-1D74-4565-8684-4A7992242526}"/>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02" name="TextBox 201">
                  <a:extLst>
                    <a:ext uri="{FF2B5EF4-FFF2-40B4-BE49-F238E27FC236}">
                      <a16:creationId xmlns:a16="http://schemas.microsoft.com/office/drawing/2014/main" id="{B2176CBD-1D74-4565-8684-4A7992242526}"/>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C07B072E-B08D-4F9E-BEDB-B70E2560E9F0}"/>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03" name="TextBox 202">
                  <a:extLst>
                    <a:ext uri="{FF2B5EF4-FFF2-40B4-BE49-F238E27FC236}">
                      <a16:creationId xmlns:a16="http://schemas.microsoft.com/office/drawing/2014/main" id="{C07B072E-B08D-4F9E-BEDB-B70E2560E9F0}"/>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EDAF876-DCCC-4A4C-B42A-F45E5294AE83}"/>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04" name="TextBox 203">
                  <a:extLst>
                    <a:ext uri="{FF2B5EF4-FFF2-40B4-BE49-F238E27FC236}">
                      <a16:creationId xmlns:a16="http://schemas.microsoft.com/office/drawing/2014/main" id="{AEDAF876-DCCC-4A4C-B42A-F45E5294AE83}"/>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1DF5D6C-A4D2-428B-8261-6FFF9505345A}"/>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05" name="TextBox 204">
                  <a:extLst>
                    <a:ext uri="{FF2B5EF4-FFF2-40B4-BE49-F238E27FC236}">
                      <a16:creationId xmlns:a16="http://schemas.microsoft.com/office/drawing/2014/main" id="{21DF5D6C-A4D2-428B-8261-6FFF9505345A}"/>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CE82E91-5E62-4FA6-89BA-F694730C717F}"/>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06" name="TextBox 205">
                  <a:extLst>
                    <a:ext uri="{FF2B5EF4-FFF2-40B4-BE49-F238E27FC236}">
                      <a16:creationId xmlns:a16="http://schemas.microsoft.com/office/drawing/2014/main" id="{0CE82E91-5E62-4FA6-89BA-F694730C717F}"/>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AF586634-71DC-4434-9A78-667FF8EEFBA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BA17E448-9794-43EC-9520-DEDAD006DCC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DFDDE8BC-E722-46B6-A22D-0AD1E7D610D4}"/>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A1FE00E4-53DA-40E0-9885-3C8BC5BD7BCA}"/>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B6A0E3AE-AF76-4516-BD39-B513FB441BF1}"/>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4A8F8BD6-456E-484F-8C74-D008898B80EC}"/>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40713B32-80B2-40DD-B351-CE3F5BACF35E}"/>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Straight Connector 213">
              <a:extLst>
                <a:ext uri="{FF2B5EF4-FFF2-40B4-BE49-F238E27FC236}">
                  <a16:creationId xmlns:a16="http://schemas.microsoft.com/office/drawing/2014/main" id="{BA0362F7-61E1-4714-B32D-2AD429304B62}"/>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Connector 214">
              <a:extLst>
                <a:ext uri="{FF2B5EF4-FFF2-40B4-BE49-F238E27FC236}">
                  <a16:creationId xmlns:a16="http://schemas.microsoft.com/office/drawing/2014/main" id="{E511D185-5C56-4070-BB1A-9635C5293D8C}"/>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F69A5A03-E9DB-4880-B5C2-0A474EBB1E9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Connector 216">
              <a:extLst>
                <a:ext uri="{FF2B5EF4-FFF2-40B4-BE49-F238E27FC236}">
                  <a16:creationId xmlns:a16="http://schemas.microsoft.com/office/drawing/2014/main" id="{14A3235D-062A-44AF-AE3D-75A6522E53D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A248DB04-34FB-4FD4-8C09-EA9E4315372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4BED58FC-726B-4E4D-95AF-57D5836E0A98}"/>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EC91587-5CA6-4D49-970C-824AB73D171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220" name="TextBox 219">
                  <a:extLst>
                    <a:ext uri="{FF2B5EF4-FFF2-40B4-BE49-F238E27FC236}">
                      <a16:creationId xmlns:a16="http://schemas.microsoft.com/office/drawing/2014/main" id="{9EC91587-5CA6-4D49-970C-824AB73D171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70FDE0F6-A150-4C17-B391-112F576287B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222" name="TextBox 221">
              <a:extLst>
                <a:ext uri="{FF2B5EF4-FFF2-40B4-BE49-F238E27FC236}">
                  <a16:creationId xmlns:a16="http://schemas.microsoft.com/office/drawing/2014/main" id="{0BBB5B5A-CFBE-4EA3-B8B3-D9E7B7063B54}"/>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223" name="Straight Connector 222">
              <a:extLst>
                <a:ext uri="{FF2B5EF4-FFF2-40B4-BE49-F238E27FC236}">
                  <a16:creationId xmlns:a16="http://schemas.microsoft.com/office/drawing/2014/main" id="{B9D4F20B-F980-4106-B750-2A9E99965BE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01060F41-2401-4F0B-8403-D868C4EEB07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Straight Connector 224">
              <a:extLst>
                <a:ext uri="{FF2B5EF4-FFF2-40B4-BE49-F238E27FC236}">
                  <a16:creationId xmlns:a16="http://schemas.microsoft.com/office/drawing/2014/main" id="{28A65991-A8C3-4401-906F-E1FEF4A750E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05139ED8-8DDF-4CE8-B087-CB41E8FA157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26" name="TextBox 225">
                  <a:extLst>
                    <a:ext uri="{FF2B5EF4-FFF2-40B4-BE49-F238E27FC236}">
                      <a16:creationId xmlns:a16="http://schemas.microsoft.com/office/drawing/2014/main" id="{05139ED8-8DDF-4CE8-B087-CB41E8FA157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35</a:t>
            </a:fld>
            <a:endParaRPr lang="en-US"/>
          </a:p>
        </p:txBody>
      </p:sp>
      <p:grpSp>
        <p:nvGrpSpPr>
          <p:cNvPr id="107" name="Group 106">
            <a:extLst>
              <a:ext uri="{FF2B5EF4-FFF2-40B4-BE49-F238E27FC236}">
                <a16:creationId xmlns:a16="http://schemas.microsoft.com/office/drawing/2014/main" id="{40755908-9D58-4CEF-87FD-E783A0622C0D}"/>
              </a:ext>
            </a:extLst>
          </p:cNvPr>
          <p:cNvGrpSpPr/>
          <p:nvPr/>
        </p:nvGrpSpPr>
        <p:grpSpPr>
          <a:xfrm>
            <a:off x="2820160" y="1581265"/>
            <a:ext cx="1633984" cy="1062414"/>
            <a:chOff x="1296160" y="1581265"/>
            <a:chExt cx="1633984" cy="1062414"/>
          </a:xfrm>
        </p:grpSpPr>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a:cxnSpLocks/>
            </p:cNvCxnSpPr>
            <p:nvPr/>
          </p:nvCxnSpPr>
          <p:spPr>
            <a:xfrm>
              <a:off x="2649913" y="2542446"/>
              <a:ext cx="28023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a:cxnSpLocks/>
            </p:cNvCxnSpPr>
            <p:nvPr/>
          </p:nvCxnSpPr>
          <p:spPr>
            <a:xfrm flipH="1">
              <a:off x="2647970" y="2534413"/>
              <a:ext cx="1" cy="10926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a:cxnSpLocks/>
            </p:cNvCxnSpPr>
            <p:nvPr/>
          </p:nvCxnSpPr>
          <p:spPr>
            <a:xfrm>
              <a:off x="1656780" y="1935266"/>
              <a:ext cx="0" cy="70841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a:cxnSpLocks/>
            </p:cNvCxnSpPr>
            <p:nvPr/>
          </p:nvCxnSpPr>
          <p:spPr>
            <a:xfrm>
              <a:off x="1296160" y="1935266"/>
              <a:ext cx="36062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a:cxnSpLocks/>
            </p:cNvCxnSpPr>
            <p:nvPr/>
          </p:nvCxnSpPr>
          <p:spPr>
            <a:xfrm>
              <a:off x="1296160" y="2542446"/>
              <a:ext cx="135181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9325255D-1BB0-455D-8B5A-B1D85C9048D1}"/>
              </a:ext>
            </a:extLst>
          </p:cNvPr>
          <p:cNvGrpSpPr/>
          <p:nvPr/>
        </p:nvGrpSpPr>
        <p:grpSpPr>
          <a:xfrm>
            <a:off x="6754037" y="3276577"/>
            <a:ext cx="1955941" cy="1937069"/>
            <a:chOff x="5230034" y="3276574"/>
            <a:chExt cx="1955941" cy="1937069"/>
          </a:xfrm>
        </p:grpSpPr>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a:cxnSpLocks/>
            </p:cNvCxnSpPr>
            <p:nvPr/>
          </p:nvCxnSpPr>
          <p:spPr>
            <a:xfrm flipH="1">
              <a:off x="5867343" y="4351936"/>
              <a:ext cx="1" cy="86170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a:cxnSpLocks/>
            </p:cNvCxnSpPr>
            <p:nvPr/>
          </p:nvCxnSpPr>
          <p:spPr>
            <a:xfrm>
              <a:off x="6933924" y="5104237"/>
              <a:ext cx="0" cy="10940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a:cxnSpLocks/>
            </p:cNvCxnSpPr>
            <p:nvPr/>
          </p:nvCxnSpPr>
          <p:spPr>
            <a:xfrm flipV="1">
              <a:off x="5230034" y="4343902"/>
              <a:ext cx="637308" cy="17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a:cxnSpLocks/>
            </p:cNvCxnSpPr>
            <p:nvPr/>
          </p:nvCxnSpPr>
          <p:spPr>
            <a:xfrm>
              <a:off x="5230034" y="5100221"/>
              <a:ext cx="1703888" cy="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247C815-F0B7-477C-BC74-5014BD3D5205}"/>
                </a:ext>
              </a:extLst>
            </p:cNvPr>
            <p:cNvCxnSpPr>
              <a:cxnSpLocks/>
            </p:cNvCxnSpPr>
            <p:nvPr/>
          </p:nvCxnSpPr>
          <p:spPr>
            <a:xfrm>
              <a:off x="6970027" y="5100098"/>
              <a:ext cx="215948" cy="0"/>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CE1A957-09C8-4D91-83CE-7FBCA0F67E53}"/>
                </a:ext>
              </a:extLst>
            </p:cNvPr>
            <p:cNvCxnSpPr>
              <a:cxnSpLocks/>
            </p:cNvCxnSpPr>
            <p:nvPr/>
          </p:nvCxnSpPr>
          <p:spPr>
            <a:xfrm>
              <a:off x="5230034" y="3748711"/>
              <a:ext cx="637308" cy="0"/>
            </a:xfrm>
            <a:prstGeom prst="line">
              <a:avLst/>
            </a:prstGeom>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DD655688-49C1-4981-8DBE-2CFBBF63E7A6}"/>
              </a:ext>
            </a:extLst>
          </p:cNvPr>
          <p:cNvGrpSpPr/>
          <p:nvPr/>
        </p:nvGrpSpPr>
        <p:grpSpPr>
          <a:xfrm>
            <a:off x="5048252" y="2029191"/>
            <a:ext cx="1705785" cy="1937090"/>
            <a:chOff x="3524249" y="2029191"/>
            <a:chExt cx="1705785" cy="1937090"/>
          </a:xfrm>
        </p:grpSpPr>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a:cxnSpLocks/>
            </p:cNvCxnSpPr>
            <p:nvPr/>
          </p:nvCxnSpPr>
          <p:spPr>
            <a:xfrm>
              <a:off x="4795390" y="3748773"/>
              <a:ext cx="434644"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a:cxnSpLocks/>
            </p:cNvCxnSpPr>
            <p:nvPr/>
          </p:nvCxnSpPr>
          <p:spPr>
            <a:xfrm flipH="1">
              <a:off x="3721867" y="3145610"/>
              <a:ext cx="1" cy="8206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a:cxnSpLocks/>
            </p:cNvCxnSpPr>
            <p:nvPr/>
          </p:nvCxnSpPr>
          <p:spPr>
            <a:xfrm>
              <a:off x="4793820" y="3748773"/>
              <a:ext cx="0" cy="21750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a:cxnSpLocks/>
            </p:cNvCxnSpPr>
            <p:nvPr/>
          </p:nvCxnSpPr>
          <p:spPr>
            <a:xfrm>
              <a:off x="3524250" y="3144650"/>
              <a:ext cx="19761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a:cxnSpLocks/>
            </p:cNvCxnSpPr>
            <p:nvPr/>
          </p:nvCxnSpPr>
          <p:spPr>
            <a:xfrm>
              <a:off x="3524250" y="3748774"/>
              <a:ext cx="126957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49" y="2029191"/>
              <a:ext cx="1702397"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B0871CB-7721-4451-9C32-FA72806FE40C}"/>
                </a:ext>
              </a:extLst>
            </p:cNvPr>
            <p:cNvCxnSpPr>
              <a:cxnSpLocks/>
            </p:cNvCxnSpPr>
            <p:nvPr/>
          </p:nvCxnSpPr>
          <p:spPr>
            <a:xfrm>
              <a:off x="3524250" y="2544892"/>
              <a:ext cx="197617" cy="0"/>
            </a:xfrm>
            <a:prstGeom prst="line">
              <a:avLst/>
            </a:prstGeom>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Freeform 29">
              <a:extLst>
                <a:ext uri="{FF2B5EF4-FFF2-40B4-BE49-F238E27FC236}">
                  <a16:creationId xmlns:a16="http://schemas.microsoft.com/office/drawing/2014/main" id="{6EF1D9B0-EFE8-4D11-9E70-2F5D84C45EB8}"/>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3" name="Freeform 20">
              <a:extLst>
                <a:ext uri="{FF2B5EF4-FFF2-40B4-BE49-F238E27FC236}">
                  <a16:creationId xmlns:a16="http://schemas.microsoft.com/office/drawing/2014/main" id="{2F5B1816-5081-4016-A4A0-0FCC5B4AC75E}"/>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16" name="Freeform 20">
            <a:extLst>
              <a:ext uri="{FF2B5EF4-FFF2-40B4-BE49-F238E27FC236}">
                <a16:creationId xmlns:a16="http://schemas.microsoft.com/office/drawing/2014/main" id="{35D370A6-29CE-40C5-ACD0-1FA57158F8C2}"/>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Freeform 20">
            <a:extLst>
              <a:ext uri="{FF2B5EF4-FFF2-40B4-BE49-F238E27FC236}">
                <a16:creationId xmlns:a16="http://schemas.microsoft.com/office/drawing/2014/main" id="{3207F650-3EC8-45D3-BEF6-CA78D899F10B}"/>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F142DC34-AB1A-4830-873B-1641947FE92C}"/>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19" name="Rectangle 118">
                <a:extLst>
                  <a:ext uri="{FF2B5EF4-FFF2-40B4-BE49-F238E27FC236}">
                    <a16:creationId xmlns:a16="http://schemas.microsoft.com/office/drawing/2014/main" id="{F142DC34-AB1A-4830-873B-1641947FE92C}"/>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3080A38C-5F56-42F2-87C8-E1D8AE32781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20" name="Rectangle 119">
                <a:extLst>
                  <a:ext uri="{FF2B5EF4-FFF2-40B4-BE49-F238E27FC236}">
                    <a16:creationId xmlns:a16="http://schemas.microsoft.com/office/drawing/2014/main" id="{3080A38C-5F56-42F2-87C8-E1D8AE32781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21" name="Rectangle 120">
            <a:extLst>
              <a:ext uri="{FF2B5EF4-FFF2-40B4-BE49-F238E27FC236}">
                <a16:creationId xmlns:a16="http://schemas.microsoft.com/office/drawing/2014/main" id="{6FB9002A-770C-4F46-9A4A-2B82E8F4A5B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22" name="Group 121">
            <a:extLst>
              <a:ext uri="{FF2B5EF4-FFF2-40B4-BE49-F238E27FC236}">
                <a16:creationId xmlns:a16="http://schemas.microsoft.com/office/drawing/2014/main" id="{B0A6EE87-07EE-4FC5-B7C6-EC4EB6E46A80}"/>
              </a:ext>
            </a:extLst>
          </p:cNvPr>
          <p:cNvGrpSpPr/>
          <p:nvPr/>
        </p:nvGrpSpPr>
        <p:grpSpPr>
          <a:xfrm>
            <a:off x="9787643" y="2601576"/>
            <a:ext cx="715172" cy="687244"/>
            <a:chOff x="2505509" y="4583291"/>
            <a:chExt cx="2415579" cy="2321251"/>
          </a:xfrm>
        </p:grpSpPr>
        <p:grpSp>
          <p:nvGrpSpPr>
            <p:cNvPr id="123" name="Group 122">
              <a:extLst>
                <a:ext uri="{FF2B5EF4-FFF2-40B4-BE49-F238E27FC236}">
                  <a16:creationId xmlns:a16="http://schemas.microsoft.com/office/drawing/2014/main" id="{34B2CC0F-8BD8-43D5-9E75-85B67BA37587}"/>
                </a:ext>
              </a:extLst>
            </p:cNvPr>
            <p:cNvGrpSpPr/>
            <p:nvPr/>
          </p:nvGrpSpPr>
          <p:grpSpPr>
            <a:xfrm>
              <a:off x="2505509" y="4930342"/>
              <a:ext cx="2415579" cy="1974200"/>
              <a:chOff x="5562080" y="4672428"/>
              <a:chExt cx="2415579" cy="1974200"/>
            </a:xfrm>
          </p:grpSpPr>
          <p:cxnSp>
            <p:nvCxnSpPr>
              <p:cNvPr id="125" name="Straight Connector 124">
                <a:extLst>
                  <a:ext uri="{FF2B5EF4-FFF2-40B4-BE49-F238E27FC236}">
                    <a16:creationId xmlns:a16="http://schemas.microsoft.com/office/drawing/2014/main" id="{BC01C19F-ACAE-4CA2-8D30-3C1E912E0A94}"/>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FAB3EE-D2A4-4137-90FA-71771A6A405B}"/>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21A269F-BD6F-4D82-85C5-C7178BF94846}"/>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C021696-7902-4044-AC06-7A11062BF48D}"/>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34" name="TextBox 133">
                      <a:extLst>
                        <a:ext uri="{FF2B5EF4-FFF2-40B4-BE49-F238E27FC236}">
                          <a16:creationId xmlns:a16="http://schemas.microsoft.com/office/drawing/2014/main" id="{BC021696-7902-4044-AC06-7A11062BF48D}"/>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35" name="Oval 134">
                  <a:extLst>
                    <a:ext uri="{FF2B5EF4-FFF2-40B4-BE49-F238E27FC236}">
                      <a16:creationId xmlns:a16="http://schemas.microsoft.com/office/drawing/2014/main" id="{46245B35-E166-49C0-8E54-B7B74606AF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3BCF1E5-3392-4693-9B0A-6F0936600EEE}"/>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50838E6-8022-4477-9690-21C80610E4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32" name="TextBox 131">
                      <a:extLst>
                        <a:ext uri="{FF2B5EF4-FFF2-40B4-BE49-F238E27FC236}">
                          <a16:creationId xmlns:a16="http://schemas.microsoft.com/office/drawing/2014/main" id="{450838E6-8022-4477-9690-21C80610E4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2FD4D075-6987-4B32-B2D0-3C41C232983B}"/>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AB5A8970-AFEC-45AF-8D39-DB91B82BE2ED}"/>
                  </a:ext>
                </a:extLst>
              </p:cNvPr>
              <p:cNvGrpSpPr/>
              <p:nvPr/>
            </p:nvGrpSpPr>
            <p:grpSpPr>
              <a:xfrm>
                <a:off x="6634681" y="4672428"/>
                <a:ext cx="209164" cy="1247466"/>
                <a:chOff x="4326099" y="2258613"/>
                <a:chExt cx="359853" cy="2146183"/>
              </a:xfrm>
            </p:grpSpPr>
            <p:sp>
              <p:nvSpPr>
                <p:cNvPr id="130" name="TextBox 129">
                  <a:extLst>
                    <a:ext uri="{FF2B5EF4-FFF2-40B4-BE49-F238E27FC236}">
                      <a16:creationId xmlns:a16="http://schemas.microsoft.com/office/drawing/2014/main" id="{4361E46A-9A32-4B64-9FFB-4A543060C7F2}"/>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31" name="Rectangle 130">
                  <a:extLst>
                    <a:ext uri="{FF2B5EF4-FFF2-40B4-BE49-F238E27FC236}">
                      <a16:creationId xmlns:a16="http://schemas.microsoft.com/office/drawing/2014/main" id="{DEEC23F6-7D8F-4797-A561-785DE2AC5AC9}"/>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2EFCA93-2B38-4164-AF46-59A9C4FCDBE4}"/>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24" name="Rectangle 123">
                  <a:extLst>
                    <a:ext uri="{FF2B5EF4-FFF2-40B4-BE49-F238E27FC236}">
                      <a16:creationId xmlns:a16="http://schemas.microsoft.com/office/drawing/2014/main" id="{82EFCA93-2B38-4164-AF46-59A9C4FCDBE4}"/>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1B89664-D39F-4CA2-B36F-5DA77BE3DF00}"/>
                  </a:ext>
                </a:extLst>
              </p:cNvPr>
              <p:cNvSpPr txBox="1"/>
              <p:nvPr/>
            </p:nvSpPr>
            <p:spPr>
              <a:xfrm>
                <a:off x="4286569" y="3720062"/>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0" name="TextBox 179">
                <a:extLst>
                  <a:ext uri="{FF2B5EF4-FFF2-40B4-BE49-F238E27FC236}">
                    <a16:creationId xmlns:a16="http://schemas.microsoft.com/office/drawing/2014/main" id="{41B89664-D39F-4CA2-B36F-5DA77BE3DF00}"/>
                  </a:ext>
                </a:extLst>
              </p:cNvPr>
              <p:cNvSpPr txBox="1">
                <a:spLocks noRot="1" noChangeAspect="1" noMove="1" noResize="1" noEditPoints="1" noAdjustHandles="1" noChangeArrowheads="1" noChangeShapeType="1" noTextEdit="1"/>
              </p:cNvSpPr>
              <p:nvPr/>
            </p:nvSpPr>
            <p:spPr>
              <a:xfrm>
                <a:off x="4286569" y="3720062"/>
                <a:ext cx="400751" cy="49244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A1C66B6-1309-4162-84BC-CF0021D38621}"/>
                  </a:ext>
                </a:extLst>
              </p:cNvPr>
              <p:cNvSpPr txBox="1"/>
              <p:nvPr/>
            </p:nvSpPr>
            <p:spPr>
              <a:xfrm>
                <a:off x="7157932" y="3669985"/>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1" name="TextBox 180">
                <a:extLst>
                  <a:ext uri="{FF2B5EF4-FFF2-40B4-BE49-F238E27FC236}">
                    <a16:creationId xmlns:a16="http://schemas.microsoft.com/office/drawing/2014/main" id="{FA1C66B6-1309-4162-84BC-CF0021D38621}"/>
                  </a:ext>
                </a:extLst>
              </p:cNvPr>
              <p:cNvSpPr txBox="1">
                <a:spLocks noRot="1" noChangeAspect="1" noMove="1" noResize="1" noEditPoints="1" noAdjustHandles="1" noChangeArrowheads="1" noChangeShapeType="1" noTextEdit="1"/>
              </p:cNvSpPr>
              <p:nvPr/>
            </p:nvSpPr>
            <p:spPr>
              <a:xfrm>
                <a:off x="7157932" y="3669985"/>
                <a:ext cx="400751" cy="49244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230C990-47C4-4648-A238-D6B6D7921BB9}"/>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227" name="TextBox 226">
                <a:extLst>
                  <a:ext uri="{FF2B5EF4-FFF2-40B4-BE49-F238E27FC236}">
                    <a16:creationId xmlns:a16="http://schemas.microsoft.com/office/drawing/2014/main" id="{B230C990-47C4-4648-A238-D6B6D7921BB9}"/>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4"/>
                <a:stretch>
                  <a:fillRect l="-201" t="-485" b="-4854"/>
                </a:stretch>
              </a:blipFill>
              <a:ln w="57150">
                <a:solidFill>
                  <a:srgbClr val="843C0C"/>
                </a:solidFill>
              </a:ln>
            </p:spPr>
            <p:txBody>
              <a:bodyPr/>
              <a:lstStyle/>
              <a:p>
                <a:r>
                  <a:rPr lang="en-US">
                    <a:noFill/>
                  </a:rPr>
                  <a:t> </a:t>
                </a:r>
              </a:p>
            </p:txBody>
          </p:sp>
        </mc:Fallback>
      </mc:AlternateContent>
      <p:sp>
        <p:nvSpPr>
          <p:cNvPr id="136" name="Freeform 20">
            <a:extLst>
              <a:ext uri="{FF2B5EF4-FFF2-40B4-BE49-F238E27FC236}">
                <a16:creationId xmlns:a16="http://schemas.microsoft.com/office/drawing/2014/main" id="{10A48A4E-47B4-4DF2-A99D-35883B7777A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7" name="TextBox 136">
            <a:extLst>
              <a:ext uri="{FF2B5EF4-FFF2-40B4-BE49-F238E27FC236}">
                <a16:creationId xmlns:a16="http://schemas.microsoft.com/office/drawing/2014/main" id="{85950690-4C5E-47EB-A2B7-0EE87573E3F9}"/>
              </a:ext>
            </a:extLst>
          </p:cNvPr>
          <p:cNvSpPr txBox="1"/>
          <p:nvPr/>
        </p:nvSpPr>
        <p:spPr>
          <a:xfrm>
            <a:off x="4452016" y="5305214"/>
            <a:ext cx="3287975"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We only search for dominant sequences!</a:t>
            </a:r>
          </a:p>
        </p:txBody>
      </p:sp>
    </p:spTree>
    <p:extLst>
      <p:ext uri="{BB962C8B-B14F-4D97-AF65-F5344CB8AC3E}">
        <p14:creationId xmlns:p14="http://schemas.microsoft.com/office/powerpoint/2010/main" val="366147646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2"/>
                                        </p:tgtEl>
                                      </p:cBhvr>
                                    </p:animEffect>
                                    <p:set>
                                      <p:cBhvr>
                                        <p:cTn id="7" dur="1" fill="hold">
                                          <p:stCondLst>
                                            <p:cond delay="499"/>
                                          </p:stCondLst>
                                        </p:cTn>
                                        <p:tgtEl>
                                          <p:spTgt spid="1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7"/>
                                        </p:tgtEl>
                                      </p:cBhvr>
                                    </p:animEffect>
                                    <p:set>
                                      <p:cBhvr>
                                        <p:cTn id="10" dur="1" fill="hold">
                                          <p:stCondLst>
                                            <p:cond delay="499"/>
                                          </p:stCondLst>
                                        </p:cTn>
                                        <p:tgtEl>
                                          <p:spTgt spid="227"/>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375E-6 2.96296E-6 L -0.22304 0.14305 " pathEditMode="relative" rAng="0" ptsTypes="AA">
                                      <p:cBhvr>
                                        <p:cTn id="13" dur="2000" fill="hold"/>
                                        <p:tgtEl>
                                          <p:spTgt spid="115"/>
                                        </p:tgtEl>
                                        <p:attrNameLst>
                                          <p:attrName>ppt_x</p:attrName>
                                          <p:attrName>ppt_y</p:attrName>
                                        </p:attrNameLst>
                                      </p:cBhvr>
                                      <p:rCtr x="-11159" y="7153"/>
                                    </p:animMotion>
                                  </p:childTnLst>
                                </p:cTn>
                              </p:par>
                              <p:par>
                                <p:cTn id="14" presetID="42" presetClass="path" presetSubtype="0" accel="50000" decel="50000" fill="hold" nodeType="withEffect">
                                  <p:stCondLst>
                                    <p:cond delay="0"/>
                                  </p:stCondLst>
                                  <p:childTnLst>
                                    <p:animMotion origin="layout" path="M 2.70833E-6 -3.7037E-7 L 0.41862 0.26181 " pathEditMode="relative" rAng="0" ptsTypes="AA">
                                      <p:cBhvr>
                                        <p:cTn id="15" dur="2000" fill="hold"/>
                                        <p:tgtEl>
                                          <p:spTgt spid="107"/>
                                        </p:tgtEl>
                                        <p:attrNameLst>
                                          <p:attrName>ppt_x</p:attrName>
                                          <p:attrName>ppt_y</p:attrName>
                                        </p:attrNameLst>
                                      </p:cBhvr>
                                      <p:rCtr x="20924" y="13079"/>
                                    </p:animMotion>
                                  </p:childTnLst>
                                </p:cTn>
                              </p:par>
                              <p:par>
                                <p:cTn id="16" presetID="42" presetClass="path" presetSubtype="0" accel="50000" decel="50000" fill="hold" nodeType="withEffect">
                                  <p:stCondLst>
                                    <p:cond delay="0"/>
                                  </p:stCondLst>
                                  <p:childTnLst>
                                    <p:animMotion origin="layout" path="M -4.79167E-6 -1.48148E-6 L -0.14596 -0.03981 " pathEditMode="relative" rAng="0" ptsTypes="AA">
                                      <p:cBhvr>
                                        <p:cTn id="17" dur="2000" fill="hold"/>
                                        <p:tgtEl>
                                          <p:spTgt spid="111"/>
                                        </p:tgtEl>
                                        <p:attrNameLst>
                                          <p:attrName>ppt_x</p:attrName>
                                          <p:attrName>ppt_y</p:attrName>
                                        </p:attrNameLst>
                                      </p:cBhvr>
                                      <p:rCtr x="-7305" y="-1991"/>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7" grpId="0" animBg="1"/>
      <p:bldP spid="13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69" name="TextBox 68">
            <a:extLst>
              <a:ext uri="{FF2B5EF4-FFF2-40B4-BE49-F238E27FC236}">
                <a16:creationId xmlns:a16="http://schemas.microsoft.com/office/drawing/2014/main" id="{CDB3B4D5-8ABF-4BAC-B936-5668A0F2A2B5}"/>
              </a:ext>
            </a:extLst>
          </p:cNvPr>
          <p:cNvSpPr txBox="1"/>
          <p:nvPr/>
        </p:nvSpPr>
        <p:spPr>
          <a:xfrm>
            <a:off x="2152651" y="1723840"/>
            <a:ext cx="4516766" cy="707886"/>
          </a:xfrm>
          <a:prstGeom prst="rect">
            <a:avLst/>
          </a:prstGeom>
          <a:noFill/>
        </p:spPr>
        <p:txBody>
          <a:bodyPr wrap="square" rtlCol="0">
            <a:spAutoFit/>
          </a:bodyPr>
          <a:lstStyle/>
          <a:p>
            <a:r>
              <a:rPr lang="en-US" sz="2000" b="1" dirty="0">
                <a:latin typeface="Garamond" panose="02020404030301010803" pitchFamily="18" charset="0"/>
              </a:rPr>
              <a:t>Lemma 1 : Dominant sequences do not contain any decreasing subsequences.</a:t>
            </a:r>
          </a:p>
        </p:txBody>
      </p:sp>
      <p:sp>
        <p:nvSpPr>
          <p:cNvPr id="70" name="Freeform 20">
            <a:extLst>
              <a:ext uri="{FF2B5EF4-FFF2-40B4-BE49-F238E27FC236}">
                <a16:creationId xmlns:a16="http://schemas.microsoft.com/office/drawing/2014/main" id="{BDAA5D4D-EB3A-4272-968B-F462C9DD11D4}"/>
              </a:ext>
            </a:extLst>
          </p:cNvPr>
          <p:cNvSpPr/>
          <p:nvPr/>
        </p:nvSpPr>
        <p:spPr>
          <a:xfrm>
            <a:off x="8233026" y="1685387"/>
            <a:ext cx="223245" cy="418375"/>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Freeform 20">
            <a:extLst>
              <a:ext uri="{FF2B5EF4-FFF2-40B4-BE49-F238E27FC236}">
                <a16:creationId xmlns:a16="http://schemas.microsoft.com/office/drawing/2014/main" id="{1528C17E-9277-4F62-9848-B51B8CF01A4B}"/>
              </a:ext>
            </a:extLst>
          </p:cNvPr>
          <p:cNvSpPr/>
          <p:nvPr/>
        </p:nvSpPr>
        <p:spPr>
          <a:xfrm>
            <a:off x="8239423" y="2841628"/>
            <a:ext cx="242645" cy="432590"/>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CFCD27-8372-481E-BCDB-8AF875CA6C22}"/>
                  </a:ext>
                </a:extLst>
              </p:cNvPr>
              <p:cNvSpPr/>
              <p:nvPr/>
            </p:nvSpPr>
            <p:spPr>
              <a:xfrm>
                <a:off x="8591075" y="1685384"/>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3" name="Rectangle 72">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8591075" y="1685384"/>
                <a:ext cx="1994412" cy="365126"/>
              </a:xfrm>
              <a:prstGeom prst="rect">
                <a:avLst/>
              </a:prstGeom>
              <a:blipFill>
                <a:blip r:embed="rId3"/>
                <a:stretch>
                  <a:fillRect l="-2446"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D4FF539A-A15E-46E2-A4B8-2114DF8553A9}"/>
                  </a:ext>
                </a:extLst>
              </p:cNvPr>
              <p:cNvSpPr/>
              <p:nvPr/>
            </p:nvSpPr>
            <p:spPr>
              <a:xfrm>
                <a:off x="8591077" y="2273034"/>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4" name="Rectangle 73">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8591077" y="2273034"/>
                <a:ext cx="1994408" cy="365126"/>
              </a:xfrm>
              <a:prstGeom prst="rect">
                <a:avLst/>
              </a:prstGeom>
              <a:blipFill>
                <a:blip r:embed="rId4"/>
                <a:stretch>
                  <a:fillRect l="-2446" t="-8333" b="-28333"/>
                </a:stretch>
              </a:blipFill>
              <a:ln w="5715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8B6E0476-68BF-4E4E-8DCA-2A1E92339843}"/>
              </a:ext>
            </a:extLst>
          </p:cNvPr>
          <p:cNvSpPr/>
          <p:nvPr/>
        </p:nvSpPr>
        <p:spPr>
          <a:xfrm>
            <a:off x="8592881" y="2860685"/>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t>
            </a:r>
            <a:r>
              <a:rPr lang="en-US" b="1" err="1">
                <a:solidFill>
                  <a:schemeClr val="tx1"/>
                </a:solidFill>
                <a:latin typeface="Garamond" panose="02020404030301010803" pitchFamily="18" charset="0"/>
              </a:rPr>
              <a:t>Accel</a:t>
            </a:r>
            <a:r>
              <a:rPr lang="en-US" b="1">
                <a:solidFill>
                  <a:schemeClr val="tx1"/>
                </a:solidFill>
                <a:latin typeface="Garamond" panose="02020404030301010803" pitchFamily="18" charset="0"/>
              </a:rPr>
              <a:t>.</a:t>
            </a:r>
          </a:p>
        </p:txBody>
      </p:sp>
      <p:grpSp>
        <p:nvGrpSpPr>
          <p:cNvPr id="76" name="Group 75">
            <a:extLst>
              <a:ext uri="{FF2B5EF4-FFF2-40B4-BE49-F238E27FC236}">
                <a16:creationId xmlns:a16="http://schemas.microsoft.com/office/drawing/2014/main" id="{71E5D26C-0609-4E37-ABF1-F447E267108A}"/>
              </a:ext>
            </a:extLst>
          </p:cNvPr>
          <p:cNvGrpSpPr/>
          <p:nvPr/>
        </p:nvGrpSpPr>
        <p:grpSpPr>
          <a:xfrm>
            <a:off x="9807900" y="2638161"/>
            <a:ext cx="715172" cy="687244"/>
            <a:chOff x="2505509" y="4583291"/>
            <a:chExt cx="2415579" cy="2321251"/>
          </a:xfrm>
        </p:grpSpPr>
        <p:grpSp>
          <p:nvGrpSpPr>
            <p:cNvPr id="77" name="Group 76">
              <a:extLst>
                <a:ext uri="{FF2B5EF4-FFF2-40B4-BE49-F238E27FC236}">
                  <a16:creationId xmlns:a16="http://schemas.microsoft.com/office/drawing/2014/main" id="{6AFDAE3C-3C63-49A9-8852-ED0F8EBE670C}"/>
                </a:ext>
              </a:extLst>
            </p:cNvPr>
            <p:cNvGrpSpPr/>
            <p:nvPr/>
          </p:nvGrpSpPr>
          <p:grpSpPr>
            <a:xfrm>
              <a:off x="2505509" y="4930342"/>
              <a:ext cx="2415579" cy="1974200"/>
              <a:chOff x="5562080" y="4672428"/>
              <a:chExt cx="2415579" cy="1974200"/>
            </a:xfrm>
          </p:grpSpPr>
          <p:cxnSp>
            <p:nvCxnSpPr>
              <p:cNvPr id="79" name="Straight Connector 78">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17FC91C-EA94-494C-AEE9-B3D9EA65E3B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D6E683-8653-4802-ABBB-961C1CB5FD0B}"/>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8" name="TextBox 87">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5"/>
                      <a:stretch>
                        <a:fillRect l="-20690" b="-16000"/>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41BCC7D-037A-48A7-BBD4-CF73DDC94378}"/>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162E5F5-8224-4549-BCDE-7FC247CBA3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6" name="TextBox 85">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6"/>
                      <a:stretch>
                        <a:fillRect l="-20000" b="-11538"/>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AD1CB52-7C56-4A13-8555-E9C5F4E352BE}"/>
                  </a:ext>
                </a:extLst>
              </p:cNvPr>
              <p:cNvGrpSpPr/>
              <p:nvPr/>
            </p:nvGrpSpPr>
            <p:grpSpPr>
              <a:xfrm>
                <a:off x="6634681" y="4672428"/>
                <a:ext cx="209164" cy="1247466"/>
                <a:chOff x="4326099" y="2258613"/>
                <a:chExt cx="359853" cy="2146183"/>
              </a:xfrm>
            </p:grpSpPr>
            <p:sp>
              <p:nvSpPr>
                <p:cNvPr id="84" name="TextBox 83">
                  <a:extLst>
                    <a:ext uri="{FF2B5EF4-FFF2-40B4-BE49-F238E27FC236}">
                      <a16:creationId xmlns:a16="http://schemas.microsoft.com/office/drawing/2014/main" id="{FCF6FA37-9448-4B78-B1BE-2B47646699F8}"/>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5" name="Rectangle 84">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BADE970-1FDA-4A1F-96AC-CED5A31A25D2}"/>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8" name="Rectangle 77">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7"/>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C1A3370-F9A3-49E3-8F6F-A66DB37DF524}"/>
              </a:ext>
            </a:extLst>
          </p:cNvPr>
          <p:cNvGrpSpPr/>
          <p:nvPr/>
        </p:nvGrpSpPr>
        <p:grpSpPr>
          <a:xfrm>
            <a:off x="1733661" y="2604280"/>
            <a:ext cx="4245856" cy="3874693"/>
            <a:chOff x="3999969" y="2509502"/>
            <a:chExt cx="4748528" cy="3838531"/>
          </a:xfrm>
        </p:grpSpPr>
        <p:cxnSp>
          <p:nvCxnSpPr>
            <p:cNvPr id="7" name="Straight Connector 6"/>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8"/>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9"/>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10"/>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11"/>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12"/>
                  <a:stretch>
                    <a:fillRect r="-22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13"/>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4"/>
                  <a:stretch>
                    <a:fillRect r="-52857"/>
                  </a:stretch>
                </a:blipFill>
              </p:spPr>
              <p:txBody>
                <a:bodyPr/>
                <a:lstStyle/>
                <a:p>
                  <a:r>
                    <a:rPr lang="en-US">
                      <a:noFill/>
                    </a:rPr>
                    <a:t> </a:t>
                  </a:r>
                </a:p>
              </p:txBody>
            </p:sp>
          </mc:Fallback>
        </mc:AlternateContent>
        <p:cxnSp>
          <p:nvCxnSpPr>
            <p:cNvPr id="25" name="Straight Connector 24"/>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5"/>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6"/>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7"/>
                  <a:stretch>
                    <a:fillRect r="-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9"/>
                  <a:stretch>
                    <a:fillRect r="-204545"/>
                  </a:stretch>
                </a:blipFill>
              </p:spPr>
              <p:txBody>
                <a:bodyPr/>
                <a:lstStyle/>
                <a:p>
                  <a:r>
                    <a:rPr lang="en-US">
                      <a:noFill/>
                    </a:rPr>
                    <a:t> </a:t>
                  </a:r>
                </a:p>
              </p:txBody>
            </p:sp>
          </mc:Fallback>
        </mc:AlternateContent>
        <p:cxnSp>
          <p:nvCxnSpPr>
            <p:cNvPr id="31" name="Straight Connector 30"/>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387693"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4" name="TextBox 43"/>
                <p:cNvSpPr txBox="1">
                  <a:spLocks noRot="1" noChangeAspect="1" noMove="1" noResize="1" noEditPoints="1" noAdjustHandles="1" noChangeArrowheads="1" noChangeShapeType="1" noTextEdit="1"/>
                </p:cNvSpPr>
                <p:nvPr/>
              </p:nvSpPr>
              <p:spPr>
                <a:xfrm>
                  <a:off x="4387693" y="5508092"/>
                  <a:ext cx="526171" cy="369332"/>
                </a:xfrm>
                <a:prstGeom prst="rect">
                  <a:avLst/>
                </a:prstGeom>
                <a:blipFill>
                  <a:blip r:embed="rId20"/>
                  <a:stretch>
                    <a:fillRect r="-38961"/>
                  </a:stretch>
                </a:blipFill>
              </p:spPr>
              <p:txBody>
                <a:bodyPr/>
                <a:lstStyle/>
                <a:p>
                  <a:r>
                    <a:rPr lang="en-US">
                      <a:noFill/>
                    </a:rPr>
                    <a:t> </a:t>
                  </a:r>
                </a:p>
              </p:txBody>
            </p:sp>
          </mc:Fallback>
        </mc:AlternateContent>
        <p:sp>
          <p:nvSpPr>
            <p:cNvPr id="45" name="TextBox 44"/>
            <p:cNvSpPr txBox="1"/>
            <p:nvPr/>
          </p:nvSpPr>
          <p:spPr>
            <a:xfrm>
              <a:off x="6210293" y="5978701"/>
              <a:ext cx="970347" cy="369332"/>
            </a:xfrm>
            <a:prstGeom prst="rect">
              <a:avLst/>
            </a:prstGeom>
            <a:noFill/>
          </p:spPr>
          <p:txBody>
            <a:bodyPr wrap="square" rtlCol="0">
              <a:spAutoFit/>
            </a:bodyPr>
            <a:lstStyle/>
            <a:p>
              <a:r>
                <a:rPr lang="en-US"/>
                <a:t>Speeds</a:t>
              </a:r>
            </a:p>
          </p:txBody>
        </p:sp>
        <p:cxnSp>
          <p:nvCxnSpPr>
            <p:cNvPr id="47" name="Straight Connector 46"/>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0" name="Group 49">
            <a:extLst>
              <a:ext uri="{FF2B5EF4-FFF2-40B4-BE49-F238E27FC236}">
                <a16:creationId xmlns:a16="http://schemas.microsoft.com/office/drawing/2014/main" id="{533E4837-30D6-4A6E-849B-A1A8C39DF0F5}"/>
              </a:ext>
            </a:extLst>
          </p:cNvPr>
          <p:cNvGrpSpPr/>
          <p:nvPr/>
        </p:nvGrpSpPr>
        <p:grpSpPr>
          <a:xfrm>
            <a:off x="3097351" y="2700675"/>
            <a:ext cx="345792" cy="354081"/>
            <a:chOff x="5256395" y="2699021"/>
            <a:chExt cx="386731" cy="350776"/>
          </a:xfrm>
        </p:grpSpPr>
        <p:cxnSp>
          <p:nvCxnSpPr>
            <p:cNvPr id="51" name="Straight Connector 50"/>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54" name="Oval 53">
            <a:extLst>
              <a:ext uri="{FF2B5EF4-FFF2-40B4-BE49-F238E27FC236}">
                <a16:creationId xmlns:a16="http://schemas.microsoft.com/office/drawing/2014/main" id="{1D035BB6-9DA4-44F2-92F5-686216E79AFB}"/>
              </a:ext>
            </a:extLst>
          </p:cNvPr>
          <p:cNvSpPr/>
          <p:nvPr/>
        </p:nvSpPr>
        <p:spPr>
          <a:xfrm>
            <a:off x="3357825" y="3237202"/>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Freeform 54"/>
          <p:cNvSpPr/>
          <p:nvPr/>
        </p:nvSpPr>
        <p:spPr>
          <a:xfrm>
            <a:off x="3046392" y="2710854"/>
            <a:ext cx="359745" cy="563143"/>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78412D5-1287-462B-9981-1CA41457DE6D}"/>
              </a:ext>
            </a:extLst>
          </p:cNvPr>
          <p:cNvGrpSpPr/>
          <p:nvPr/>
        </p:nvGrpSpPr>
        <p:grpSpPr>
          <a:xfrm>
            <a:off x="4577634" y="4174153"/>
            <a:ext cx="1088211" cy="1019620"/>
            <a:chOff x="6472487" y="3740232"/>
            <a:chExt cx="1217046" cy="780805"/>
          </a:xfrm>
        </p:grpSpPr>
        <p:sp>
          <p:nvSpPr>
            <p:cNvPr id="57" name="Freeform 56"/>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Freeform 57"/>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Freeform 58"/>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Freeform 59"/>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1" name="Freeform 60"/>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Oval 61">
            <a:extLst>
              <a:ext uri="{FF2B5EF4-FFF2-40B4-BE49-F238E27FC236}">
                <a16:creationId xmlns:a16="http://schemas.microsoft.com/office/drawing/2014/main" id="{FDE920A2-C96B-4991-AB32-91B8BBC65A56}"/>
              </a:ext>
            </a:extLst>
          </p:cNvPr>
          <p:cNvSpPr/>
          <p:nvPr/>
        </p:nvSpPr>
        <p:spPr>
          <a:xfrm>
            <a:off x="5632243" y="5140905"/>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6DD14E7-1B95-4DBF-989E-2A2A05B516B4}"/>
              </a:ext>
            </a:extLst>
          </p:cNvPr>
          <p:cNvGrpSpPr/>
          <p:nvPr/>
        </p:nvGrpSpPr>
        <p:grpSpPr>
          <a:xfrm>
            <a:off x="4997196" y="4377834"/>
            <a:ext cx="345792" cy="354081"/>
            <a:chOff x="6942190" y="3736434"/>
            <a:chExt cx="386731" cy="350776"/>
          </a:xfrm>
        </p:grpSpPr>
        <p:cxnSp>
          <p:nvCxnSpPr>
            <p:cNvPr id="64" name="Straight Connector 63"/>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6" name="Freeform 65"/>
          <p:cNvSpPr/>
          <p:nvPr/>
        </p:nvSpPr>
        <p:spPr>
          <a:xfrm>
            <a:off x="3952018" y="3526186"/>
            <a:ext cx="357020" cy="638264"/>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7" name="Freeform 66"/>
          <p:cNvSpPr/>
          <p:nvPr/>
        </p:nvSpPr>
        <p:spPr>
          <a:xfrm>
            <a:off x="3713760" y="3357193"/>
            <a:ext cx="589355" cy="801742"/>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057A5F81-70D9-4BE5-9FAA-7DA61B44524A}"/>
              </a:ext>
            </a:extLst>
          </p:cNvPr>
          <p:cNvSpPr/>
          <p:nvPr/>
        </p:nvSpPr>
        <p:spPr>
          <a:xfrm>
            <a:off x="3907644" y="3677286"/>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0F47602-1972-49ED-9934-CF7D984F14EE}"/>
              </a:ext>
            </a:extLst>
          </p:cNvPr>
          <p:cNvGrpSpPr/>
          <p:nvPr/>
        </p:nvGrpSpPr>
        <p:grpSpPr>
          <a:xfrm>
            <a:off x="3906098" y="3419964"/>
            <a:ext cx="345792" cy="354081"/>
            <a:chOff x="6942190" y="3736434"/>
            <a:chExt cx="386731" cy="350776"/>
          </a:xfrm>
        </p:grpSpPr>
        <p:cxnSp>
          <p:nvCxnSpPr>
            <p:cNvPr id="91" name="Straight Connector 90">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grpSp>
        <p:nvGrpSpPr>
          <p:cNvPr id="93" name="Group 92">
            <a:extLst>
              <a:ext uri="{FF2B5EF4-FFF2-40B4-BE49-F238E27FC236}">
                <a16:creationId xmlns:a16="http://schemas.microsoft.com/office/drawing/2014/main" id="{6C1A3370-F9A3-49E3-8F6F-A66DB37DF524}"/>
              </a:ext>
            </a:extLst>
          </p:cNvPr>
          <p:cNvGrpSpPr/>
          <p:nvPr/>
        </p:nvGrpSpPr>
        <p:grpSpPr>
          <a:xfrm>
            <a:off x="6128889" y="2508308"/>
            <a:ext cx="4185441" cy="3995084"/>
            <a:chOff x="3999969" y="2509502"/>
            <a:chExt cx="4748528" cy="3822584"/>
          </a:xfrm>
        </p:grpSpPr>
        <p:cxnSp>
          <p:nvCxnSpPr>
            <p:cNvPr id="94" name="Straight Connector 93"/>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4987665" y="5509158"/>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05" name="TextBox 104"/>
                <p:cNvSpPr txBox="1">
                  <a:spLocks noRot="1" noChangeAspect="1" noMove="1" noResize="1" noEditPoints="1" noAdjustHandles="1" noChangeArrowheads="1" noChangeShapeType="1" noTextEdit="1"/>
                </p:cNvSpPr>
                <p:nvPr/>
              </p:nvSpPr>
              <p:spPr>
                <a:xfrm>
                  <a:off x="4987665" y="5509158"/>
                  <a:ext cx="526171" cy="376147"/>
                </a:xfrm>
                <a:prstGeom prst="rect">
                  <a:avLst/>
                </a:prstGeom>
                <a:blipFill>
                  <a:blip r:embed="rId21"/>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597355"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06" name="TextBox 105"/>
                <p:cNvSpPr txBox="1">
                  <a:spLocks noRot="1" noChangeAspect="1" noMove="1" noResize="1" noEditPoints="1" noAdjustHandles="1" noChangeArrowheads="1" noChangeShapeType="1" noTextEdit="1"/>
                </p:cNvSpPr>
                <p:nvPr/>
              </p:nvSpPr>
              <p:spPr>
                <a:xfrm>
                  <a:off x="5597355" y="5509157"/>
                  <a:ext cx="526171" cy="376147"/>
                </a:xfrm>
                <a:prstGeom prst="rect">
                  <a:avLst/>
                </a:prstGeom>
                <a:blipFill>
                  <a:blip r:embed="rId22"/>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6207045" y="5509157"/>
                  <a:ext cx="526171" cy="377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07" name="TextBox 106"/>
                <p:cNvSpPr txBox="1">
                  <a:spLocks noRot="1" noChangeAspect="1" noMove="1" noResize="1" noEditPoints="1" noAdjustHandles="1" noChangeArrowheads="1" noChangeShapeType="1" noTextEdit="1"/>
                </p:cNvSpPr>
                <p:nvPr/>
              </p:nvSpPr>
              <p:spPr>
                <a:xfrm>
                  <a:off x="6207045" y="5509157"/>
                  <a:ext cx="526171" cy="377373"/>
                </a:xfrm>
                <a:prstGeom prst="rect">
                  <a:avLst/>
                </a:prstGeom>
                <a:blipFill>
                  <a:blip r:embed="rId23"/>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39308"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08" name="TextBox 107"/>
                <p:cNvSpPr txBox="1">
                  <a:spLocks noRot="1" noChangeAspect="1" noMove="1" noResize="1" noEditPoints="1" noAdjustHandles="1" noChangeArrowheads="1" noChangeShapeType="1" noTextEdit="1"/>
                </p:cNvSpPr>
                <p:nvPr/>
              </p:nvSpPr>
              <p:spPr>
                <a:xfrm>
                  <a:off x="6839308" y="5509157"/>
                  <a:ext cx="526171" cy="376147"/>
                </a:xfrm>
                <a:prstGeom prst="rect">
                  <a:avLst/>
                </a:prstGeom>
                <a:blipFill>
                  <a:blip r:embed="rId24"/>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448999" y="5509157"/>
                  <a:ext cx="526171" cy="377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09" name="TextBox 108"/>
                <p:cNvSpPr txBox="1">
                  <a:spLocks noRot="1" noChangeAspect="1" noMove="1" noResize="1" noEditPoints="1" noAdjustHandles="1" noChangeArrowheads="1" noChangeShapeType="1" noTextEdit="1"/>
                </p:cNvSpPr>
                <p:nvPr/>
              </p:nvSpPr>
              <p:spPr>
                <a:xfrm>
                  <a:off x="7448999" y="5509157"/>
                  <a:ext cx="526171" cy="377619"/>
                </a:xfrm>
                <a:prstGeom prst="rect">
                  <a:avLst/>
                </a:prstGeom>
                <a:blipFill>
                  <a:blip r:embed="rId25"/>
                  <a:stretch>
                    <a:fillRect r="-23684"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4029586" y="2523254"/>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110" name="TextBox 109"/>
                <p:cNvSpPr txBox="1">
                  <a:spLocks noRot="1" noChangeAspect="1" noMove="1" noResize="1" noEditPoints="1" noAdjustHandles="1" noChangeArrowheads="1" noChangeShapeType="1" noTextEdit="1"/>
                </p:cNvSpPr>
                <p:nvPr/>
              </p:nvSpPr>
              <p:spPr>
                <a:xfrm>
                  <a:off x="4029586" y="2523254"/>
                  <a:ext cx="144844" cy="382834"/>
                </a:xfrm>
                <a:prstGeom prst="rect">
                  <a:avLst/>
                </a:prstGeom>
                <a:blipFill>
                  <a:blip r:embed="rId26"/>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8268863" y="5508092"/>
                  <a:ext cx="479634"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111" name="TextBox 110"/>
                <p:cNvSpPr txBox="1">
                  <a:spLocks noRot="1" noChangeAspect="1" noMove="1" noResize="1" noEditPoints="1" noAdjustHandles="1" noChangeArrowheads="1" noChangeShapeType="1" noTextEdit="1"/>
                </p:cNvSpPr>
                <p:nvPr/>
              </p:nvSpPr>
              <p:spPr>
                <a:xfrm>
                  <a:off x="8268863" y="5508092"/>
                  <a:ext cx="479634" cy="353385"/>
                </a:xfrm>
                <a:prstGeom prst="rect">
                  <a:avLst/>
                </a:prstGeom>
                <a:blipFill>
                  <a:blip r:embed="rId27"/>
                  <a:stretch>
                    <a:fillRect r="-55072"/>
                  </a:stretch>
                </a:blipFill>
              </p:spPr>
              <p:txBody>
                <a:bodyPr/>
                <a:lstStyle/>
                <a:p>
                  <a:r>
                    <a:rPr lang="en-US">
                      <a:noFill/>
                    </a:rPr>
                    <a:t> </a:t>
                  </a:r>
                </a:p>
              </p:txBody>
            </p:sp>
          </mc:Fallback>
        </mc:AlternateContent>
        <p:cxnSp>
          <p:nvCxnSpPr>
            <p:cNvPr id="112" name="Straight Connector 111"/>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4029586" y="2969647"/>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113" name="TextBox 112"/>
                <p:cNvSpPr txBox="1">
                  <a:spLocks noRot="1" noChangeAspect="1" noMove="1" noResize="1" noEditPoints="1" noAdjustHandles="1" noChangeArrowheads="1" noChangeShapeType="1" noTextEdit="1"/>
                </p:cNvSpPr>
                <p:nvPr/>
              </p:nvSpPr>
              <p:spPr>
                <a:xfrm>
                  <a:off x="4029586" y="2969647"/>
                  <a:ext cx="144844" cy="382834"/>
                </a:xfrm>
                <a:prstGeom prst="rect">
                  <a:avLst/>
                </a:prstGeom>
                <a:blipFill>
                  <a:blip r:embed="rId2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030111" y="341099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114" name="TextBox 113"/>
                <p:cNvSpPr txBox="1">
                  <a:spLocks noRot="1" noChangeAspect="1" noMove="1" noResize="1" noEditPoints="1" noAdjustHandles="1" noChangeArrowheads="1" noChangeShapeType="1" noTextEdit="1"/>
                </p:cNvSpPr>
                <p:nvPr/>
              </p:nvSpPr>
              <p:spPr>
                <a:xfrm>
                  <a:off x="4030111" y="3410995"/>
                  <a:ext cx="144844" cy="382834"/>
                </a:xfrm>
                <a:prstGeom prst="rect">
                  <a:avLst/>
                </a:prstGeom>
                <a:blipFill>
                  <a:blip r:embed="rId29"/>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027055" y="3856528"/>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115" name="TextBox 114"/>
                <p:cNvSpPr txBox="1">
                  <a:spLocks noRot="1" noChangeAspect="1" noMove="1" noResize="1" noEditPoints="1" noAdjustHandles="1" noChangeArrowheads="1" noChangeShapeType="1" noTextEdit="1"/>
                </p:cNvSpPr>
                <p:nvPr/>
              </p:nvSpPr>
              <p:spPr>
                <a:xfrm>
                  <a:off x="4027055" y="3856528"/>
                  <a:ext cx="144844" cy="382834"/>
                </a:xfrm>
                <a:prstGeom prst="rect">
                  <a:avLst/>
                </a:prstGeom>
                <a:blipFill>
                  <a:blip r:embed="rId30"/>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030111" y="4302920"/>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116" name="TextBox 115"/>
                <p:cNvSpPr txBox="1">
                  <a:spLocks noRot="1" noChangeAspect="1" noMove="1" noResize="1" noEditPoints="1" noAdjustHandles="1" noChangeArrowheads="1" noChangeShapeType="1" noTextEdit="1"/>
                </p:cNvSpPr>
                <p:nvPr/>
              </p:nvSpPr>
              <p:spPr>
                <a:xfrm>
                  <a:off x="4030111" y="4302920"/>
                  <a:ext cx="144844" cy="382834"/>
                </a:xfrm>
                <a:prstGeom prst="rect">
                  <a:avLst/>
                </a:prstGeom>
                <a:blipFill>
                  <a:blip r:embed="rId31"/>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3999969" y="484482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117" name="TextBox 116"/>
                <p:cNvSpPr txBox="1">
                  <a:spLocks noRot="1" noChangeAspect="1" noMove="1" noResize="1" noEditPoints="1" noAdjustHandles="1" noChangeArrowheads="1" noChangeShapeType="1" noTextEdit="1"/>
                </p:cNvSpPr>
                <p:nvPr/>
              </p:nvSpPr>
              <p:spPr>
                <a:xfrm>
                  <a:off x="3999969" y="4844825"/>
                  <a:ext cx="144844" cy="382834"/>
                </a:xfrm>
                <a:prstGeom prst="rect">
                  <a:avLst/>
                </a:prstGeom>
                <a:blipFill>
                  <a:blip r:embed="rId32"/>
                  <a:stretch>
                    <a:fillRect r="-214286" b="-1538"/>
                  </a:stretch>
                </a:blipFill>
              </p:spPr>
              <p:txBody>
                <a:bodyPr/>
                <a:lstStyle/>
                <a:p>
                  <a:r>
                    <a:rPr lang="en-US">
                      <a:noFill/>
                    </a:rPr>
                    <a:t> </a:t>
                  </a:r>
                </a:p>
              </p:txBody>
            </p:sp>
          </mc:Fallback>
        </mc:AlternateContent>
        <p:cxnSp>
          <p:nvCxnSpPr>
            <p:cNvPr id="118" name="Straight Connector 117"/>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p:cNvCxnSpPr/>
            <p:nvPr/>
          </p:nvCxnSpPr>
          <p:spPr>
            <a:xfrm flipH="1">
              <a:off x="5861691" y="3621287"/>
              <a:ext cx="4161"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Straight Connector 127"/>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1" name="TextBox 130"/>
                <p:cNvSpPr txBox="1"/>
                <p:nvPr/>
              </p:nvSpPr>
              <p:spPr>
                <a:xfrm>
                  <a:off x="4397323" y="5508092"/>
                  <a:ext cx="526171"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131" name="TextBox 130"/>
                <p:cNvSpPr txBox="1">
                  <a:spLocks noRot="1" noChangeAspect="1" noMove="1" noResize="1" noEditPoints="1" noAdjustHandles="1" noChangeArrowheads="1" noChangeShapeType="1" noTextEdit="1"/>
                </p:cNvSpPr>
                <p:nvPr/>
              </p:nvSpPr>
              <p:spPr>
                <a:xfrm>
                  <a:off x="4397323" y="5508092"/>
                  <a:ext cx="526171" cy="353385"/>
                </a:xfrm>
                <a:prstGeom prst="rect">
                  <a:avLst/>
                </a:prstGeom>
                <a:blipFill>
                  <a:blip r:embed="rId33"/>
                  <a:stretch>
                    <a:fillRect r="-39474" b="-1667"/>
                  </a:stretch>
                </a:blipFill>
              </p:spPr>
              <p:txBody>
                <a:bodyPr/>
                <a:lstStyle/>
                <a:p>
                  <a:r>
                    <a:rPr lang="en-US">
                      <a:noFill/>
                    </a:rPr>
                    <a:t> </a:t>
                  </a:r>
                </a:p>
              </p:txBody>
            </p:sp>
          </mc:Fallback>
        </mc:AlternateContent>
        <p:sp>
          <p:nvSpPr>
            <p:cNvPr id="132" name="TextBox 131"/>
            <p:cNvSpPr txBox="1"/>
            <p:nvPr/>
          </p:nvSpPr>
          <p:spPr>
            <a:xfrm>
              <a:off x="6210293" y="5978701"/>
              <a:ext cx="970347" cy="353385"/>
            </a:xfrm>
            <a:prstGeom prst="rect">
              <a:avLst/>
            </a:prstGeom>
            <a:noFill/>
          </p:spPr>
          <p:txBody>
            <a:bodyPr wrap="square" rtlCol="0">
              <a:spAutoFit/>
            </a:bodyPr>
            <a:lstStyle/>
            <a:p>
              <a:r>
                <a:rPr lang="en-US"/>
                <a:t>Speeds</a:t>
              </a:r>
            </a:p>
          </p:txBody>
        </p:sp>
        <p:cxnSp>
          <p:nvCxnSpPr>
            <p:cNvPr id="134" name="Straight Connector 133"/>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6" name="Straight Connector 135"/>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1" name="Group 150">
            <a:extLst>
              <a:ext uri="{FF2B5EF4-FFF2-40B4-BE49-F238E27FC236}">
                <a16:creationId xmlns:a16="http://schemas.microsoft.com/office/drawing/2014/main" id="{CC4F82CB-1B00-40CE-9B51-DB66241F961D}"/>
              </a:ext>
            </a:extLst>
          </p:cNvPr>
          <p:cNvGrpSpPr/>
          <p:nvPr/>
        </p:nvGrpSpPr>
        <p:grpSpPr>
          <a:xfrm flipH="1">
            <a:off x="7382213" y="2612679"/>
            <a:ext cx="392307" cy="646406"/>
            <a:chOff x="5235284" y="3644572"/>
            <a:chExt cx="445086" cy="618495"/>
          </a:xfrm>
        </p:grpSpPr>
        <p:sp>
          <p:nvSpPr>
            <p:cNvPr id="152" name="Oval 151">
              <a:extLst>
                <a:ext uri="{FF2B5EF4-FFF2-40B4-BE49-F238E27FC236}">
                  <a16:creationId xmlns:a16="http://schemas.microsoft.com/office/drawing/2014/main" id="{A2F8179B-1E95-4608-B197-EFF6A0338F08}"/>
                </a:ext>
              </a:extLst>
            </p:cNvPr>
            <p:cNvSpPr/>
            <p:nvPr/>
          </p:nvSpPr>
          <p:spPr>
            <a:xfrm>
              <a:off x="5566254" y="4166008"/>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3" name="Freeform 83">
              <a:extLst>
                <a:ext uri="{FF2B5EF4-FFF2-40B4-BE49-F238E27FC236}">
                  <a16:creationId xmlns:a16="http://schemas.microsoft.com/office/drawing/2014/main" id="{65CB87A8-0C1B-41F2-BB47-8A620BF1630E}"/>
                </a:ext>
              </a:extLst>
            </p:cNvPr>
            <p:cNvSpPr/>
            <p:nvPr/>
          </p:nvSpPr>
          <p:spPr>
            <a:xfrm>
              <a:off x="5235284" y="3644572"/>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00594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CC834FD7-7363-4B02-AF0C-6930606FA0BA}"/>
              </a:ext>
            </a:extLst>
          </p:cNvPr>
          <p:cNvGrpSpPr/>
          <p:nvPr/>
        </p:nvGrpSpPr>
        <p:grpSpPr>
          <a:xfrm>
            <a:off x="8077398" y="3330447"/>
            <a:ext cx="587786" cy="787513"/>
            <a:chOff x="4866111" y="3713971"/>
            <a:chExt cx="666864" cy="753510"/>
          </a:xfrm>
        </p:grpSpPr>
        <p:sp>
          <p:nvSpPr>
            <p:cNvPr id="155" name="Freeform 96">
              <a:extLst>
                <a:ext uri="{FF2B5EF4-FFF2-40B4-BE49-F238E27FC236}">
                  <a16:creationId xmlns:a16="http://schemas.microsoft.com/office/drawing/2014/main" id="{0369B5FE-849C-4DE7-A471-0DA0B8F58449}"/>
                </a:ext>
              </a:extLst>
            </p:cNvPr>
            <p:cNvSpPr/>
            <p:nvPr/>
          </p:nvSpPr>
          <p:spPr>
            <a:xfrm>
              <a:off x="5133687" y="3835174"/>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6" name="Freeform 91">
              <a:extLst>
                <a:ext uri="{FF2B5EF4-FFF2-40B4-BE49-F238E27FC236}">
                  <a16:creationId xmlns:a16="http://schemas.microsoft.com/office/drawing/2014/main" id="{1ADE24CA-FFF6-494E-A7BA-BC32A8389F43}"/>
                </a:ext>
              </a:extLst>
            </p:cNvPr>
            <p:cNvSpPr/>
            <p:nvPr/>
          </p:nvSpPr>
          <p:spPr>
            <a:xfrm flipH="1">
              <a:off x="4907851" y="3713971"/>
              <a:ext cx="225026" cy="343218"/>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FF00FF"/>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7" name="Oval 156">
              <a:extLst>
                <a:ext uri="{FF2B5EF4-FFF2-40B4-BE49-F238E27FC236}">
                  <a16:creationId xmlns:a16="http://schemas.microsoft.com/office/drawing/2014/main" id="{3C7F7CEB-EB05-430D-8717-922555B3BB01}"/>
                </a:ext>
              </a:extLst>
            </p:cNvPr>
            <p:cNvSpPr/>
            <p:nvPr/>
          </p:nvSpPr>
          <p:spPr>
            <a:xfrm>
              <a:off x="4866111" y="3984861"/>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309BA9FC-B21B-479B-9F6B-B17936831CCB}"/>
              </a:ext>
            </a:extLst>
          </p:cNvPr>
          <p:cNvGrpSpPr/>
          <p:nvPr/>
        </p:nvGrpSpPr>
        <p:grpSpPr>
          <a:xfrm>
            <a:off x="8897348" y="4123753"/>
            <a:ext cx="1112546" cy="1055687"/>
            <a:chOff x="7141849" y="4064212"/>
            <a:chExt cx="1262222" cy="1010104"/>
          </a:xfrm>
        </p:grpSpPr>
        <p:grpSp>
          <p:nvGrpSpPr>
            <p:cNvPr id="159" name="Group 158">
              <a:extLst>
                <a:ext uri="{FF2B5EF4-FFF2-40B4-BE49-F238E27FC236}">
                  <a16:creationId xmlns:a16="http://schemas.microsoft.com/office/drawing/2014/main" id="{94989861-408D-4CBB-8A29-B3B65A9F62E6}"/>
                </a:ext>
              </a:extLst>
            </p:cNvPr>
            <p:cNvGrpSpPr/>
            <p:nvPr/>
          </p:nvGrpSpPr>
          <p:grpSpPr>
            <a:xfrm>
              <a:off x="7187025" y="4064212"/>
              <a:ext cx="1217046" cy="1010104"/>
              <a:chOff x="6472487" y="3740232"/>
              <a:chExt cx="1217046" cy="780805"/>
            </a:xfrm>
          </p:grpSpPr>
          <p:sp>
            <p:nvSpPr>
              <p:cNvPr id="161" name="Freeform 87">
                <a:extLst>
                  <a:ext uri="{FF2B5EF4-FFF2-40B4-BE49-F238E27FC236}">
                    <a16:creationId xmlns:a16="http://schemas.microsoft.com/office/drawing/2014/main" id="{F1368A36-389A-42DE-A5C3-1CF39A6247B5}"/>
                  </a:ext>
                </a:extLst>
              </p:cNvPr>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Freeform 88">
                <a:extLst>
                  <a:ext uri="{FF2B5EF4-FFF2-40B4-BE49-F238E27FC236}">
                    <a16:creationId xmlns:a16="http://schemas.microsoft.com/office/drawing/2014/main" id="{794ADEC3-92ED-4818-8B11-DFE4FD2019DF}"/>
                  </a:ext>
                </a:extLst>
              </p:cNvPr>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3" name="Freeform 89">
                <a:extLst>
                  <a:ext uri="{FF2B5EF4-FFF2-40B4-BE49-F238E27FC236}">
                    <a16:creationId xmlns:a16="http://schemas.microsoft.com/office/drawing/2014/main" id="{0EB7412C-0515-49ED-AEEF-57DF00EC1417}"/>
                  </a:ext>
                </a:extLst>
              </p:cNvPr>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90">
                <a:extLst>
                  <a:ext uri="{FF2B5EF4-FFF2-40B4-BE49-F238E27FC236}">
                    <a16:creationId xmlns:a16="http://schemas.microsoft.com/office/drawing/2014/main" id="{8BE926A3-1F84-4AEF-8DD6-82BE96885306}"/>
                  </a:ext>
                </a:extLst>
              </p:cNvPr>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Freeform 91">
                <a:extLst>
                  <a:ext uri="{FF2B5EF4-FFF2-40B4-BE49-F238E27FC236}">
                    <a16:creationId xmlns:a16="http://schemas.microsoft.com/office/drawing/2014/main" id="{C766BB75-FDF4-42A1-AF11-286698CCD8F2}"/>
                  </a:ext>
                </a:extLst>
              </p:cNvPr>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0" name="Oval 159">
              <a:extLst>
                <a:ext uri="{FF2B5EF4-FFF2-40B4-BE49-F238E27FC236}">
                  <a16:creationId xmlns:a16="http://schemas.microsoft.com/office/drawing/2014/main" id="{C24E9A78-E708-45C9-BFAD-C3BA2447EF40}"/>
                </a:ext>
              </a:extLst>
            </p:cNvPr>
            <p:cNvSpPr/>
            <p:nvPr/>
          </p:nvSpPr>
          <p:spPr>
            <a:xfrm>
              <a:off x="7141849" y="4459143"/>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49" name="Freeform 20">
            <a:extLst>
              <a:ext uri="{FF2B5EF4-FFF2-40B4-BE49-F238E27FC236}">
                <a16:creationId xmlns:a16="http://schemas.microsoft.com/office/drawing/2014/main" id="{62B385F9-CA02-462E-8992-019950BEB7CF}"/>
              </a:ext>
            </a:extLst>
          </p:cNvPr>
          <p:cNvSpPr/>
          <p:nvPr/>
        </p:nvSpPr>
        <p:spPr>
          <a:xfrm flipH="1">
            <a:off x="8277531" y="2190468"/>
            <a:ext cx="223245"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rgbClr val="FF0000"/>
              </a:solidFill>
            </a:endParaRPr>
          </a:p>
        </p:txBody>
      </p:sp>
      <p:sp>
        <p:nvSpPr>
          <p:cNvPr id="150" name="TextBox 149">
            <a:extLst>
              <a:ext uri="{FF2B5EF4-FFF2-40B4-BE49-F238E27FC236}">
                <a16:creationId xmlns:a16="http://schemas.microsoft.com/office/drawing/2014/main" id="{A81AD979-24D5-4851-8621-2B7220C7C3E4}"/>
              </a:ext>
            </a:extLst>
          </p:cNvPr>
          <p:cNvSpPr txBox="1"/>
          <p:nvPr/>
        </p:nvSpPr>
        <p:spPr>
          <a:xfrm>
            <a:off x="2179751" y="1689648"/>
            <a:ext cx="5929360" cy="707886"/>
          </a:xfrm>
          <a:prstGeom prst="rect">
            <a:avLst/>
          </a:prstGeom>
          <a:solidFill>
            <a:schemeClr val="bg1"/>
          </a:solidFill>
          <a:ln w="57150">
            <a:solidFill>
              <a:srgbClr val="843C0C"/>
            </a:solidFill>
          </a:ln>
        </p:spPr>
        <p:txBody>
          <a:bodyPr wrap="square" rtlCol="0">
            <a:spAutoFit/>
          </a:bodyPr>
          <a:lstStyle/>
          <a:p>
            <a:pPr algn="ctr"/>
            <a:r>
              <a:rPr lang="en-US" sz="2000" dirty="0">
                <a:latin typeface="Garamond" panose="02020404030301010803" pitchFamily="18" charset="0"/>
              </a:rPr>
              <a:t>Decreasing sequences can be transformed into non-decreasing sequences with </a:t>
            </a:r>
            <a:r>
              <a:rPr lang="en-US" sz="2000" b="1" dirty="0">
                <a:latin typeface="Garamond" panose="02020404030301010803" pitchFamily="18" charset="0"/>
              </a:rPr>
              <a:t>equal or greater demand!</a:t>
            </a:r>
          </a:p>
        </p:txBody>
      </p:sp>
      <p:sp>
        <p:nvSpPr>
          <p:cNvPr id="2" name="Slide Number Placeholder 1">
            <a:extLst>
              <a:ext uri="{FF2B5EF4-FFF2-40B4-BE49-F238E27FC236}">
                <a16:creationId xmlns:a16="http://schemas.microsoft.com/office/drawing/2014/main" id="{5E42DFCB-D237-4C1B-8A8D-169D5F178167}"/>
              </a:ext>
            </a:extLst>
          </p:cNvPr>
          <p:cNvSpPr>
            <a:spLocks noGrp="1"/>
          </p:cNvSpPr>
          <p:nvPr>
            <p:ph type="sldNum" sz="quarter" idx="12"/>
          </p:nvPr>
        </p:nvSpPr>
        <p:spPr/>
        <p:txBody>
          <a:bodyPr/>
          <a:lstStyle/>
          <a:p>
            <a:fld id="{C0DF9C1F-DB74-1E4B-8839-30A600129FD3}" type="slidenum">
              <a:rPr lang="en-US" smtClean="0"/>
              <a:t>36</a:t>
            </a:fld>
            <a:endParaRPr lang="en-US"/>
          </a:p>
        </p:txBody>
      </p:sp>
      <p:sp>
        <p:nvSpPr>
          <p:cNvPr id="168" name="Rectangle 167">
            <a:extLst>
              <a:ext uri="{FF2B5EF4-FFF2-40B4-BE49-F238E27FC236}">
                <a16:creationId xmlns:a16="http://schemas.microsoft.com/office/drawing/2014/main" id="{1EB6FCEA-489A-4E0E-BFA3-3495DB42E1FF}"/>
              </a:ext>
            </a:extLst>
          </p:cNvPr>
          <p:cNvSpPr/>
          <p:nvPr/>
        </p:nvSpPr>
        <p:spPr>
          <a:xfrm>
            <a:off x="1713674" y="1558252"/>
            <a:ext cx="8764657" cy="489342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23087EEE-B70F-4BB2-A8BA-4D86634643C5}"/>
              </a:ext>
            </a:extLst>
          </p:cNvPr>
          <p:cNvSpPr txBox="1"/>
          <p:nvPr/>
        </p:nvSpPr>
        <p:spPr>
          <a:xfrm>
            <a:off x="3641208" y="3013505"/>
            <a:ext cx="4102851" cy="1200329"/>
          </a:xfrm>
          <a:prstGeom prst="rect">
            <a:avLst/>
          </a:prstGeom>
          <a:solidFill>
            <a:schemeClr val="bg1"/>
          </a:solidFill>
          <a:ln w="57150">
            <a:solidFill>
              <a:srgbClr val="7030A0"/>
            </a:solidFill>
          </a:ln>
        </p:spPr>
        <p:txBody>
          <a:bodyPr wrap="square" rtlCol="0" anchor="t">
            <a:spAutoFit/>
          </a:bodyPr>
          <a:lstStyle/>
          <a:p>
            <a:pPr algn="ctr"/>
            <a:r>
              <a:rPr lang="en-US" sz="2400" b="1" dirty="0">
                <a:latin typeface="Garamond" panose="02020404030301010803" pitchFamily="18" charset="0"/>
              </a:rPr>
              <a:t>Lemma 1:</a:t>
            </a:r>
            <a:br>
              <a:rPr lang="en-US" sz="2400" b="1" dirty="0">
                <a:latin typeface="Garamond" panose="02020404030301010803" pitchFamily="18" charset="0"/>
              </a:rPr>
            </a:br>
            <a:r>
              <a:rPr lang="en-US" sz="2400" b="1" dirty="0">
                <a:latin typeface="Garamond" panose="02020404030301010803" pitchFamily="18" charset="0"/>
              </a:rPr>
              <a:t>Only non-decreasing sequences allowed.</a:t>
            </a:r>
          </a:p>
        </p:txBody>
      </p:sp>
    </p:spTree>
    <p:extLst>
      <p:ext uri="{BB962C8B-B14F-4D97-AF65-F5344CB8AC3E}">
        <p14:creationId xmlns:p14="http://schemas.microsoft.com/office/powerpoint/2010/main" val="21937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8"/>
                                        </p:tgtEl>
                                        <p:attrNameLst>
                                          <p:attrName>style.visibility</p:attrName>
                                        </p:attrNameLst>
                                      </p:cBhvr>
                                      <p:to>
                                        <p:strVal val="visible"/>
                                      </p:to>
                                    </p:set>
                                    <p:animEffect transition="in" filter="fade">
                                      <p:cBhvr>
                                        <p:cTn id="91" dur="500"/>
                                        <p:tgtEl>
                                          <p:spTgt spid="1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fade">
                                      <p:cBhvr>
                                        <p:cTn id="94"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P spid="74" grpId="0"/>
      <p:bldP spid="75" grpId="0"/>
      <p:bldP spid="54" grpId="0" animBg="1"/>
      <p:bldP spid="55" grpId="0" animBg="1"/>
      <p:bldP spid="62" grpId="0" animBg="1"/>
      <p:bldP spid="66" grpId="0" animBg="1"/>
      <p:bldP spid="67" grpId="0" animBg="1"/>
      <p:bldP spid="68" grpId="0" animBg="1"/>
      <p:bldP spid="149" grpId="0" animBg="1"/>
      <p:bldP spid="150" grpId="0" animBg="1"/>
      <p:bldP spid="168" grpId="0" animBg="1"/>
      <p:bldP spid="16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Properties of a Dominant Sequence</a:t>
            </a:r>
          </a:p>
        </p:txBody>
      </p:sp>
      <p:cxnSp>
        <p:nvCxnSpPr>
          <p:cNvPr id="4" name="Straight Connector 3"/>
          <p:cNvCxnSpPr>
            <a:cxnSpLocks/>
          </p:cNvCxnSpPr>
          <p:nvPr/>
        </p:nvCxnSpPr>
        <p:spPr>
          <a:xfrm>
            <a:off x="2694802" y="3667386"/>
            <a:ext cx="3388119"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a:cxnSpLocks/>
          </p:cNvCxnSpPr>
          <p:nvPr/>
        </p:nvCxnSpPr>
        <p:spPr>
          <a:xfrm>
            <a:off x="6069837" y="3654303"/>
            <a:ext cx="1" cy="113809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cxnSpLocks/>
          </p:cNvCxnSpPr>
          <p:nvPr/>
        </p:nvCxnSpPr>
        <p:spPr>
          <a:xfrm>
            <a:off x="6056755" y="4792397"/>
            <a:ext cx="3440449" cy="13082"/>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A455836C-1281-48E6-BDAF-D77E85A4E622}"/>
              </a:ext>
            </a:extLst>
          </p:cNvPr>
          <p:cNvGrpSpPr/>
          <p:nvPr/>
        </p:nvGrpSpPr>
        <p:grpSpPr>
          <a:xfrm>
            <a:off x="4242371" y="3289050"/>
            <a:ext cx="1825504" cy="392915"/>
            <a:chOff x="2718371" y="3519870"/>
            <a:chExt cx="1825504" cy="392915"/>
          </a:xfrm>
        </p:grpSpPr>
        <p:sp>
          <p:nvSpPr>
            <p:cNvPr id="12" name="Freeform 11"/>
            <p:cNvSpPr/>
            <p:nvPr/>
          </p:nvSpPr>
          <p:spPr>
            <a:xfrm>
              <a:off x="2718371"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3026415"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3340372" y="3533605"/>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3641248" y="354650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p:cNvSpPr/>
            <p:nvPr/>
          </p:nvSpPr>
          <p:spPr>
            <a:xfrm>
              <a:off x="3942123" y="351987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16"/>
            <p:cNvSpPr/>
            <p:nvPr/>
          </p:nvSpPr>
          <p:spPr>
            <a:xfrm>
              <a:off x="4242999" y="3532764"/>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9C75D887-1A03-4ABF-9F74-03C35FBA7AA7}" type="slidenum">
              <a:rPr lang="en-US" smtClean="0"/>
              <a:pPr/>
              <a:t>37</a:t>
            </a:fld>
            <a:endParaRPr lang="en-US"/>
          </a:p>
        </p:txBody>
      </p:sp>
      <p:sp>
        <p:nvSpPr>
          <p:cNvPr id="24" name="Freeform 20">
            <a:extLst>
              <a:ext uri="{FF2B5EF4-FFF2-40B4-BE49-F238E27FC236}">
                <a16:creationId xmlns:a16="http://schemas.microsoft.com/office/drawing/2014/main" id="{C1B043E9-57D9-4C63-B7D4-1024ECB37E50}"/>
              </a:ext>
            </a:extLst>
          </p:cNvPr>
          <p:cNvSpPr/>
          <p:nvPr/>
        </p:nvSpPr>
        <p:spPr>
          <a:xfrm rot="487157">
            <a:off x="5869716" y="2938311"/>
            <a:ext cx="354817" cy="581365"/>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51" h="1158989">
                <a:moveTo>
                  <a:pt x="420642" y="1158989"/>
                </a:moveTo>
                <a:cubicBezTo>
                  <a:pt x="218478" y="849524"/>
                  <a:pt x="16315" y="540059"/>
                  <a:pt x="764" y="347226"/>
                </a:cubicBezTo>
                <a:cubicBezTo>
                  <a:pt x="-14787" y="154393"/>
                  <a:pt x="210703" y="17544"/>
                  <a:pt x="327336" y="1993"/>
                </a:cubicBezTo>
                <a:cubicBezTo>
                  <a:pt x="443969" y="-13558"/>
                  <a:pt x="666348" y="61087"/>
                  <a:pt x="700560" y="253920"/>
                </a:cubicBezTo>
                <a:cubicBezTo>
                  <a:pt x="734772" y="446753"/>
                  <a:pt x="633690" y="802871"/>
                  <a:pt x="53260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6A3AA79D-0AC4-4F82-8F71-90805DF03AD0}"/>
              </a:ext>
            </a:extLst>
          </p:cNvPr>
          <p:cNvGrpSpPr/>
          <p:nvPr/>
        </p:nvGrpSpPr>
        <p:grpSpPr>
          <a:xfrm>
            <a:off x="2430902" y="2266714"/>
            <a:ext cx="3210132" cy="887197"/>
            <a:chOff x="906902" y="2497534"/>
            <a:chExt cx="3210132" cy="887197"/>
          </a:xfrm>
        </p:grpSpPr>
        <p:sp>
          <p:nvSpPr>
            <p:cNvPr id="22" name="TextBox 21"/>
            <p:cNvSpPr txBox="1"/>
            <p:nvPr/>
          </p:nvSpPr>
          <p:spPr>
            <a:xfrm>
              <a:off x="906902" y="2497534"/>
              <a:ext cx="3210132" cy="369332"/>
            </a:xfrm>
            <a:prstGeom prst="rect">
              <a:avLst/>
            </a:prstGeom>
            <a:noFill/>
          </p:spPr>
          <p:txBody>
            <a:bodyPr wrap="square" rtlCol="0">
              <a:spAutoFit/>
            </a:bodyPr>
            <a:lstStyle/>
            <a:p>
              <a:pPr algn="ctr"/>
              <a:r>
                <a:rPr lang="en-US">
                  <a:latin typeface="Garamond" panose="02020404030301010803" pitchFamily="18" charset="0"/>
                </a:rPr>
                <a:t>n jobs in the middle of a step</a:t>
              </a:r>
            </a:p>
          </p:txBody>
        </p:sp>
        <p:cxnSp>
          <p:nvCxnSpPr>
            <p:cNvPr id="30" name="Straight Arrow Connector 29">
              <a:extLst>
                <a:ext uri="{FF2B5EF4-FFF2-40B4-BE49-F238E27FC236}">
                  <a16:creationId xmlns:a16="http://schemas.microsoft.com/office/drawing/2014/main" id="{C7BFF1AA-D38E-4066-B895-DA3BB4ACEF7C}"/>
                </a:ext>
              </a:extLst>
            </p:cNvPr>
            <p:cNvCxnSpPr>
              <a:cxnSpLocks/>
              <a:stCxn id="22" idx="2"/>
            </p:cNvCxnSpPr>
            <p:nvPr/>
          </p:nvCxnSpPr>
          <p:spPr>
            <a:xfrm>
              <a:off x="2511968" y="2866866"/>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0F58335-5664-402B-A32C-A51CC4DBF7D9}"/>
              </a:ext>
            </a:extLst>
          </p:cNvPr>
          <p:cNvGrpSpPr/>
          <p:nvPr/>
        </p:nvGrpSpPr>
        <p:grpSpPr>
          <a:xfrm>
            <a:off x="6263810" y="2251033"/>
            <a:ext cx="4060217" cy="902149"/>
            <a:chOff x="4739807" y="2481853"/>
            <a:chExt cx="4060217" cy="902149"/>
          </a:xfrm>
        </p:grpSpPr>
        <p:sp>
          <p:nvSpPr>
            <p:cNvPr id="23" name="TextBox 22"/>
            <p:cNvSpPr txBox="1"/>
            <p:nvPr/>
          </p:nvSpPr>
          <p:spPr>
            <a:xfrm>
              <a:off x="4739807" y="2481853"/>
              <a:ext cx="4060217" cy="369332"/>
            </a:xfrm>
            <a:prstGeom prst="rect">
              <a:avLst/>
            </a:prstGeom>
            <a:noFill/>
          </p:spPr>
          <p:txBody>
            <a:bodyPr wrap="square" rtlCol="0">
              <a:spAutoFit/>
            </a:bodyPr>
            <a:lstStyle/>
            <a:p>
              <a:pPr algn="ctr"/>
              <a:r>
                <a:rPr lang="en-US">
                  <a:latin typeface="Garamond" panose="02020404030301010803" pitchFamily="18" charset="0"/>
                </a:rPr>
                <a:t>n jobs at the right boundary speed</a:t>
              </a:r>
            </a:p>
          </p:txBody>
        </p:sp>
        <p:cxnSp>
          <p:nvCxnSpPr>
            <p:cNvPr id="35" name="Straight Arrow Connector 34">
              <a:extLst>
                <a:ext uri="{FF2B5EF4-FFF2-40B4-BE49-F238E27FC236}">
                  <a16:creationId xmlns:a16="http://schemas.microsoft.com/office/drawing/2014/main" id="{B794A918-700F-4EFD-A4DD-9A8AD96341F1}"/>
                </a:ext>
              </a:extLst>
            </p:cNvPr>
            <p:cNvCxnSpPr>
              <a:cxnSpLocks/>
            </p:cNvCxnSpPr>
            <p:nvPr/>
          </p:nvCxnSpPr>
          <p:spPr>
            <a:xfrm flipH="1">
              <a:off x="4882608" y="2866137"/>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Content Placeholder 7">
            <a:extLst>
              <a:ext uri="{FF2B5EF4-FFF2-40B4-BE49-F238E27FC236}">
                <a16:creationId xmlns:a16="http://schemas.microsoft.com/office/drawing/2014/main" id="{44744959-22B2-43EC-843D-F3CB1431E8D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95089" y="6102222"/>
            <a:ext cx="619254" cy="619254"/>
          </a:xfrm>
          <a:prstGeom prst="rect">
            <a:avLst/>
          </a:prstGeom>
        </p:spPr>
      </p:pic>
      <p:sp>
        <p:nvSpPr>
          <p:cNvPr id="41" name="Rectangle 40">
            <a:extLst>
              <a:ext uri="{FF2B5EF4-FFF2-40B4-BE49-F238E27FC236}">
                <a16:creationId xmlns:a16="http://schemas.microsoft.com/office/drawing/2014/main" id="{14B51A2B-9BA7-4CA4-A146-87EAC16F7E95}"/>
              </a:ext>
            </a:extLst>
          </p:cNvPr>
          <p:cNvSpPr/>
          <p:nvPr/>
        </p:nvSpPr>
        <p:spPr>
          <a:xfrm>
            <a:off x="7611276" y="5934751"/>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15CACBE-A3D6-4E9E-8926-7F024C7C6B2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7730445" y="5219052"/>
            <a:ext cx="862243" cy="603160"/>
          </a:xfrm>
          <a:prstGeom prst="rect">
            <a:avLst/>
          </a:prstGeom>
        </p:spPr>
      </p:pic>
      <p:sp>
        <p:nvSpPr>
          <p:cNvPr id="43" name="Rectangle 42">
            <a:extLst>
              <a:ext uri="{FF2B5EF4-FFF2-40B4-BE49-F238E27FC236}">
                <a16:creationId xmlns:a16="http://schemas.microsoft.com/office/drawing/2014/main" id="{AE1C900B-703D-40F3-B8D2-BB26114DE339}"/>
              </a:ext>
            </a:extLst>
          </p:cNvPr>
          <p:cNvSpPr/>
          <p:nvPr/>
        </p:nvSpPr>
        <p:spPr>
          <a:xfrm>
            <a:off x="2911997" y="5740916"/>
            <a:ext cx="2953727" cy="85948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Same execution time,</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shorter time</a:t>
            </a:r>
          </a:p>
        </p:txBody>
      </p:sp>
      <p:sp>
        <p:nvSpPr>
          <p:cNvPr id="7" name="Oval 6">
            <a:extLst>
              <a:ext uri="{FF2B5EF4-FFF2-40B4-BE49-F238E27FC236}">
                <a16:creationId xmlns:a16="http://schemas.microsoft.com/office/drawing/2014/main" id="{075077A7-4E1A-48E0-9036-DBAA6610C12F}"/>
              </a:ext>
            </a:extLst>
          </p:cNvPr>
          <p:cNvSpPr/>
          <p:nvPr/>
        </p:nvSpPr>
        <p:spPr>
          <a:xfrm>
            <a:off x="4035968" y="3539184"/>
            <a:ext cx="256398" cy="256398"/>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402878-FA96-4559-B7C7-37394C535002}"/>
                  </a:ext>
                </a:extLst>
              </p:cNvPr>
              <p:cNvSpPr txBox="1"/>
              <p:nvPr/>
            </p:nvSpPr>
            <p:spPr>
              <a:xfrm>
                <a:off x="1795945" y="346732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sub>
                      </m:sSub>
                    </m:oMath>
                  </m:oMathPara>
                </a14:m>
                <a:endParaRPr lang="en-US" sz="2000" b="1"/>
              </a:p>
            </p:txBody>
          </p:sp>
        </mc:Choice>
        <mc:Fallback xmlns="">
          <p:sp>
            <p:nvSpPr>
              <p:cNvPr id="27" name="TextBox 26">
                <a:extLst>
                  <a:ext uri="{FF2B5EF4-FFF2-40B4-BE49-F238E27FC236}">
                    <a16:creationId xmlns:a16="http://schemas.microsoft.com/office/drawing/2014/main" id="{D9402878-FA96-4559-B7C7-37394C535002}"/>
                  </a:ext>
                </a:extLst>
              </p:cNvPr>
              <p:cNvSpPr txBox="1">
                <a:spLocks noRot="1" noChangeAspect="1" noMove="1" noResize="1" noEditPoints="1" noAdjustHandles="1" noChangeArrowheads="1" noChangeShapeType="1" noTextEdit="1"/>
              </p:cNvSpPr>
              <p:nvPr/>
            </p:nvSpPr>
            <p:spPr>
              <a:xfrm>
                <a:off x="1795945" y="3467328"/>
                <a:ext cx="925110"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FA7C5B-6908-48FC-9FDE-3794C7E80049}"/>
                  </a:ext>
                </a:extLst>
              </p:cNvPr>
              <p:cNvSpPr txBox="1"/>
              <p:nvPr/>
            </p:nvSpPr>
            <p:spPr>
              <a:xfrm>
                <a:off x="5641034" y="5001170"/>
                <a:ext cx="92511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𝒓𝒃</m:t>
                              </m:r>
                            </m:e>
                            <m:sub>
                              <m:r>
                                <a:rPr lang="en-US" sz="2000" b="1" i="1">
                                  <a:latin typeface="Cambria Math" panose="02040503050406030204" pitchFamily="18" charset="0"/>
                                  <a:ea typeface="Cambria Math" panose="02040503050406030204" pitchFamily="18" charset="0"/>
                                </a:rPr>
                                <m:t>𝒙</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32FA7C5B-6908-48FC-9FDE-3794C7E80049}"/>
                  </a:ext>
                </a:extLst>
              </p:cNvPr>
              <p:cNvSpPr txBox="1">
                <a:spLocks noRot="1" noChangeAspect="1" noMove="1" noResize="1" noEditPoints="1" noAdjustHandles="1" noChangeArrowheads="1" noChangeShapeType="1" noTextEdit="1"/>
              </p:cNvSpPr>
              <p:nvPr/>
            </p:nvSpPr>
            <p:spPr>
              <a:xfrm>
                <a:off x="5641034" y="5001170"/>
                <a:ext cx="925110" cy="4385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93ECC6-52FB-430D-A7B8-B40677E45E1A}"/>
                  </a:ext>
                </a:extLst>
              </p:cNvPr>
              <p:cNvSpPr txBox="1"/>
              <p:nvPr/>
            </p:nvSpPr>
            <p:spPr>
              <a:xfrm>
                <a:off x="1877323" y="4605424"/>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sub>
                      </m:sSub>
                    </m:oMath>
                  </m:oMathPara>
                </a14:m>
                <a:endParaRPr lang="en-US" sz="2000" b="1"/>
              </a:p>
            </p:txBody>
          </p:sp>
        </mc:Choice>
        <mc:Fallback xmlns="">
          <p:sp>
            <p:nvSpPr>
              <p:cNvPr id="31" name="TextBox 30">
                <a:extLst>
                  <a:ext uri="{FF2B5EF4-FFF2-40B4-BE49-F238E27FC236}">
                    <a16:creationId xmlns:a16="http://schemas.microsoft.com/office/drawing/2014/main" id="{0493ECC6-52FB-430D-A7B8-B40677E45E1A}"/>
                  </a:ext>
                </a:extLst>
              </p:cNvPr>
              <p:cNvSpPr txBox="1">
                <a:spLocks noRot="1" noChangeAspect="1" noMove="1" noResize="1" noEditPoints="1" noAdjustHandles="1" noChangeArrowheads="1" noChangeShapeType="1" noTextEdit="1"/>
              </p:cNvSpPr>
              <p:nvPr/>
            </p:nvSpPr>
            <p:spPr>
              <a:xfrm>
                <a:off x="1877323" y="4605424"/>
                <a:ext cx="925110" cy="400110"/>
              </a:xfrm>
              <a:prstGeom prst="rect">
                <a:avLst/>
              </a:prstGeom>
              <a:blipFill>
                <a:blip r:embed="rId8"/>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D245DCBF-73C3-4B3E-9A34-7AED985F905D}"/>
              </a:ext>
            </a:extLst>
          </p:cNvPr>
          <p:cNvCxnSpPr>
            <a:cxnSpLocks/>
          </p:cNvCxnSpPr>
          <p:nvPr/>
        </p:nvCxnSpPr>
        <p:spPr>
          <a:xfrm>
            <a:off x="2694802" y="4792037"/>
            <a:ext cx="3361953" cy="0"/>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0DC6273-0037-4DD7-A300-246DAF8F0CB7}"/>
              </a:ext>
            </a:extLst>
          </p:cNvPr>
          <p:cNvCxnSpPr>
            <a:cxnSpLocks/>
          </p:cNvCxnSpPr>
          <p:nvPr/>
        </p:nvCxnSpPr>
        <p:spPr>
          <a:xfrm flipV="1">
            <a:off x="6082918" y="4792038"/>
            <a:ext cx="0" cy="312622"/>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A896A6-02FF-42D8-A03E-975A70F91018}"/>
                  </a:ext>
                </a:extLst>
              </p:cNvPr>
              <p:cNvSpPr txBox="1"/>
              <p:nvPr/>
            </p:nvSpPr>
            <p:spPr>
              <a:xfrm>
                <a:off x="6324762" y="5649908"/>
                <a:ext cx="70692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38" name="TextBox 37">
                <a:extLst>
                  <a:ext uri="{FF2B5EF4-FFF2-40B4-BE49-F238E27FC236}">
                    <a16:creationId xmlns:a16="http://schemas.microsoft.com/office/drawing/2014/main" id="{2AA896A6-02FF-42D8-A03E-975A70F91018}"/>
                  </a:ext>
                </a:extLst>
              </p:cNvPr>
              <p:cNvSpPr txBox="1">
                <a:spLocks noRot="1" noChangeAspect="1" noMove="1" noResize="1" noEditPoints="1" noAdjustHandles="1" noChangeArrowheads="1" noChangeShapeType="1" noTextEdit="1"/>
              </p:cNvSpPr>
              <p:nvPr/>
            </p:nvSpPr>
            <p:spPr>
              <a:xfrm>
                <a:off x="6324762" y="5649908"/>
                <a:ext cx="706924" cy="738664"/>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A7F335B-82C2-47B8-9524-F9787F9FCB59}"/>
              </a:ext>
            </a:extLst>
          </p:cNvPr>
          <p:cNvSpPr txBox="1"/>
          <p:nvPr/>
        </p:nvSpPr>
        <p:spPr>
          <a:xfrm>
            <a:off x="1764250" y="1723840"/>
            <a:ext cx="8663507" cy="400110"/>
          </a:xfrm>
          <a:prstGeom prst="rect">
            <a:avLst/>
          </a:prstGeom>
          <a:noFill/>
        </p:spPr>
        <p:txBody>
          <a:bodyPr wrap="square" rtlCol="0">
            <a:spAutoFit/>
          </a:bodyPr>
          <a:lstStyle/>
          <a:p>
            <a:r>
              <a:rPr lang="en-US" sz="2000" b="1" dirty="0">
                <a:latin typeface="Garamond" panose="02020404030301010803" pitchFamily="18" charset="0"/>
              </a:rPr>
              <a:t>Lemma 2 : The first job of a dominant sequence begins at a right boundary.</a:t>
            </a:r>
          </a:p>
        </p:txBody>
      </p:sp>
      <p:sp>
        <p:nvSpPr>
          <p:cNvPr id="8" name="Rectangle 7">
            <a:extLst>
              <a:ext uri="{FF2B5EF4-FFF2-40B4-BE49-F238E27FC236}">
                <a16:creationId xmlns:a16="http://schemas.microsoft.com/office/drawing/2014/main" id="{A7CC5F6C-4AE0-417F-952D-D82B44CFD686}"/>
              </a:ext>
            </a:extLst>
          </p:cNvPr>
          <p:cNvSpPr/>
          <p:nvPr/>
        </p:nvSpPr>
        <p:spPr>
          <a:xfrm>
            <a:off x="1833982" y="1638848"/>
            <a:ext cx="8612877"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ABB8FF0-D0D0-4FAA-B140-6B13111C76FF}"/>
              </a:ext>
            </a:extLst>
          </p:cNvPr>
          <p:cNvSpPr txBox="1"/>
          <p:nvPr/>
        </p:nvSpPr>
        <p:spPr>
          <a:xfrm>
            <a:off x="3448271" y="3013505"/>
            <a:ext cx="5295458"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2:</a:t>
            </a:r>
            <a:br>
              <a:rPr lang="en-US" sz="2400" b="1">
                <a:latin typeface="Garamond" panose="02020404030301010803" pitchFamily="18" charset="0"/>
              </a:rPr>
            </a:br>
            <a:r>
              <a:rPr lang="en-US" sz="2400" b="1">
                <a:latin typeface="Garamond" panose="02020404030301010803" pitchFamily="18" charset="0"/>
              </a:rPr>
              <a:t>Start at a right boundary speed (RB).</a:t>
            </a:r>
          </a:p>
        </p:txBody>
      </p:sp>
    </p:spTree>
    <p:custDataLst>
      <p:tags r:id="rId1"/>
    </p:custDataLst>
    <p:extLst>
      <p:ext uri="{BB962C8B-B14F-4D97-AF65-F5344CB8AC3E}">
        <p14:creationId xmlns:p14="http://schemas.microsoft.com/office/powerpoint/2010/main" val="2550411950"/>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fill="hold" grpId="0" nodeType="clickEffect">
                                  <p:stCondLst>
                                    <p:cond delay="0"/>
                                  </p:stCondLst>
                                  <p:childTnLst>
                                    <p:animMotion origin="layout" path="M 3.54167E-6 -2.22222E-6 L 0.15612 0.00093 " pathEditMode="relative" rAng="0" ptsTypes="AA">
                                      <p:cBhvr>
                                        <p:cTn id="41" dur="2000" fill="hold"/>
                                        <p:tgtEl>
                                          <p:spTgt spid="7"/>
                                        </p:tgtEl>
                                        <p:attrNameLst>
                                          <p:attrName>ppt_x</p:attrName>
                                          <p:attrName>ppt_y</p:attrName>
                                        </p:attrNameLst>
                                      </p:cBhvr>
                                      <p:rCtr x="7799" y="46"/>
                                    </p:animMotion>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6" presetClass="emph" presetSubtype="0" fill="hold" nodeType="withEffect">
                                  <p:stCondLst>
                                    <p:cond delay="0"/>
                                  </p:stCondLst>
                                  <p:childTnLst>
                                    <p:animScale>
                                      <p:cBhvr>
                                        <p:cTn id="46" dur="2000" fill="hold"/>
                                        <p:tgtEl>
                                          <p:spTgt spid="26"/>
                                        </p:tgtEl>
                                      </p:cBhvr>
                                      <p:by x="1000" y="100000"/>
                                    </p:animScale>
                                  </p:childTnLst>
                                </p:cTn>
                              </p:par>
                              <p:par>
                                <p:cTn id="47" presetID="42" presetClass="path" presetSubtype="0" fill="hold" nodeType="withEffect">
                                  <p:stCondLst>
                                    <p:cond delay="0"/>
                                  </p:stCondLst>
                                  <p:childTnLst>
                                    <p:animMotion origin="layout" path="M 3.54167E-6 -1.85185E-6 L 0.07395 -0.00254 " pathEditMode="relative" rAng="0" ptsTypes="AA">
                                      <p:cBhvr>
                                        <p:cTn id="48" dur="2000" fill="hold"/>
                                        <p:tgtEl>
                                          <p:spTgt spid="26"/>
                                        </p:tgtEl>
                                        <p:attrNameLst>
                                          <p:attrName>ppt_x</p:attrName>
                                          <p:attrName>ppt_y</p:attrName>
                                        </p:attrNameLst>
                                      </p:cBhvr>
                                      <p:rCtr x="3698" y="-139"/>
                                    </p:animMotion>
                                  </p:childTnLst>
                                </p:cTn>
                              </p:par>
                            </p:childTnLst>
                          </p:cTn>
                        </p:par>
                        <p:par>
                          <p:cTn id="49" fill="hold">
                            <p:stCondLst>
                              <p:cond delay="2000"/>
                            </p:stCondLst>
                            <p:childTnLst>
                              <p:par>
                                <p:cTn id="50" presetID="10" presetClass="exit" presetSubtype="0" fill="hold" nodeType="after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1000"/>
                            </p:stCondLst>
                            <p:childTnLst>
                              <p:par>
                                <p:cTn id="82" presetID="6" presetClass="emph" presetSubtype="0" fill="hold" nodeType="afterEffect">
                                  <p:stCondLst>
                                    <p:cond delay="1000"/>
                                  </p:stCondLst>
                                  <p:childTnLst>
                                    <p:animScale>
                                      <p:cBhvr>
                                        <p:cTn id="83" dur="1000" fill="hold"/>
                                        <p:tgtEl>
                                          <p:spTgt spid="40"/>
                                        </p:tgtEl>
                                      </p:cBhvr>
                                      <p:by x="50000" y="50000"/>
                                    </p:animScale>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3" grpId="0" animBg="1"/>
      <p:bldP spid="7" grpId="0" animBg="1"/>
      <p:bldP spid="7" grpId="1" animBg="1"/>
      <p:bldP spid="27" grpId="0"/>
      <p:bldP spid="29" grpId="0"/>
      <p:bldP spid="31" grpId="0"/>
      <p:bldP spid="38" grpId="0"/>
      <p:bldP spid="8" grpId="0" animBg="1"/>
      <p:bldP spid="3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A20CFA55-CA20-4490-B0EE-891CBC5F2A39}"/>
              </a:ext>
            </a:extLst>
          </p:cNvPr>
          <p:cNvSpPr/>
          <p:nvPr/>
        </p:nvSpPr>
        <p:spPr>
          <a:xfrm>
            <a:off x="1717114" y="2992917"/>
            <a:ext cx="1638590" cy="369332"/>
          </a:xfrm>
          <a:prstGeom prst="rect">
            <a:avLst/>
          </a:prstGeom>
          <a:ln w="38100">
            <a:solidFill>
              <a:schemeClr val="tx1"/>
            </a:solidFill>
          </a:ln>
        </p:spPr>
        <p:txBody>
          <a:bodyPr wrap="none">
            <a:spAutoFit/>
          </a:bodyPr>
          <a:lstStyle/>
          <a:p>
            <a:pPr algn="ctr"/>
            <a:r>
              <a:rPr lang="en-US">
                <a:latin typeface="Garamond" panose="02020404030301010803" pitchFamily="18" charset="0"/>
              </a:rPr>
              <a:t>Use Max.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143" name="Rectangle 142">
            <a:extLst>
              <a:ext uri="{FF2B5EF4-FFF2-40B4-BE49-F238E27FC236}">
                <a16:creationId xmlns:a16="http://schemas.microsoft.com/office/drawing/2014/main" id="{C01A6595-6B16-483A-9F74-87EAD4968783}"/>
              </a:ext>
            </a:extLst>
          </p:cNvPr>
          <p:cNvSpPr/>
          <p:nvPr/>
        </p:nvSpPr>
        <p:spPr>
          <a:xfrm>
            <a:off x="4596785" y="4302521"/>
            <a:ext cx="1159292" cy="923330"/>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4"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p:txBody>
          <a:bodyPr/>
          <a:lstStyle/>
          <a:p>
            <a:fld id="{9C75D887-1A03-4ABF-9F74-03C35FBA7AA7}" type="slidenum">
              <a:rPr lang="en-US" smtClean="0"/>
              <a:pPr/>
              <a:t>38</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1568655" y="3847087"/>
                <a:ext cx="7886699" cy="400110"/>
              </a:xfrm>
              <a:prstGeom prst="rect">
                <a:avLst/>
              </a:prstGeom>
              <a:noFill/>
            </p:spPr>
            <p:txBody>
              <a:bodyPr wrap="square" rtlCol="0">
                <a:spAutoFit/>
              </a:bodyPr>
              <a:lstStyle/>
              <a:p>
                <a:r>
                  <a:rPr lang="en-US" sz="2000">
                    <a:latin typeface="Garamond" panose="02020404030301010803" pitchFamily="18" charset="0"/>
                  </a:rPr>
                  <a:t>When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t>
                </a:r>
                <a:r>
                  <a:rPr lang="en-US" sz="2000" err="1">
                    <a:latin typeface="Garamond" panose="02020404030301010803" pitchFamily="18" charset="0"/>
                  </a:rPr>
                  <a:t>accel</a:t>
                </a:r>
                <a:r>
                  <a:rPr lang="en-US" sz="2000">
                    <a:latin typeface="Garamond" panose="02020404030301010803" pitchFamily="18" charset="0"/>
                  </a:rPr>
                  <a:t>.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1568655" y="3847087"/>
                <a:ext cx="7886699" cy="400110"/>
              </a:xfrm>
              <a:prstGeom prst="rect">
                <a:avLst/>
              </a:prstGeom>
              <a:blipFill>
                <a:blip r:embed="rId4"/>
                <a:stretch>
                  <a:fillRect l="-773" t="-6061" b="-27273"/>
                </a:stretch>
              </a:blipFill>
            </p:spPr>
            <p:txBody>
              <a:bodyPr/>
              <a:lstStyle/>
              <a:p>
                <a:r>
                  <a:rPr lang="en-US">
                    <a:noFill/>
                  </a:rPr>
                  <a:t> </a:t>
                </a:r>
              </a:p>
            </p:txBody>
          </p:sp>
        </mc:Fallback>
      </mc:AlternateContent>
      <p:sp>
        <p:nvSpPr>
          <p:cNvPr id="21" name="Freeform 20"/>
          <p:cNvSpPr/>
          <p:nvPr/>
        </p:nvSpPr>
        <p:spPr>
          <a:xfrm>
            <a:off x="2434331"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2BF3501C-1A7C-4DF2-8DC0-9769832C41F9}"/>
              </a:ext>
            </a:extLst>
          </p:cNvPr>
          <p:cNvGrpSpPr/>
          <p:nvPr/>
        </p:nvGrpSpPr>
        <p:grpSpPr>
          <a:xfrm>
            <a:off x="152400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3892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5077A7-4E1A-48E0-9036-DBAA6610C12F}"/>
              </a:ext>
            </a:extLst>
          </p:cNvPr>
          <p:cNvSpPr/>
          <p:nvPr/>
        </p:nvSpPr>
        <p:spPr>
          <a:xfrm>
            <a:off x="2292322"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2835218"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3535270"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3211412"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1524000" y="5126478"/>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7"/>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3674127" y="4978810"/>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2292322" y="4882515"/>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6009489" y="2588311"/>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8116725" y="2282920"/>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6777811" y="2344348"/>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6099550" y="5127183"/>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11"/>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8624609" y="4756791"/>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8249677" y="4979515"/>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6867872" y="4883220"/>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8347546" y="4756794"/>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9001445" y="2255474"/>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9092401" y="4306717"/>
            <a:ext cx="1314784" cy="923330"/>
          </a:xfrm>
          <a:prstGeom prst="rect">
            <a:avLst/>
          </a:prstGeom>
          <a:ln w="38100">
            <a:solidFill>
              <a:schemeClr val="tx1"/>
            </a:solidFill>
          </a:ln>
        </p:spPr>
        <p:txBody>
          <a:bodyPr wrap="none">
            <a:spAutoFit/>
          </a:bodyPr>
          <a:lstStyle/>
          <a:p>
            <a:pPr algn="ctr"/>
            <a:r>
              <a:rPr lang="en-US" b="1">
                <a:latin typeface="Garamond" panose="02020404030301010803" pitchFamily="18" charset="0"/>
              </a:rPr>
              <a:t>RBs</a:t>
            </a:r>
            <a:br>
              <a:rPr lang="en-US">
                <a:latin typeface="Garamond" panose="02020404030301010803" pitchFamily="18" charset="0"/>
              </a:rPr>
            </a:br>
            <a:r>
              <a:rPr lang="en-US">
                <a:latin typeface="Garamond" panose="02020404030301010803" pitchFamily="18" charset="0"/>
              </a:rPr>
              <a:t>Multiple and</a:t>
            </a:r>
          </a:p>
          <a:p>
            <a:pPr algn="ctr"/>
            <a:r>
              <a:rPr lang="en-US">
                <a:latin typeface="Garamond" panose="02020404030301010803" pitchFamily="18" charset="0"/>
              </a:rPr>
              <a:t>Max. </a:t>
            </a:r>
            <a:r>
              <a:rPr lang="en-US" err="1">
                <a:latin typeface="Garamond" panose="02020404030301010803" pitchFamily="18" charset="0"/>
              </a:rPr>
              <a:t>Accel</a:t>
            </a:r>
            <a:r>
              <a:rPr lang="en-US">
                <a:latin typeface="Garamond" panose="02020404030301010803" pitchFamily="18" charset="0"/>
              </a:rPr>
              <a:t>.</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4292214" y="2242497"/>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8272089" y="4421016"/>
                <a:ext cx="487634" cy="369332"/>
              </a:xfrm>
              <a:prstGeom prst="rect">
                <a:avLst/>
              </a:prstGeom>
              <a:ln w="38100">
                <a:noFill/>
              </a:ln>
            </p:spPr>
            <p:txBody>
              <a:bodyPr wrap="none">
                <a:spAutoFit/>
              </a:bodyPr>
              <a:lstStyle/>
              <a:p>
                <a:pPr algn="ctr"/>
                <a14:m>
                  <m:oMath xmlns:m="http://schemas.openxmlformats.org/officeDocument/2006/math">
                    <m:r>
                      <a:rPr lang="en-US" sz="1400" i="1">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8272089" y="4421016"/>
                <a:ext cx="487634" cy="369332"/>
              </a:xfrm>
              <a:prstGeom prst="rect">
                <a:avLst/>
              </a:prstGeom>
              <a:blipFill>
                <a:blip r:embed="rId12"/>
                <a:stretch>
                  <a:fillRect t="-8197" r="-10000" b="-24590"/>
                </a:stretch>
              </a:blipFill>
              <a:ln w="38100">
                <a:noFill/>
              </a:ln>
            </p:spPr>
            <p:txBody>
              <a:bodyPr/>
              <a:lstStyle/>
              <a:p>
                <a:r>
                  <a:rPr lang="en-US">
                    <a:noFill/>
                  </a:rPr>
                  <a:t> </a:t>
                </a:r>
              </a:p>
            </p:txBody>
          </p:sp>
        </mc:Fallback>
      </mc:AlternateContent>
      <p:sp>
        <p:nvSpPr>
          <p:cNvPr id="3" name="Rectangle 2"/>
          <p:cNvSpPr/>
          <p:nvPr/>
        </p:nvSpPr>
        <p:spPr>
          <a:xfrm>
            <a:off x="2107099" y="1672507"/>
            <a:ext cx="6795194" cy="369332"/>
          </a:xfrm>
          <a:prstGeom prst="rect">
            <a:avLst/>
          </a:prstGeom>
        </p:spPr>
        <p:txBody>
          <a:bodyPr wrap="none">
            <a:spAutoFit/>
          </a:bodyPr>
          <a:lstStyle/>
          <a:p>
            <a:r>
              <a:rPr lang="en-US" b="1" dirty="0">
                <a:latin typeface="Garamond" panose="02020404030301010803" pitchFamily="18" charset="0"/>
              </a:rPr>
              <a:t>Lemma 3 : Dominant sequences have fixed choices for next speeds.</a:t>
            </a:r>
            <a:endParaRPr lang="en-US" b="1" dirty="0"/>
          </a:p>
        </p:txBody>
      </p:sp>
      <p:sp>
        <p:nvSpPr>
          <p:cNvPr id="88" name="Rectangle 87">
            <a:extLst>
              <a:ext uri="{FF2B5EF4-FFF2-40B4-BE49-F238E27FC236}">
                <a16:creationId xmlns:a16="http://schemas.microsoft.com/office/drawing/2014/main" id="{7C73CF78-BA1E-4B1A-B1A2-439072E34E7E}"/>
              </a:ext>
            </a:extLst>
          </p:cNvPr>
          <p:cNvSpPr/>
          <p:nvPr/>
        </p:nvSpPr>
        <p:spPr>
          <a:xfrm>
            <a:off x="1635883" y="1529340"/>
            <a:ext cx="8920239" cy="49635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247C9744-0C98-42E9-B6A2-4048F7453169}"/>
              </a:ext>
            </a:extLst>
          </p:cNvPr>
          <p:cNvSpPr txBox="1"/>
          <p:nvPr/>
        </p:nvSpPr>
        <p:spPr>
          <a:xfrm>
            <a:off x="3569510" y="2644170"/>
            <a:ext cx="5233955" cy="1569660"/>
          </a:xfrm>
          <a:prstGeom prst="rect">
            <a:avLst/>
          </a:prstGeom>
          <a:solidFill>
            <a:schemeClr val="bg1"/>
          </a:solidFill>
          <a:ln w="57150">
            <a:solidFill>
              <a:srgbClr val="7030A0"/>
            </a:solidFill>
          </a:ln>
        </p:spPr>
        <p:txBody>
          <a:bodyPr wrap="square" rtlCol="0">
            <a:spAutoFit/>
          </a:bodyPr>
          <a:lstStyle/>
          <a:p>
            <a:pPr algn="ctr"/>
            <a:r>
              <a:rPr lang="en-US" sz="2400" b="1" dirty="0">
                <a:latin typeface="Garamond" panose="02020404030301010803" pitchFamily="18" charset="0"/>
              </a:rPr>
              <a:t>Lemma 3: Use maximum acceleration.</a:t>
            </a:r>
            <a:br>
              <a:rPr lang="en-US" sz="2400" b="1" dirty="0">
                <a:latin typeface="Garamond" panose="02020404030301010803" pitchFamily="18" charset="0"/>
              </a:rPr>
            </a:br>
            <a:r>
              <a:rPr lang="en-US" sz="2400" b="1" dirty="0">
                <a:latin typeface="Garamond" panose="02020404030301010803" pitchFamily="18" charset="0"/>
              </a:rPr>
              <a:t>Additionally, at decision speeds,</a:t>
            </a:r>
            <a:br>
              <a:rPr lang="en-US" sz="2400" b="1" dirty="0">
                <a:latin typeface="Garamond" panose="02020404030301010803" pitchFamily="18" charset="0"/>
              </a:rPr>
            </a:br>
            <a:r>
              <a:rPr lang="en-US" sz="2400" b="1" dirty="0">
                <a:latin typeface="Garamond" panose="02020404030301010803" pitchFamily="18" charset="0"/>
              </a:rPr>
              <a:t>use variable acceleration to reach RB.</a:t>
            </a:r>
          </a:p>
          <a:p>
            <a:pPr algn="ctr"/>
            <a:r>
              <a:rPr lang="en-US" sz="2400" b="1" dirty="0">
                <a:latin typeface="Garamond" panose="02020404030301010803" pitchFamily="18" charset="0"/>
              </a:rPr>
              <a:t>Can release multiple jobs at RB.</a:t>
            </a:r>
          </a:p>
        </p:txBody>
      </p:sp>
    </p:spTree>
    <p:custDataLst>
      <p:tags r:id="rId1"/>
    </p:custDataLst>
    <p:extLst>
      <p:ext uri="{BB962C8B-B14F-4D97-AF65-F5344CB8AC3E}">
        <p14:creationId xmlns:p14="http://schemas.microsoft.com/office/powerpoint/2010/main" val="1883137121"/>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nodeType="with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fade">
                                      <p:cBhvr>
                                        <p:cTn id="46" dur="500"/>
                                        <p:tgtEl>
                                          <p:spTgt spid="15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nodeType="with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4"/>
                                        </p:tgtEl>
                                        <p:attrNameLst>
                                          <p:attrName>style.visibility</p:attrName>
                                        </p:attrNameLst>
                                      </p:cBhvr>
                                      <p:to>
                                        <p:strVal val="visible"/>
                                      </p:to>
                                    </p:set>
                                    <p:animEffect transition="in" filter="fade">
                                      <p:cBhvr>
                                        <p:cTn id="74" dur="500"/>
                                        <p:tgtEl>
                                          <p:spTgt spid="144"/>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par>
                                <p:cTn id="79" presetID="10" presetClass="entr" presetSubtype="0"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fade">
                                      <p:cBhvr>
                                        <p:cTn id="84" dur="500"/>
                                        <p:tgtEl>
                                          <p:spTgt spid="138"/>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500"/>
                                        <p:tgtEl>
                                          <p:spTgt spid="140"/>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fade">
                                      <p:cBhvr>
                                        <p:cTn id="92" dur="500"/>
                                        <p:tgtEl>
                                          <p:spTgt spid="158"/>
                                        </p:tgtEl>
                                      </p:cBhvr>
                                    </p:animEffect>
                                  </p:childTnLst>
                                </p:cTn>
                              </p:par>
                            </p:childTnLst>
                          </p:cTn>
                        </p:par>
                        <p:par>
                          <p:cTn id="93" fill="hold">
                            <p:stCondLst>
                              <p:cond delay="2000"/>
                            </p:stCondLst>
                            <p:childTnLst>
                              <p:par>
                                <p:cTn id="94" presetID="10" presetClass="entr" presetSubtype="0" fill="hold" grpId="0" nodeType="afterEffect">
                                  <p:stCondLst>
                                    <p:cond delay="1000"/>
                                  </p:stCondLst>
                                  <p:childTnLst>
                                    <p:set>
                                      <p:cBhvr>
                                        <p:cTn id="95" dur="1" fill="hold">
                                          <p:stCondLst>
                                            <p:cond delay="0"/>
                                          </p:stCondLst>
                                        </p:cTn>
                                        <p:tgtEl>
                                          <p:spTgt spid="137"/>
                                        </p:tgtEl>
                                        <p:attrNameLst>
                                          <p:attrName>style.visibility</p:attrName>
                                        </p:attrNameLst>
                                      </p:cBhvr>
                                      <p:to>
                                        <p:strVal val="visible"/>
                                      </p:to>
                                    </p:set>
                                    <p:animEffect transition="in" filter="fade">
                                      <p:cBhvr>
                                        <p:cTn id="96" dur="500"/>
                                        <p:tgtEl>
                                          <p:spTgt spid="1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43" grpId="0" animBg="1"/>
      <p:bldP spid="41" grpId="0"/>
      <p:bldP spid="21" grpId="0" animBg="1"/>
      <p:bldP spid="36"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4" grpId="0" animBg="1"/>
      <p:bldP spid="158" grpId="0"/>
      <p:bldP spid="88" grpId="0" animBg="1"/>
      <p:bldP spid="10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10138" y="2589574"/>
            <a:ext cx="1497118" cy="120017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2152650" y="365129"/>
            <a:ext cx="7886700" cy="1325563"/>
          </a:xfrm>
        </p:spPr>
        <p:txBody>
          <a:bodyPr/>
          <a:lstStyle/>
          <a:p>
            <a:r>
              <a:rPr lang="en-US"/>
              <a:t>Dominant Sequence Visualization</a:t>
            </a:r>
          </a:p>
        </p:txBody>
      </p:sp>
      <p:cxnSp>
        <p:nvCxnSpPr>
          <p:cNvPr id="6" name="Straight Connector 5"/>
          <p:cNvCxnSpPr/>
          <p:nvPr/>
        </p:nvCxnSpPr>
        <p:spPr>
          <a:xfrm>
            <a:off x="4868394" y="2406807"/>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424110" y="240061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424110" y="2844053"/>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033800" y="284405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033800" y="328749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6644384" y="328749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44384" y="373093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254074" y="373093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254074" y="417437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8361007" y="4729879"/>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rot="10800000">
            <a:off x="4573222" y="217571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5155616" y="517536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5155616" y="5175368"/>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65306"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765306" y="5175367"/>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374996" y="517536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374996" y="5175367"/>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07259"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7007259" y="5175367"/>
                <a:ext cx="526171" cy="393121"/>
              </a:xfrm>
              <a:prstGeom prst="rect">
                <a:avLst/>
              </a:prstGeom>
              <a:blipFill>
                <a:blip r:embed="rId7"/>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16950" y="517536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7616950" y="5175367"/>
                <a:ext cx="526171" cy="394339"/>
              </a:xfrm>
              <a:prstGeom prst="rect">
                <a:avLst/>
              </a:prstGeom>
              <a:blipFill>
                <a:blip r:embed="rId8"/>
                <a:stretch>
                  <a:fillRect r="-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7534" y="218946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2" name="TextBox 21"/>
              <p:cNvSpPr txBox="1">
                <a:spLocks noRot="1" noChangeAspect="1" noMove="1" noResize="1" noEditPoints="1" noAdjustHandles="1" noChangeArrowheads="1" noChangeShapeType="1" noTextEdit="1"/>
              </p:cNvSpPr>
              <p:nvPr/>
            </p:nvSpPr>
            <p:spPr>
              <a:xfrm>
                <a:off x="4197534" y="2189461"/>
                <a:ext cx="144844" cy="400110"/>
              </a:xfrm>
              <a:prstGeom prst="rect">
                <a:avLst/>
              </a:prstGeom>
              <a:blipFill>
                <a:blip r:embed="rId9"/>
                <a:stretch>
                  <a:fillRect r="-14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436811" y="5174299"/>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8436811" y="5174299"/>
                <a:ext cx="479634" cy="369332"/>
              </a:xfrm>
              <a:prstGeom prst="rect">
                <a:avLst/>
              </a:prstGeom>
              <a:blipFill>
                <a:blip r:embed="rId10"/>
                <a:stretch>
                  <a:fillRect r="-35443"/>
                </a:stretch>
              </a:blipFill>
            </p:spPr>
            <p:txBody>
              <a:bodyPr/>
              <a:lstStyle/>
              <a:p>
                <a:r>
                  <a:rPr lang="en-US">
                    <a:noFill/>
                  </a:rPr>
                  <a:t> </a:t>
                </a:r>
              </a:p>
            </p:txBody>
          </p:sp>
        </mc:Fallback>
      </mc:AlternateContent>
      <p:cxnSp>
        <p:nvCxnSpPr>
          <p:cNvPr id="24" name="Straight Connector 23"/>
          <p:cNvCxnSpPr/>
          <p:nvPr/>
        </p:nvCxnSpPr>
        <p:spPr>
          <a:xfrm>
            <a:off x="8679879" y="4729879"/>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197534" y="26358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4197534" y="2635854"/>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98059" y="307720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198059" y="3077202"/>
                <a:ext cx="144844" cy="400110"/>
              </a:xfrm>
              <a:prstGeom prst="rect">
                <a:avLst/>
              </a:prstGeom>
              <a:blipFill>
                <a:blip r:embed="rId12"/>
                <a:stretch>
                  <a:fillRect r="-15217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195003" y="352273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195003" y="3522735"/>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198059" y="396912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198059" y="3969127"/>
                <a:ext cx="144844" cy="400110"/>
              </a:xfrm>
              <a:prstGeom prst="rect">
                <a:avLst/>
              </a:prstGeom>
              <a:blipFill>
                <a:blip r:embed="rId14"/>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167917" y="451103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167917" y="4511032"/>
                <a:ext cx="144844" cy="400110"/>
              </a:xfrm>
              <a:prstGeom prst="rect">
                <a:avLst/>
              </a:prstGeom>
              <a:blipFill>
                <a:blip r:embed="rId15"/>
                <a:stretch>
                  <a:fillRect r="-191304"/>
                </a:stretch>
              </a:blipFill>
            </p:spPr>
            <p:txBody>
              <a:bodyPr/>
              <a:lstStyle/>
              <a:p>
                <a:r>
                  <a:rPr lang="en-US">
                    <a:noFill/>
                  </a:rPr>
                  <a:t> </a:t>
                </a:r>
              </a:p>
            </p:txBody>
          </p:sp>
        </mc:Fallback>
      </mc:AlternateContent>
      <p:cxnSp>
        <p:nvCxnSpPr>
          <p:cNvPr id="30" name="Straight Connector 29"/>
          <p:cNvCxnSpPr/>
          <p:nvPr/>
        </p:nvCxnSpPr>
        <p:spPr>
          <a:xfrm>
            <a:off x="4573222" y="5181826"/>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5423007" y="2838148"/>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6029639" y="3287494"/>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643491" y="3730934"/>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7254076" y="417437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7860708" y="4727459"/>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4859250" y="239766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576282" y="2397660"/>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576279" y="2844053"/>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576282" y="3284016"/>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4576279" y="373093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589201" y="4168467"/>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573225" y="472450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629445" y="5174299"/>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3" name="TextBox 42"/>
              <p:cNvSpPr txBox="1">
                <a:spLocks noRot="1" noChangeAspect="1" noMove="1" noResize="1" noEditPoints="1" noAdjustHandles="1" noChangeArrowheads="1" noChangeShapeType="1" noTextEdit="1"/>
              </p:cNvSpPr>
              <p:nvPr/>
            </p:nvSpPr>
            <p:spPr>
              <a:xfrm>
                <a:off x="4629445" y="5174299"/>
                <a:ext cx="526171" cy="369332"/>
              </a:xfrm>
              <a:prstGeom prst="rect">
                <a:avLst/>
              </a:prstGeom>
              <a:blipFill>
                <a:blip r:embed="rId16"/>
                <a:stretch>
                  <a:fillRect r="-22989" b="-1667"/>
                </a:stretch>
              </a:blipFill>
            </p:spPr>
            <p:txBody>
              <a:bodyPr/>
              <a:lstStyle/>
              <a:p>
                <a:r>
                  <a:rPr lang="en-US">
                    <a:noFill/>
                  </a:rPr>
                  <a:t> </a:t>
                </a:r>
              </a:p>
            </p:txBody>
          </p:sp>
        </mc:Fallback>
      </mc:AlternateContent>
      <p:sp>
        <p:nvSpPr>
          <p:cNvPr id="44" name="TextBox 43"/>
          <p:cNvSpPr txBox="1"/>
          <p:nvPr/>
        </p:nvSpPr>
        <p:spPr>
          <a:xfrm>
            <a:off x="6378244" y="5644908"/>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5" name="TextBox 44"/>
          <p:cNvSpPr txBox="1"/>
          <p:nvPr/>
        </p:nvSpPr>
        <p:spPr>
          <a:xfrm>
            <a:off x="3736910" y="2142531"/>
            <a:ext cx="461665" cy="2999141"/>
          </a:xfrm>
          <a:prstGeom prst="rect">
            <a:avLst/>
          </a:prstGeom>
          <a:noFill/>
        </p:spPr>
        <p:txBody>
          <a:bodyPr vert="vert270" wrap="square" rtlCol="0" anchor="t">
            <a:spAutoFit/>
          </a:bodyPr>
          <a:lstStyle/>
          <a:p>
            <a:r>
              <a:rPr lang="en-US" dirty="0">
                <a:latin typeface="Garamond" panose="02020404030301010803" pitchFamily="18" charset="0"/>
              </a:rPr>
              <a:t>Execution Times of the Modes</a:t>
            </a:r>
          </a:p>
        </p:txBody>
      </p:sp>
      <p:cxnSp>
        <p:nvCxnSpPr>
          <p:cNvPr id="46" name="Straight Connector 45"/>
          <p:cNvCxnSpPr/>
          <p:nvPr/>
        </p:nvCxnSpPr>
        <p:spPr>
          <a:xfrm>
            <a:off x="7881243" y="472441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p:cNvCxnSpPr/>
          <p:nvPr/>
        </p:nvCxnSpPr>
        <p:spPr>
          <a:xfrm flipV="1">
            <a:off x="7860541" y="4173190"/>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4338931" y="4266582"/>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Oval 48">
            <a:extLst>
              <a:ext uri="{FF2B5EF4-FFF2-40B4-BE49-F238E27FC236}">
                <a16:creationId xmlns:a16="http://schemas.microsoft.com/office/drawing/2014/main" id="{075077A7-4E1A-48E0-9036-DBAA6610C12F}"/>
              </a:ext>
            </a:extLst>
          </p:cNvPr>
          <p:cNvSpPr/>
          <p:nvPr/>
        </p:nvSpPr>
        <p:spPr>
          <a:xfrm>
            <a:off x="5327258" y="233239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75077A7-4E1A-48E0-9036-DBAA6610C12F}"/>
              </a:ext>
            </a:extLst>
          </p:cNvPr>
          <p:cNvSpPr/>
          <p:nvPr/>
        </p:nvSpPr>
        <p:spPr>
          <a:xfrm>
            <a:off x="5936948" y="2759814"/>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5077A7-4E1A-48E0-9036-DBAA6610C12F}"/>
              </a:ext>
            </a:extLst>
          </p:cNvPr>
          <p:cNvSpPr/>
          <p:nvPr/>
        </p:nvSpPr>
        <p:spPr>
          <a:xfrm>
            <a:off x="6546638" y="320874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75077A7-4E1A-48E0-9036-DBAA6610C12F}"/>
              </a:ext>
            </a:extLst>
          </p:cNvPr>
          <p:cNvSpPr/>
          <p:nvPr/>
        </p:nvSpPr>
        <p:spPr>
          <a:xfrm>
            <a:off x="7158685" y="3654511"/>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5077A7-4E1A-48E0-9036-DBAA6610C12F}"/>
              </a:ext>
            </a:extLst>
          </p:cNvPr>
          <p:cNvSpPr/>
          <p:nvPr/>
        </p:nvSpPr>
        <p:spPr>
          <a:xfrm>
            <a:off x="8585188" y="4638658"/>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75077A7-4E1A-48E0-9036-DBAA6610C12F}"/>
              </a:ext>
            </a:extLst>
          </p:cNvPr>
          <p:cNvSpPr/>
          <p:nvPr/>
        </p:nvSpPr>
        <p:spPr>
          <a:xfrm>
            <a:off x="7769098" y="4068999"/>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39</a:t>
            </a:fld>
            <a:endParaRPr lang="en-US"/>
          </a:p>
        </p:txBody>
      </p:sp>
    </p:spTree>
    <p:custDataLst>
      <p:tags r:id="rId1"/>
    </p:custDataLst>
    <p:extLst>
      <p:ext uri="{BB962C8B-B14F-4D97-AF65-F5344CB8AC3E}">
        <p14:creationId xmlns:p14="http://schemas.microsoft.com/office/powerpoint/2010/main" val="2324818862"/>
      </p:ext>
    </p:extLst>
  </p:cSld>
  <p:clrMapOvr>
    <a:masterClrMapping/>
  </p:clrMapOvr>
  <mc:AlternateContent xmlns:mc="http://schemas.openxmlformats.org/markup-compatibility/2006" xmlns:p14="http://schemas.microsoft.com/office/powerpoint/2010/main">
    <mc:Choice Requires="p14">
      <p:transition spd="slow" p14:dur="2000" advTm="9391"/>
    </mc:Choice>
    <mc:Fallback xmlns="">
      <p:transition spd="slow" advTm="9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Traditional Real-Time Systems</a:t>
            </a:r>
          </a:p>
        </p:txBody>
      </p:sp>
      <p:sp>
        <p:nvSpPr>
          <p:cNvPr id="3" name="Content Placeholder 2"/>
          <p:cNvSpPr>
            <a:spLocks noGrp="1"/>
          </p:cNvSpPr>
          <p:nvPr>
            <p:ph sz="half" idx="1"/>
          </p:nvPr>
        </p:nvSpPr>
        <p:spPr/>
        <p:txBody>
          <a:bodyPr anchor="t">
            <a:normAutofit/>
          </a:bodyPr>
          <a:lstStyle/>
          <a:p>
            <a:pPr marL="0" indent="0" algn="ctr">
              <a:buNone/>
            </a:pPr>
            <a:r>
              <a:rPr lang="en-US" sz="2000" dirty="0">
                <a:latin typeface="ITC Stone Serif" pitchFamily="50" charset="0"/>
              </a:rPr>
              <a:t>Workloads Broken into Jobs, Tasks</a:t>
            </a:r>
          </a:p>
        </p:txBody>
      </p:sp>
      <p:pic>
        <p:nvPicPr>
          <p:cNvPr id="16" name="Content Placeholder 15" descr="Shape, rectangle&#10;&#10;Description automatically generated">
            <a:extLst>
              <a:ext uri="{FF2B5EF4-FFF2-40B4-BE49-F238E27FC236}">
                <a16:creationId xmlns:a16="http://schemas.microsoft.com/office/drawing/2014/main" id="{5ABD845E-D74E-4DED-A3D1-41C7D8DE0B95}"/>
              </a:ext>
            </a:extLst>
          </p:cNvPr>
          <p:cNvPicPr>
            <a:picLocks noGrp="1" noChangeAspect="1"/>
          </p:cNvPicPr>
          <p:nvPr>
            <p:ph sz="half" idx="2"/>
          </p:nvPr>
        </p:nvPicPr>
        <p:blipFill>
          <a:blip r:embed="rId2"/>
          <a:stretch>
            <a:fillRect/>
          </a:stretch>
        </p:blipFill>
        <p:spPr>
          <a:xfrm>
            <a:off x="6269393" y="2086367"/>
            <a:ext cx="4048976" cy="1438229"/>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4</a:t>
            </a:fld>
            <a:endParaRPr lang="en-US"/>
          </a:p>
        </p:txBody>
      </p:sp>
      <p:pic>
        <p:nvPicPr>
          <p:cNvPr id="18" name="Picture 17" descr="A picture containing icon&#10;&#10;Description automatically generated">
            <a:extLst>
              <a:ext uri="{FF2B5EF4-FFF2-40B4-BE49-F238E27FC236}">
                <a16:creationId xmlns:a16="http://schemas.microsoft.com/office/drawing/2014/main" id="{B822684A-5723-45F4-B6A3-51D97AA3B459}"/>
              </a:ext>
            </a:extLst>
          </p:cNvPr>
          <p:cNvPicPr>
            <a:picLocks noChangeAspect="1"/>
          </p:cNvPicPr>
          <p:nvPr/>
        </p:nvPicPr>
        <p:blipFill>
          <a:blip r:embed="rId3"/>
          <a:stretch>
            <a:fillRect/>
          </a:stretch>
        </p:blipFill>
        <p:spPr>
          <a:xfrm>
            <a:off x="1741628" y="4603346"/>
            <a:ext cx="8556343" cy="1889525"/>
          </a:xfrm>
          <a:prstGeom prst="rect">
            <a:avLst/>
          </a:prstGeom>
        </p:spPr>
      </p:pic>
    </p:spTree>
    <p:extLst>
      <p:ext uri="{BB962C8B-B14F-4D97-AF65-F5344CB8AC3E}">
        <p14:creationId xmlns:p14="http://schemas.microsoft.com/office/powerpoint/2010/main" val="93664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a:t>Dominant Sequence Visualization</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40</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allowed.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25886500"/>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500"/>
                                        <p:tgtEl>
                                          <p:spTgt spid="2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500"/>
                                        <p:tgtEl>
                                          <p:spTgt spid="208"/>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5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04"/>
                                        </p:tgtEl>
                                      </p:cBhvr>
                                    </p:animEffect>
                                    <p:set>
                                      <p:cBhvr>
                                        <p:cTn id="29" dur="1" fill="hold">
                                          <p:stCondLst>
                                            <p:cond delay="499"/>
                                          </p:stCondLst>
                                        </p:cTn>
                                        <p:tgtEl>
                                          <p:spTgt spid="20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07"/>
                                        </p:tgtEl>
                                      </p:cBhvr>
                                    </p:animEffect>
                                    <p:set>
                                      <p:cBhvr>
                                        <p:cTn id="32" dur="1" fill="hold">
                                          <p:stCondLst>
                                            <p:cond delay="499"/>
                                          </p:stCondLst>
                                        </p:cTn>
                                        <p:tgtEl>
                                          <p:spTgt spid="20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06"/>
                                        </p:tgtEl>
                                      </p:cBhvr>
                                    </p:animEffect>
                                    <p:set>
                                      <p:cBhvr>
                                        <p:cTn id="35" dur="1" fill="hold">
                                          <p:stCondLst>
                                            <p:cond delay="499"/>
                                          </p:stCondLst>
                                        </p:cTn>
                                        <p:tgtEl>
                                          <p:spTgt spid="20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05"/>
                                        </p:tgtEl>
                                      </p:cBhvr>
                                    </p:animEffect>
                                    <p:set>
                                      <p:cBhvr>
                                        <p:cTn id="38" dur="1" fill="hold">
                                          <p:stCondLst>
                                            <p:cond delay="499"/>
                                          </p:stCondLst>
                                        </p:cTn>
                                        <p:tgtEl>
                                          <p:spTgt spid="20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08"/>
                                        </p:tgtEl>
                                      </p:cBhvr>
                                    </p:animEffect>
                                    <p:set>
                                      <p:cBhvr>
                                        <p:cTn id="41" dur="1" fill="hold">
                                          <p:stCondLst>
                                            <p:cond delay="499"/>
                                          </p:stCondLst>
                                        </p:cTn>
                                        <p:tgtEl>
                                          <p:spTgt spid="20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9"/>
                                        </p:tgtEl>
                                      </p:cBhvr>
                                    </p:animEffect>
                                    <p:set>
                                      <p:cBhvr>
                                        <p:cTn id="44" dur="1" fill="hold">
                                          <p:stCondLst>
                                            <p:cond delay="499"/>
                                          </p:stCondLst>
                                        </p:cTn>
                                        <p:tgtEl>
                                          <p:spTgt spid="2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500"/>
                                        <p:tgtEl>
                                          <p:spTgt spid="2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20"/>
                                        </p:tgtEl>
                                        <p:attrNameLst>
                                          <p:attrName>style.visibility</p:attrName>
                                        </p:attrNameLst>
                                      </p:cBhvr>
                                      <p:to>
                                        <p:strVal val="visible"/>
                                      </p:to>
                                    </p:set>
                                    <p:animEffect transition="in" filter="fade">
                                      <p:cBhvr>
                                        <p:cTn id="65" dur="500"/>
                                        <p:tgtEl>
                                          <p:spTgt spid="2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1"/>
                                        </p:tgtEl>
                                        <p:attrNameLst>
                                          <p:attrName>style.visibility</p:attrName>
                                        </p:attrNameLst>
                                      </p:cBhvr>
                                      <p:to>
                                        <p:strVal val="visible"/>
                                      </p:to>
                                    </p:set>
                                    <p:animEffect transition="in" filter="fade">
                                      <p:cBhvr>
                                        <p:cTn id="68" dur="500"/>
                                        <p:tgtEl>
                                          <p:spTgt spid="2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22"/>
                                        </p:tgtEl>
                                        <p:attrNameLst>
                                          <p:attrName>style.visibility</p:attrName>
                                        </p:attrNameLst>
                                      </p:cBhvr>
                                      <p:to>
                                        <p:strVal val="visible"/>
                                      </p:to>
                                    </p:set>
                                    <p:animEffect transition="in" filter="fade">
                                      <p:cBhvr>
                                        <p:cTn id="72" dur="500"/>
                                        <p:tgtEl>
                                          <p:spTgt spid="2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3"/>
                                        </p:tgtEl>
                                        <p:attrNameLst>
                                          <p:attrName>style.visibility</p:attrName>
                                        </p:attrNameLst>
                                      </p:cBhvr>
                                      <p:to>
                                        <p:strVal val="visible"/>
                                      </p:to>
                                    </p:set>
                                    <p:animEffect transition="in" filter="fade">
                                      <p:cBhvr>
                                        <p:cTn id="75" dur="500"/>
                                        <p:tgtEl>
                                          <p:spTgt spid="223"/>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7"/>
                                        </p:tgtEl>
                                        <p:attrNameLst>
                                          <p:attrName>style.visibility</p:attrName>
                                        </p:attrNameLst>
                                      </p:cBhvr>
                                      <p:to>
                                        <p:strVal val="visible"/>
                                      </p:to>
                                    </p:set>
                                    <p:animEffect transition="in" filter="fade">
                                      <p:cBhvr>
                                        <p:cTn id="89" dur="500"/>
                                        <p:tgtEl>
                                          <p:spTgt spid="227"/>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228"/>
                                        </p:tgtEl>
                                        <p:attrNameLst>
                                          <p:attrName>style.visibility</p:attrName>
                                        </p:attrNameLst>
                                      </p:cBhvr>
                                      <p:to>
                                        <p:strVal val="visible"/>
                                      </p:to>
                                    </p:set>
                                    <p:animEffect transition="in" filter="fade">
                                      <p:cBhvr>
                                        <p:cTn id="93" dur="500"/>
                                        <p:tgtEl>
                                          <p:spTgt spid="2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9"/>
                                        </p:tgtEl>
                                        <p:attrNameLst>
                                          <p:attrName>style.visibility</p:attrName>
                                        </p:attrNameLst>
                                      </p:cBhvr>
                                      <p:to>
                                        <p:strVal val="visible"/>
                                      </p:to>
                                    </p:set>
                                    <p:animEffect transition="in" filter="fade">
                                      <p:cBhvr>
                                        <p:cTn id="96" dur="500"/>
                                        <p:tgtEl>
                                          <p:spTgt spid="229"/>
                                        </p:tgtEl>
                                      </p:cBhvr>
                                    </p:animEffect>
                                  </p:childTnLst>
                                </p:cTn>
                              </p:par>
                            </p:childTnLst>
                          </p:cTn>
                        </p:par>
                        <p:par>
                          <p:cTn id="97" fill="hold">
                            <p:stCondLst>
                              <p:cond delay="3500"/>
                            </p:stCondLst>
                            <p:childTnLst>
                              <p:par>
                                <p:cTn id="98" presetID="10" presetClass="entr" presetSubtype="0" fill="hold" grpId="0" nodeType="afterEffect">
                                  <p:stCondLst>
                                    <p:cond delay="0"/>
                                  </p:stCondLst>
                                  <p:childTnLst>
                                    <p:set>
                                      <p:cBhvr>
                                        <p:cTn id="99" dur="1" fill="hold">
                                          <p:stCondLst>
                                            <p:cond delay="0"/>
                                          </p:stCondLst>
                                        </p:cTn>
                                        <p:tgtEl>
                                          <p:spTgt spid="230"/>
                                        </p:tgtEl>
                                        <p:attrNameLst>
                                          <p:attrName>style.visibility</p:attrName>
                                        </p:attrNameLst>
                                      </p:cBhvr>
                                      <p:to>
                                        <p:strVal val="visible"/>
                                      </p:to>
                                    </p:set>
                                    <p:animEffect transition="in" filter="fade">
                                      <p:cBhvr>
                                        <p:cTn id="100" dur="500"/>
                                        <p:tgtEl>
                                          <p:spTgt spid="23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36"/>
                                        </p:tgtEl>
                                        <p:attrNameLst>
                                          <p:attrName>style.visibility</p:attrName>
                                        </p:attrNameLst>
                                      </p:cBhvr>
                                      <p:to>
                                        <p:strVal val="visible"/>
                                      </p:to>
                                    </p:set>
                                    <p:animEffect transition="in" filter="fade">
                                      <p:cBhvr>
                                        <p:cTn id="105" dur="500"/>
                                        <p:tgtEl>
                                          <p:spTgt spid="236"/>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fade">
                                      <p:cBhvr>
                                        <p:cTn id="109" dur="500"/>
                                        <p:tgtEl>
                                          <p:spTgt spid="23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fade">
                                      <p:cBhvr>
                                        <p:cTn id="11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0" grpId="0" animBg="1"/>
      <p:bldP spid="215"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6" grpId="0" animBg="1"/>
      <p:bldP spid="237" grpId="0" animBg="1"/>
      <p:bldP spid="8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0305C17-FEC4-45B4-89D7-65B93E1FD8EE}"/>
                  </a:ext>
                </a:extLst>
              </p:cNvPr>
              <p:cNvSpPr txBox="1"/>
              <p:nvPr/>
            </p:nvSpPr>
            <p:spPr>
              <a:xfrm>
                <a:off x="1573217" y="365853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33" name="TextBox 132">
                <a:extLst>
                  <a:ext uri="{FF2B5EF4-FFF2-40B4-BE49-F238E27FC236}">
                    <a16:creationId xmlns:a16="http://schemas.microsoft.com/office/drawing/2014/main" id="{A0305C17-FEC4-45B4-89D7-65B93E1FD8EE}"/>
                  </a:ext>
                </a:extLst>
              </p:cNvPr>
              <p:cNvSpPr txBox="1">
                <a:spLocks noRot="1" noChangeAspect="1" noMove="1" noResize="1" noEditPoints="1" noAdjustHandles="1" noChangeArrowheads="1" noChangeShapeType="1" noTextEdit="1"/>
              </p:cNvSpPr>
              <p:nvPr/>
            </p:nvSpPr>
            <p:spPr>
              <a:xfrm>
                <a:off x="1573217" y="365853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C0EBEB5-53D8-496D-9E01-D471C95E16E8}"/>
                  </a:ext>
                </a:extLst>
              </p:cNvPr>
              <p:cNvSpPr txBox="1"/>
              <p:nvPr/>
            </p:nvSpPr>
            <p:spPr>
              <a:xfrm>
                <a:off x="1573217" y="444160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35" name="TextBox 134">
                <a:extLst>
                  <a:ext uri="{FF2B5EF4-FFF2-40B4-BE49-F238E27FC236}">
                    <a16:creationId xmlns:a16="http://schemas.microsoft.com/office/drawing/2014/main" id="{FC0EBEB5-53D8-496D-9E01-D471C95E16E8}"/>
                  </a:ext>
                </a:extLst>
              </p:cNvPr>
              <p:cNvSpPr txBox="1">
                <a:spLocks noRot="1" noChangeAspect="1" noMove="1" noResize="1" noEditPoints="1" noAdjustHandles="1" noChangeArrowheads="1" noChangeShapeType="1" noTextEdit="1"/>
              </p:cNvSpPr>
              <p:nvPr/>
            </p:nvSpPr>
            <p:spPr>
              <a:xfrm>
                <a:off x="1573217" y="444160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89F5F6F-5B50-473E-8378-464658CA0B6A}"/>
                  </a:ext>
                </a:extLst>
              </p:cNvPr>
              <p:cNvSpPr txBox="1"/>
              <p:nvPr/>
            </p:nvSpPr>
            <p:spPr>
              <a:xfrm>
                <a:off x="1575662" y="293210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139" name="TextBox 138">
                <a:extLst>
                  <a:ext uri="{FF2B5EF4-FFF2-40B4-BE49-F238E27FC236}">
                    <a16:creationId xmlns:a16="http://schemas.microsoft.com/office/drawing/2014/main" id="{089F5F6F-5B50-473E-8378-464658CA0B6A}"/>
                  </a:ext>
                </a:extLst>
              </p:cNvPr>
              <p:cNvSpPr txBox="1">
                <a:spLocks noRot="1" noChangeAspect="1" noMove="1" noResize="1" noEditPoints="1" noAdjustHandles="1" noChangeArrowheads="1" noChangeShapeType="1" noTextEdit="1"/>
              </p:cNvSpPr>
              <p:nvPr/>
            </p:nvSpPr>
            <p:spPr>
              <a:xfrm>
                <a:off x="1575662" y="2932109"/>
                <a:ext cx="757342" cy="369332"/>
              </a:xfrm>
              <a:prstGeom prst="rect">
                <a:avLst/>
              </a:prstGeom>
              <a:blipFill>
                <a:blip r:embed="rId6"/>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7F1744E-6CC0-43C6-901D-145915B77D05}"/>
              </a:ext>
            </a:extLst>
          </p:cNvPr>
          <p:cNvGrpSpPr/>
          <p:nvPr/>
        </p:nvGrpSpPr>
        <p:grpSpPr>
          <a:xfrm>
            <a:off x="2318186" y="2528173"/>
            <a:ext cx="3959553" cy="2546986"/>
            <a:chOff x="794183" y="2528173"/>
            <a:chExt cx="3959553" cy="2546986"/>
          </a:xfrm>
        </p:grpSpPr>
        <p:cxnSp>
          <p:nvCxnSpPr>
            <p:cNvPr id="158" name="Straight Connector 157">
              <a:extLst>
                <a:ext uri="{FF2B5EF4-FFF2-40B4-BE49-F238E27FC236}">
                  <a16:creationId xmlns:a16="http://schemas.microsoft.com/office/drawing/2014/main" id="{D68BD6EF-FCD4-4239-BD4F-AD7B9438A97A}"/>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7BCFAA-8C8B-40A1-99A6-D08B66D8CC42}"/>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979020-9080-44A6-AEAA-25D8EEE470B4}"/>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0E24A18B-CBDF-4178-9427-830036FA2099}"/>
                </a:ext>
              </a:extLst>
            </p:cNvPr>
            <p:cNvCxnSpPr>
              <a:cxnSpLocks/>
              <a:endCxn id="81"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EA8E3284-E928-481B-945A-E4A733CB8580}"/>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8E0782F-E326-48EE-A4AD-3A626CA4A305}"/>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33A4D4C6-D414-4365-A29F-A8B182E7BA5A}"/>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8" name="Freeform 209">
              <a:extLst>
                <a:ext uri="{FF2B5EF4-FFF2-40B4-BE49-F238E27FC236}">
                  <a16:creationId xmlns:a16="http://schemas.microsoft.com/office/drawing/2014/main" id="{6FD41BB3-2606-4F1B-A43D-1C37A3332ED7}"/>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214">
              <a:extLst>
                <a:ext uri="{FF2B5EF4-FFF2-40B4-BE49-F238E27FC236}">
                  <a16:creationId xmlns:a16="http://schemas.microsoft.com/office/drawing/2014/main" id="{475C32E4-DED5-415F-BE43-6CF03DA38C22}"/>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A6F9DDD6-641B-4E7A-8890-DDB19C08DC8C}"/>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8252B40-5757-4E1C-A94A-629EE0B8B812}"/>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Freeform 220">
              <a:extLst>
                <a:ext uri="{FF2B5EF4-FFF2-40B4-BE49-F238E27FC236}">
                  <a16:creationId xmlns:a16="http://schemas.microsoft.com/office/drawing/2014/main" id="{F7EF9B18-5181-4913-9829-23AC2CE2DFBF}"/>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5D3F20EA-1010-4B40-9C7D-E85B70C9512B}"/>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Freeform 222">
              <a:extLst>
                <a:ext uri="{FF2B5EF4-FFF2-40B4-BE49-F238E27FC236}">
                  <a16:creationId xmlns:a16="http://schemas.microsoft.com/office/drawing/2014/main" id="{4EAC022A-868A-4640-93F7-66BBB72AB67F}"/>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5" name="Oval 94">
              <a:extLst>
                <a:ext uri="{FF2B5EF4-FFF2-40B4-BE49-F238E27FC236}">
                  <a16:creationId xmlns:a16="http://schemas.microsoft.com/office/drawing/2014/main" id="{53B5C23A-4C61-4E7E-9B89-E8BFCD1242B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6" name="Freeform 224">
              <a:extLst>
                <a:ext uri="{FF2B5EF4-FFF2-40B4-BE49-F238E27FC236}">
                  <a16:creationId xmlns:a16="http://schemas.microsoft.com/office/drawing/2014/main" id="{B91892CC-4CED-4DB0-AC87-9D7C3FC2E6B5}"/>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9F79558B-7408-4552-A79D-254A5A399A21}"/>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Freeform 226">
              <a:extLst>
                <a:ext uri="{FF2B5EF4-FFF2-40B4-BE49-F238E27FC236}">
                  <a16:creationId xmlns:a16="http://schemas.microsoft.com/office/drawing/2014/main" id="{7A039A10-893D-4C80-B963-D36D4DD51321}"/>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00F912D6-8A89-444D-8141-F5EC4F3C0C9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Freeform 228">
              <a:extLst>
                <a:ext uri="{FF2B5EF4-FFF2-40B4-BE49-F238E27FC236}">
                  <a16:creationId xmlns:a16="http://schemas.microsoft.com/office/drawing/2014/main" id="{DD8EC6D4-CAA2-4114-92CD-9A02429803F0}"/>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9002F19B-7F86-4975-9912-250ADBE4849A}"/>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2" name="Freeform 230">
              <a:extLst>
                <a:ext uri="{FF2B5EF4-FFF2-40B4-BE49-F238E27FC236}">
                  <a16:creationId xmlns:a16="http://schemas.microsoft.com/office/drawing/2014/main" id="{E74FB9BE-98A1-4E4A-8DD4-C342BC9B7A10}"/>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0" name="Freeform 236">
              <a:extLst>
                <a:ext uri="{FF2B5EF4-FFF2-40B4-BE49-F238E27FC236}">
                  <a16:creationId xmlns:a16="http://schemas.microsoft.com/office/drawing/2014/main" id="{5F39BF67-400D-4F9F-9C4D-F962CC18507F}"/>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1" name="Freeform 25">
              <a:extLst>
                <a:ext uri="{FF2B5EF4-FFF2-40B4-BE49-F238E27FC236}">
                  <a16:creationId xmlns:a16="http://schemas.microsoft.com/office/drawing/2014/main" id="{BC2F1549-BA5E-47EB-87FF-B84CBC78B767}"/>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E7B702C-39B9-493F-9321-5CBE33CE6F4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34" name="TextBox 133">
                  <a:extLst>
                    <a:ext uri="{FF2B5EF4-FFF2-40B4-BE49-F238E27FC236}">
                      <a16:creationId xmlns:a16="http://schemas.microsoft.com/office/drawing/2014/main" id="{FE7B702C-39B9-493F-9321-5CBE33CE6F4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7"/>
                  <a:stretch>
                    <a:fillRect/>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6972F8CA-9049-4B25-8EBE-2B50C81C4FC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E76EE241-0234-4E1B-AA97-6CB50DDD1982}"/>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Connector 137">
              <a:extLst>
                <a:ext uri="{FF2B5EF4-FFF2-40B4-BE49-F238E27FC236}">
                  <a16:creationId xmlns:a16="http://schemas.microsoft.com/office/drawing/2014/main" id="{62A4FF57-741C-493B-A89B-DC46B891D4F5}"/>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4EC43F9-26CD-4A20-AC5D-9A2A75F1D083}"/>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40" name="TextBox 139">
                  <a:extLst>
                    <a:ext uri="{FF2B5EF4-FFF2-40B4-BE49-F238E27FC236}">
                      <a16:creationId xmlns:a16="http://schemas.microsoft.com/office/drawing/2014/main" id="{04EC43F9-26CD-4A20-AC5D-9A2A75F1D083}"/>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a:stretch>
                </a:blipFill>
              </p:spPr>
              <p:txBody>
                <a:bodyPr/>
                <a:lstStyle/>
                <a:p>
                  <a:r>
                    <a:rPr lang="en-US">
                      <a:noFill/>
                    </a:rPr>
                    <a:t> </a:t>
                  </a:r>
                </a:p>
              </p:txBody>
            </p:sp>
          </mc:Fallback>
        </mc:AlternateContent>
      </p:grpSp>
      <p:sp>
        <p:nvSpPr>
          <p:cNvPr id="7" name="Title 196"/>
          <p:cNvSpPr>
            <a:spLocks noGrp="1"/>
          </p:cNvSpPr>
          <p:nvPr>
            <p:ph type="title"/>
          </p:nvPr>
        </p:nvSpPr>
        <p:spPr>
          <a:xfrm>
            <a:off x="2152650" y="365129"/>
            <a:ext cx="7886700" cy="1325563"/>
          </a:xfrm>
        </p:spPr>
        <p:txBody>
          <a:bodyPr/>
          <a:lstStyle/>
          <a:p>
            <a:r>
              <a:rPr lang="en-US"/>
              <a:t>A Visual Comparison</a:t>
            </a:r>
          </a:p>
        </p:txBody>
      </p:sp>
      <p:sp>
        <p:nvSpPr>
          <p:cNvPr id="74" name="TextBox 73"/>
          <p:cNvSpPr txBox="1"/>
          <p:nvPr/>
        </p:nvSpPr>
        <p:spPr>
          <a:xfrm>
            <a:off x="7065337" y="5138991"/>
            <a:ext cx="3051893" cy="400110"/>
          </a:xfrm>
          <a:prstGeom prst="rect">
            <a:avLst/>
          </a:prstGeom>
          <a:noFill/>
        </p:spPr>
        <p:txBody>
          <a:bodyPr wrap="square" rtlCol="0">
            <a:spAutoFit/>
          </a:bodyPr>
          <a:lstStyle/>
          <a:p>
            <a:r>
              <a:rPr lang="en-US" sz="2000">
                <a:latin typeface="Garamond" panose="02020404030301010803" pitchFamily="18" charset="0"/>
              </a:rPr>
              <a:t>Sequences in previous work</a:t>
            </a:r>
          </a:p>
        </p:txBody>
      </p:sp>
      <p:cxnSp>
        <p:nvCxnSpPr>
          <p:cNvPr id="105" name="Straight Connector 104"/>
          <p:cNvCxnSpPr/>
          <p:nvPr/>
        </p:nvCxnSpPr>
        <p:spPr>
          <a:xfrm flipV="1">
            <a:off x="6225784" y="1536226"/>
            <a:ext cx="942059" cy="536"/>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2979203" y="5136591"/>
            <a:ext cx="2877081" cy="400110"/>
          </a:xfrm>
          <a:prstGeom prst="rect">
            <a:avLst/>
          </a:prstGeom>
          <a:noFill/>
        </p:spPr>
        <p:txBody>
          <a:bodyPr wrap="square" rtlCol="0">
            <a:spAutoFit/>
          </a:bodyPr>
          <a:lstStyle/>
          <a:p>
            <a:r>
              <a:rPr lang="en-US" sz="2000">
                <a:latin typeface="Garamond" panose="02020404030301010803" pitchFamily="18" charset="0"/>
              </a:rPr>
              <a:t>Sequence in our approach</a:t>
            </a:r>
          </a:p>
        </p:txBody>
      </p:sp>
      <p:sp>
        <p:nvSpPr>
          <p:cNvPr id="159" name="TextBox 158">
            <a:extLst>
              <a:ext uri="{FF2B5EF4-FFF2-40B4-BE49-F238E27FC236}">
                <a16:creationId xmlns:a16="http://schemas.microsoft.com/office/drawing/2014/main" id="{A345F925-2AFD-4A84-9F90-1A24D0035631}"/>
              </a:ext>
            </a:extLst>
          </p:cNvPr>
          <p:cNvSpPr txBox="1"/>
          <p:nvPr/>
        </p:nvSpPr>
        <p:spPr>
          <a:xfrm>
            <a:off x="3409283" y="5995399"/>
            <a:ext cx="5603919" cy="369332"/>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Search space in our approach is </a:t>
            </a:r>
            <a:r>
              <a:rPr lang="en-US" b="1">
                <a:latin typeface="Garamond" panose="02020404030301010803" pitchFamily="18" charset="0"/>
              </a:rPr>
              <a:t>significantly reduced</a:t>
            </a:r>
            <a:r>
              <a:rPr lang="en-US">
                <a:latin typeface="Garamond" panose="02020404030301010803" pitchFamily="18" charset="0"/>
              </a:rPr>
              <a:t>.</a:t>
            </a:r>
          </a:p>
        </p:txBody>
      </p:sp>
      <p:grpSp>
        <p:nvGrpSpPr>
          <p:cNvPr id="160" name="Group 159">
            <a:extLst>
              <a:ext uri="{FF2B5EF4-FFF2-40B4-BE49-F238E27FC236}">
                <a16:creationId xmlns:a16="http://schemas.microsoft.com/office/drawing/2014/main" id="{F92CCBDC-AEBD-4649-8152-96DD23FDEFEA}"/>
              </a:ext>
            </a:extLst>
          </p:cNvPr>
          <p:cNvGrpSpPr/>
          <p:nvPr/>
        </p:nvGrpSpPr>
        <p:grpSpPr>
          <a:xfrm>
            <a:off x="6399238" y="2527207"/>
            <a:ext cx="3959553" cy="2546986"/>
            <a:chOff x="794183" y="2528173"/>
            <a:chExt cx="3959553" cy="2546986"/>
          </a:xfrm>
        </p:grpSpPr>
        <p:cxnSp>
          <p:nvCxnSpPr>
            <p:cNvPr id="161" name="Straight Connector 160">
              <a:extLst>
                <a:ext uri="{FF2B5EF4-FFF2-40B4-BE49-F238E27FC236}">
                  <a16:creationId xmlns:a16="http://schemas.microsoft.com/office/drawing/2014/main" id="{B20A18F9-6F57-4229-A738-6E5F32FE45A5}"/>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961B32-D1C0-4E3C-8C24-BF5D4C9DE61C}"/>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A141D26-B288-4C74-A572-35F5A897729C}"/>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24075B5-AED4-45C6-A9CD-07D3DFE6193D}"/>
                </a:ext>
              </a:extLst>
            </p:cNvPr>
            <p:cNvCxnSpPr>
              <a:cxnSpLocks/>
              <a:endCxn id="167"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ECD3509-BAED-478E-995B-220BFF336B52}"/>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1AE2D0A0-6D55-4B99-86C9-091C42F867F9}"/>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167" name="Oval 166">
              <a:extLst>
                <a:ext uri="{FF2B5EF4-FFF2-40B4-BE49-F238E27FC236}">
                  <a16:creationId xmlns:a16="http://schemas.microsoft.com/office/drawing/2014/main" id="{2BB799E8-8437-4AC3-838B-3717FF8768A0}"/>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Freeform 209">
              <a:extLst>
                <a:ext uri="{FF2B5EF4-FFF2-40B4-BE49-F238E27FC236}">
                  <a16:creationId xmlns:a16="http://schemas.microsoft.com/office/drawing/2014/main" id="{163EFDB9-6621-4F9C-8C02-AEAD278BD404}"/>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9" name="Freeform 214">
              <a:extLst>
                <a:ext uri="{FF2B5EF4-FFF2-40B4-BE49-F238E27FC236}">
                  <a16:creationId xmlns:a16="http://schemas.microsoft.com/office/drawing/2014/main" id="{B2D2AC49-6844-44F6-8F97-DFC679184A15}"/>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0" name="Oval 169">
              <a:extLst>
                <a:ext uri="{FF2B5EF4-FFF2-40B4-BE49-F238E27FC236}">
                  <a16:creationId xmlns:a16="http://schemas.microsoft.com/office/drawing/2014/main" id="{2053E68F-0BBC-4858-B0EC-09F957E4FD3F}"/>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B5C3BC2-CF01-4F50-A460-0DFF1BD99D7E}"/>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Freeform 220">
              <a:extLst>
                <a:ext uri="{FF2B5EF4-FFF2-40B4-BE49-F238E27FC236}">
                  <a16:creationId xmlns:a16="http://schemas.microsoft.com/office/drawing/2014/main" id="{B439CF70-0C45-4D3D-B26C-C9B8DA74A4EC}"/>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3" name="Oval 172">
              <a:extLst>
                <a:ext uri="{FF2B5EF4-FFF2-40B4-BE49-F238E27FC236}">
                  <a16:creationId xmlns:a16="http://schemas.microsoft.com/office/drawing/2014/main" id="{E6CE3261-0946-4DA8-9DD5-ACAF48F7B184}"/>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Freeform 222">
              <a:extLst>
                <a:ext uri="{FF2B5EF4-FFF2-40B4-BE49-F238E27FC236}">
                  <a16:creationId xmlns:a16="http://schemas.microsoft.com/office/drawing/2014/main" id="{1AABBFF6-14B4-4610-BD3A-0BFA104B6657}"/>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5" name="Oval 174">
              <a:extLst>
                <a:ext uri="{FF2B5EF4-FFF2-40B4-BE49-F238E27FC236}">
                  <a16:creationId xmlns:a16="http://schemas.microsoft.com/office/drawing/2014/main" id="{B92D33F8-0FFF-431C-8D5F-619F1E63D61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Freeform 224">
              <a:extLst>
                <a:ext uri="{FF2B5EF4-FFF2-40B4-BE49-F238E27FC236}">
                  <a16:creationId xmlns:a16="http://schemas.microsoft.com/office/drawing/2014/main" id="{BFC1C80F-AA8B-47EA-AF4A-D4F4DC05E743}"/>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955D5F1E-A0C8-4FE3-9F23-0AAD5CE7F92A}"/>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Freeform 226">
              <a:extLst>
                <a:ext uri="{FF2B5EF4-FFF2-40B4-BE49-F238E27FC236}">
                  <a16:creationId xmlns:a16="http://schemas.microsoft.com/office/drawing/2014/main" id="{BE533399-9DE3-4DC0-AB26-FEB060A693D2}"/>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9" name="Oval 178">
              <a:extLst>
                <a:ext uri="{FF2B5EF4-FFF2-40B4-BE49-F238E27FC236}">
                  <a16:creationId xmlns:a16="http://schemas.microsoft.com/office/drawing/2014/main" id="{375683E6-9FC2-430E-BAD6-EA947E30CC0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Freeform 228">
              <a:extLst>
                <a:ext uri="{FF2B5EF4-FFF2-40B4-BE49-F238E27FC236}">
                  <a16:creationId xmlns:a16="http://schemas.microsoft.com/office/drawing/2014/main" id="{44638384-31D8-45AD-A67D-D306814318E5}"/>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8C96FDC7-1C38-42FE-91BF-0C73CEC0CCFB}"/>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Freeform 230">
              <a:extLst>
                <a:ext uri="{FF2B5EF4-FFF2-40B4-BE49-F238E27FC236}">
                  <a16:creationId xmlns:a16="http://schemas.microsoft.com/office/drawing/2014/main" id="{84AD1848-6C84-49ED-BEA6-BF80B9829D89}"/>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3" name="Freeform 236">
              <a:extLst>
                <a:ext uri="{FF2B5EF4-FFF2-40B4-BE49-F238E27FC236}">
                  <a16:creationId xmlns:a16="http://schemas.microsoft.com/office/drawing/2014/main" id="{25E57983-08C3-4E8D-8EF2-DC84E073A3E9}"/>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4" name="Freeform 25">
              <a:extLst>
                <a:ext uri="{FF2B5EF4-FFF2-40B4-BE49-F238E27FC236}">
                  <a16:creationId xmlns:a16="http://schemas.microsoft.com/office/drawing/2014/main" id="{6369F582-39C3-4E61-A582-47E71FDFA56E}"/>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F0926278-C5C7-42A2-9774-1B28433F78F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86" name="TextBox 185">
                  <a:extLst>
                    <a:ext uri="{FF2B5EF4-FFF2-40B4-BE49-F238E27FC236}">
                      <a16:creationId xmlns:a16="http://schemas.microsoft.com/office/drawing/2014/main" id="{F0926278-C5C7-42A2-9774-1B28433F78F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9"/>
                  <a:stretch>
                    <a:fillRect/>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584BD095-D5AD-4CA7-AA9E-79796D56704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a:extLst>
                <a:ext uri="{FF2B5EF4-FFF2-40B4-BE49-F238E27FC236}">
                  <a16:creationId xmlns:a16="http://schemas.microsoft.com/office/drawing/2014/main" id="{D4995C1F-0B58-4F19-AA29-B4D9F5461296}"/>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a:extLst>
                <a:ext uri="{FF2B5EF4-FFF2-40B4-BE49-F238E27FC236}">
                  <a16:creationId xmlns:a16="http://schemas.microsoft.com/office/drawing/2014/main" id="{81420507-BEF1-4AD0-8DC3-6F22053D20EE}"/>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9787F0A3-A3B3-45A3-BE35-9C917A658ABB}"/>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90" name="TextBox 189">
                  <a:extLst>
                    <a:ext uri="{FF2B5EF4-FFF2-40B4-BE49-F238E27FC236}">
                      <a16:creationId xmlns:a16="http://schemas.microsoft.com/office/drawing/2014/main" id="{9787F0A3-A3B3-45A3-BE35-9C917A658ABB}"/>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b="-1563"/>
                  </a:stretch>
                </a:blipFill>
              </p:spPr>
              <p:txBody>
                <a:bodyPr/>
                <a:lstStyle/>
                <a:p>
                  <a:r>
                    <a:rPr lang="en-US">
                      <a:noFill/>
                    </a:rPr>
                    <a:t> </a:t>
                  </a:r>
                </a:p>
              </p:txBody>
            </p:sp>
          </mc:Fallback>
        </mc:AlternateContent>
      </p:grpSp>
      <p:sp>
        <p:nvSpPr>
          <p:cNvPr id="191" name="Freeform 25">
            <a:extLst>
              <a:ext uri="{FF2B5EF4-FFF2-40B4-BE49-F238E27FC236}">
                <a16:creationId xmlns:a16="http://schemas.microsoft.com/office/drawing/2014/main" id="{B262463E-4021-4DE5-A8D1-D14C29F5CBE5}"/>
              </a:ext>
            </a:extLst>
          </p:cNvPr>
          <p:cNvSpPr/>
          <p:nvPr/>
        </p:nvSpPr>
        <p:spPr>
          <a:xfrm>
            <a:off x="7480179"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2" name="Freeform 25">
            <a:extLst>
              <a:ext uri="{FF2B5EF4-FFF2-40B4-BE49-F238E27FC236}">
                <a16:creationId xmlns:a16="http://schemas.microsoft.com/office/drawing/2014/main" id="{B3A89340-1944-45D5-A3EA-6BD171B4CBDA}"/>
              </a:ext>
            </a:extLst>
          </p:cNvPr>
          <p:cNvSpPr/>
          <p:nvPr/>
        </p:nvSpPr>
        <p:spPr>
          <a:xfrm>
            <a:off x="77441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3" name="Freeform 25">
            <a:extLst>
              <a:ext uri="{FF2B5EF4-FFF2-40B4-BE49-F238E27FC236}">
                <a16:creationId xmlns:a16="http://schemas.microsoft.com/office/drawing/2014/main" id="{DCDA6D16-60F8-4190-A384-3FAFE20F2F22}"/>
              </a:ext>
            </a:extLst>
          </p:cNvPr>
          <p:cNvSpPr/>
          <p:nvPr/>
        </p:nvSpPr>
        <p:spPr>
          <a:xfrm>
            <a:off x="80449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4" name="Freeform 25">
            <a:extLst>
              <a:ext uri="{FF2B5EF4-FFF2-40B4-BE49-F238E27FC236}">
                <a16:creationId xmlns:a16="http://schemas.microsoft.com/office/drawing/2014/main" id="{921638DD-8862-4A3B-BC62-B5A7C7FA44F4}"/>
              </a:ext>
            </a:extLst>
          </p:cNvPr>
          <p:cNvSpPr/>
          <p:nvPr/>
        </p:nvSpPr>
        <p:spPr>
          <a:xfrm>
            <a:off x="8318488"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5" name="Freeform 25">
            <a:extLst>
              <a:ext uri="{FF2B5EF4-FFF2-40B4-BE49-F238E27FC236}">
                <a16:creationId xmlns:a16="http://schemas.microsoft.com/office/drawing/2014/main" id="{C6BA244A-708E-462F-8A53-8BC648242C81}"/>
              </a:ext>
            </a:extLst>
          </p:cNvPr>
          <p:cNvSpPr/>
          <p:nvPr/>
        </p:nvSpPr>
        <p:spPr>
          <a:xfrm>
            <a:off x="8603461"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6" name="Freeform 25">
            <a:extLst>
              <a:ext uri="{FF2B5EF4-FFF2-40B4-BE49-F238E27FC236}">
                <a16:creationId xmlns:a16="http://schemas.microsoft.com/office/drawing/2014/main" id="{C727E4BA-C103-42DC-8C87-70CE21164D28}"/>
              </a:ext>
            </a:extLst>
          </p:cNvPr>
          <p:cNvSpPr/>
          <p:nvPr/>
        </p:nvSpPr>
        <p:spPr>
          <a:xfrm>
            <a:off x="88674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7" name="Freeform 25">
            <a:extLst>
              <a:ext uri="{FF2B5EF4-FFF2-40B4-BE49-F238E27FC236}">
                <a16:creationId xmlns:a16="http://schemas.microsoft.com/office/drawing/2014/main" id="{A79559F4-56EB-4D12-BA70-239BBC5D19DC}"/>
              </a:ext>
            </a:extLst>
          </p:cNvPr>
          <p:cNvSpPr/>
          <p:nvPr/>
        </p:nvSpPr>
        <p:spPr>
          <a:xfrm>
            <a:off x="91682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9" name="Freeform 209">
            <a:extLst>
              <a:ext uri="{FF2B5EF4-FFF2-40B4-BE49-F238E27FC236}">
                <a16:creationId xmlns:a16="http://schemas.microsoft.com/office/drawing/2014/main" id="{E8288190-0619-49DB-84CF-7CE3970B093A}"/>
              </a:ext>
            </a:extLst>
          </p:cNvPr>
          <p:cNvSpPr/>
          <p:nvPr/>
        </p:nvSpPr>
        <p:spPr>
          <a:xfrm>
            <a:off x="7348620" y="2332196"/>
            <a:ext cx="267995" cy="1476531"/>
          </a:xfrm>
          <a:custGeom>
            <a:avLst/>
            <a:gdLst>
              <a:gd name="connsiteX0" fmla="*/ 0 w 283464"/>
              <a:gd name="connsiteY0" fmla="*/ 301433 h 1224977"/>
              <a:gd name="connsiteX1" fmla="*/ 128016 w 283464"/>
              <a:gd name="connsiteY1" fmla="*/ 54545 h 1224977"/>
              <a:gd name="connsiteX2" fmla="*/ 283464 w 283464"/>
              <a:gd name="connsiteY2" fmla="*/ 1224977 h 1224977"/>
              <a:gd name="connsiteX0" fmla="*/ 0 w 277281"/>
              <a:gd name="connsiteY0" fmla="*/ 494827 h 1203952"/>
              <a:gd name="connsiteX1" fmla="*/ 121833 w 277281"/>
              <a:gd name="connsiteY1" fmla="*/ 33520 h 1203952"/>
              <a:gd name="connsiteX2" fmla="*/ 277281 w 277281"/>
              <a:gd name="connsiteY2" fmla="*/ 1203952 h 1203952"/>
            </a:gdLst>
            <a:ahLst/>
            <a:cxnLst>
              <a:cxn ang="0">
                <a:pos x="connsiteX0" y="connsiteY0"/>
              </a:cxn>
              <a:cxn ang="0">
                <a:pos x="connsiteX1" y="connsiteY1"/>
              </a:cxn>
              <a:cxn ang="0">
                <a:pos x="connsiteX2" y="connsiteY2"/>
              </a:cxn>
            </a:cxnLst>
            <a:rect l="l" t="t" r="r" b="b"/>
            <a:pathLst>
              <a:path w="277281" h="1203952">
                <a:moveTo>
                  <a:pt x="0" y="494827"/>
                </a:moveTo>
                <a:cubicBezTo>
                  <a:pt x="40386" y="294421"/>
                  <a:pt x="74589" y="-120404"/>
                  <a:pt x="121833" y="33520"/>
                </a:cubicBezTo>
                <a:cubicBezTo>
                  <a:pt x="169077" y="187444"/>
                  <a:pt x="223179" y="695698"/>
                  <a:pt x="277281" y="1203952"/>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0" name="Freeform 214">
            <a:extLst>
              <a:ext uri="{FF2B5EF4-FFF2-40B4-BE49-F238E27FC236}">
                <a16:creationId xmlns:a16="http://schemas.microsoft.com/office/drawing/2014/main" id="{16D726C6-54E3-45B6-BB6B-DAB2148E6F68}"/>
              </a:ext>
            </a:extLst>
          </p:cNvPr>
          <p:cNvSpPr/>
          <p:nvPr/>
        </p:nvSpPr>
        <p:spPr>
          <a:xfrm>
            <a:off x="7620573" y="2980688"/>
            <a:ext cx="295595" cy="84975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2 w 294732"/>
              <a:gd name="connsiteY0" fmla="*/ 247534 h 284173"/>
              <a:gd name="connsiteX1" fmla="*/ 155448 w 294732"/>
              <a:gd name="connsiteY1" fmla="*/ 709 h 284173"/>
              <a:gd name="connsiteX2" fmla="*/ 0 w 294732"/>
              <a:gd name="connsiteY2" fmla="*/ 284173 h 284173"/>
            </a:gdLst>
            <a:ahLst/>
            <a:cxnLst>
              <a:cxn ang="0">
                <a:pos x="connsiteX0" y="connsiteY0"/>
              </a:cxn>
              <a:cxn ang="0">
                <a:pos x="connsiteX1" y="connsiteY1"/>
              </a:cxn>
              <a:cxn ang="0">
                <a:pos x="connsiteX2" y="connsiteY2"/>
              </a:cxn>
            </a:cxnLst>
            <a:rect l="l" t="t" r="r" b="b"/>
            <a:pathLst>
              <a:path w="294732" h="284173">
                <a:moveTo>
                  <a:pt x="294732" y="247534"/>
                </a:moveTo>
                <a:cubicBezTo>
                  <a:pt x="258156" y="136282"/>
                  <a:pt x="201168" y="-11483"/>
                  <a:pt x="155448" y="709"/>
                </a:cubicBezTo>
                <a:cubicBezTo>
                  <a:pt x="109728" y="12901"/>
                  <a:pt x="54864" y="148537"/>
                  <a:pt x="0" y="28417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1" name="Freeform 220">
            <a:extLst>
              <a:ext uri="{FF2B5EF4-FFF2-40B4-BE49-F238E27FC236}">
                <a16:creationId xmlns:a16="http://schemas.microsoft.com/office/drawing/2014/main" id="{B77A5ACC-51C7-4143-9411-92C0355E1C78}"/>
              </a:ext>
            </a:extLst>
          </p:cNvPr>
          <p:cNvSpPr/>
          <p:nvPr/>
        </p:nvSpPr>
        <p:spPr>
          <a:xfrm>
            <a:off x="7902592" y="2980748"/>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2" name="Freeform 222">
            <a:extLst>
              <a:ext uri="{FF2B5EF4-FFF2-40B4-BE49-F238E27FC236}">
                <a16:creationId xmlns:a16="http://schemas.microsoft.com/office/drawing/2014/main" id="{65C9A1A9-146F-4511-857B-C15836F01840}"/>
              </a:ext>
            </a:extLst>
          </p:cNvPr>
          <p:cNvSpPr/>
          <p:nvPr/>
        </p:nvSpPr>
        <p:spPr>
          <a:xfrm>
            <a:off x="8181331" y="2980747"/>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3" name="Freeform 224">
            <a:extLst>
              <a:ext uri="{FF2B5EF4-FFF2-40B4-BE49-F238E27FC236}">
                <a16:creationId xmlns:a16="http://schemas.microsoft.com/office/drawing/2014/main" id="{492E84C1-7BE0-4A55-A7AD-E4938F2F4E6A}"/>
              </a:ext>
            </a:extLst>
          </p:cNvPr>
          <p:cNvSpPr/>
          <p:nvPr/>
        </p:nvSpPr>
        <p:spPr>
          <a:xfrm>
            <a:off x="8463354" y="2980929"/>
            <a:ext cx="302419" cy="849513"/>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1536 w 301536"/>
              <a:gd name="connsiteY0" fmla="*/ 267991 h 284092"/>
              <a:gd name="connsiteX1" fmla="*/ 155448 w 301536"/>
              <a:gd name="connsiteY1" fmla="*/ 628 h 284092"/>
              <a:gd name="connsiteX2" fmla="*/ 0 w 301536"/>
              <a:gd name="connsiteY2" fmla="*/ 284092 h 284092"/>
            </a:gdLst>
            <a:ahLst/>
            <a:cxnLst>
              <a:cxn ang="0">
                <a:pos x="connsiteX0" y="connsiteY0"/>
              </a:cxn>
              <a:cxn ang="0">
                <a:pos x="connsiteX1" y="connsiteY1"/>
              </a:cxn>
              <a:cxn ang="0">
                <a:pos x="connsiteX2" y="connsiteY2"/>
              </a:cxn>
            </a:cxnLst>
            <a:rect l="l" t="t" r="r" b="b"/>
            <a:pathLst>
              <a:path w="301536" h="284092">
                <a:moveTo>
                  <a:pt x="301536" y="267991"/>
                </a:moveTo>
                <a:cubicBezTo>
                  <a:pt x="264960" y="156739"/>
                  <a:pt x="201168" y="-11564"/>
                  <a:pt x="155448" y="628"/>
                </a:cubicBezTo>
                <a:cubicBezTo>
                  <a:pt x="109728" y="12820"/>
                  <a:pt x="54864" y="148456"/>
                  <a:pt x="0" y="28409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4" name="Freeform 226">
            <a:extLst>
              <a:ext uri="{FF2B5EF4-FFF2-40B4-BE49-F238E27FC236}">
                <a16:creationId xmlns:a16="http://schemas.microsoft.com/office/drawing/2014/main" id="{C3C6D700-EA86-4799-9182-09E3DAE8275B}"/>
              </a:ext>
            </a:extLst>
          </p:cNvPr>
          <p:cNvSpPr/>
          <p:nvPr/>
        </p:nvSpPr>
        <p:spPr>
          <a:xfrm>
            <a:off x="8748351" y="2980802"/>
            <a:ext cx="295594" cy="84963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1 w 294731"/>
              <a:gd name="connsiteY0" fmla="*/ 256622 h 284134"/>
              <a:gd name="connsiteX1" fmla="*/ 155448 w 294731"/>
              <a:gd name="connsiteY1" fmla="*/ 670 h 284134"/>
              <a:gd name="connsiteX2" fmla="*/ 0 w 294731"/>
              <a:gd name="connsiteY2" fmla="*/ 284134 h 284134"/>
            </a:gdLst>
            <a:ahLst/>
            <a:cxnLst>
              <a:cxn ang="0">
                <a:pos x="connsiteX0" y="connsiteY0"/>
              </a:cxn>
              <a:cxn ang="0">
                <a:pos x="connsiteX1" y="connsiteY1"/>
              </a:cxn>
              <a:cxn ang="0">
                <a:pos x="connsiteX2" y="connsiteY2"/>
              </a:cxn>
            </a:cxnLst>
            <a:rect l="l" t="t" r="r" b="b"/>
            <a:pathLst>
              <a:path w="294731" h="284134">
                <a:moveTo>
                  <a:pt x="294731" y="256622"/>
                </a:moveTo>
                <a:cubicBezTo>
                  <a:pt x="258155" y="145370"/>
                  <a:pt x="201168" y="-11522"/>
                  <a:pt x="155448" y="670"/>
                </a:cubicBezTo>
                <a:cubicBezTo>
                  <a:pt x="109728" y="12862"/>
                  <a:pt x="54864" y="148498"/>
                  <a:pt x="0" y="284134"/>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28">
            <a:extLst>
              <a:ext uri="{FF2B5EF4-FFF2-40B4-BE49-F238E27FC236}">
                <a16:creationId xmlns:a16="http://schemas.microsoft.com/office/drawing/2014/main" id="{4250FD3F-4E43-4F21-A2E4-AF80BC6BE2E6}"/>
              </a:ext>
            </a:extLst>
          </p:cNvPr>
          <p:cNvSpPr/>
          <p:nvPr/>
        </p:nvSpPr>
        <p:spPr>
          <a:xfrm>
            <a:off x="9027092" y="2980851"/>
            <a:ext cx="316065" cy="84958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15143 w 315143"/>
              <a:gd name="connsiteY0" fmla="*/ 261170 h 284117"/>
              <a:gd name="connsiteX1" fmla="*/ 155448 w 315143"/>
              <a:gd name="connsiteY1" fmla="*/ 653 h 284117"/>
              <a:gd name="connsiteX2" fmla="*/ 0 w 315143"/>
              <a:gd name="connsiteY2" fmla="*/ 284117 h 284117"/>
            </a:gdLst>
            <a:ahLst/>
            <a:cxnLst>
              <a:cxn ang="0">
                <a:pos x="connsiteX0" y="connsiteY0"/>
              </a:cxn>
              <a:cxn ang="0">
                <a:pos x="connsiteX1" y="connsiteY1"/>
              </a:cxn>
              <a:cxn ang="0">
                <a:pos x="connsiteX2" y="connsiteY2"/>
              </a:cxn>
            </a:cxnLst>
            <a:rect l="l" t="t" r="r" b="b"/>
            <a:pathLst>
              <a:path w="315143" h="284117">
                <a:moveTo>
                  <a:pt x="315143" y="261170"/>
                </a:moveTo>
                <a:cubicBezTo>
                  <a:pt x="278567" y="149918"/>
                  <a:pt x="201168" y="-11539"/>
                  <a:pt x="155448" y="653"/>
                </a:cubicBezTo>
                <a:cubicBezTo>
                  <a:pt x="109728" y="12845"/>
                  <a:pt x="54864" y="148481"/>
                  <a:pt x="0" y="28411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36">
            <a:extLst>
              <a:ext uri="{FF2B5EF4-FFF2-40B4-BE49-F238E27FC236}">
                <a16:creationId xmlns:a16="http://schemas.microsoft.com/office/drawing/2014/main" id="{98005222-0761-4900-9D49-DF4FE4FD1636}"/>
              </a:ext>
            </a:extLst>
          </p:cNvPr>
          <p:cNvSpPr/>
          <p:nvPr/>
        </p:nvSpPr>
        <p:spPr>
          <a:xfrm>
            <a:off x="9339751" y="2613422"/>
            <a:ext cx="490061" cy="1903036"/>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 name="connsiteX0" fmla="*/ 390 w 496773"/>
              <a:gd name="connsiteY0" fmla="*/ 801457 h 1143917"/>
              <a:gd name="connsiteX1" fmla="*/ 187557 w 496773"/>
              <a:gd name="connsiteY1" fmla="*/ 358 h 1143917"/>
              <a:gd name="connsiteX2" fmla="*/ 496773 w 496773"/>
              <a:gd name="connsiteY2" fmla="*/ 1143917 h 1143917"/>
              <a:gd name="connsiteX0" fmla="*/ 502 w 490061"/>
              <a:gd name="connsiteY0" fmla="*/ 707183 h 1143991"/>
              <a:gd name="connsiteX1" fmla="*/ 180845 w 490061"/>
              <a:gd name="connsiteY1" fmla="*/ 432 h 1143991"/>
              <a:gd name="connsiteX2" fmla="*/ 490061 w 490061"/>
              <a:gd name="connsiteY2" fmla="*/ 1143991 h 1143991"/>
            </a:gdLst>
            <a:ahLst/>
            <a:cxnLst>
              <a:cxn ang="0">
                <a:pos x="connsiteX0" y="connsiteY0"/>
              </a:cxn>
              <a:cxn ang="0">
                <a:pos x="connsiteX1" y="connsiteY1"/>
              </a:cxn>
              <a:cxn ang="0">
                <a:pos x="connsiteX2" y="connsiteY2"/>
              </a:cxn>
            </a:cxnLst>
            <a:rect l="l" t="t" r="r" b="b"/>
            <a:pathLst>
              <a:path w="490061" h="1143991">
                <a:moveTo>
                  <a:pt x="502" y="707183"/>
                </a:moveTo>
                <a:cubicBezTo>
                  <a:pt x="-3107" y="418451"/>
                  <a:pt x="8478" y="-15616"/>
                  <a:pt x="180845" y="432"/>
                </a:cubicBezTo>
                <a:cubicBezTo>
                  <a:pt x="353212" y="-11511"/>
                  <a:pt x="430967" y="584901"/>
                  <a:pt x="490061" y="1143991"/>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F87F500-D6B3-416A-95C6-D6419894B803}"/>
              </a:ext>
            </a:extLst>
          </p:cNvPr>
          <p:cNvSpPr>
            <a:spLocks noGrp="1"/>
          </p:cNvSpPr>
          <p:nvPr>
            <p:ph type="sldNum" sz="quarter" idx="12"/>
          </p:nvPr>
        </p:nvSpPr>
        <p:spPr/>
        <p:txBody>
          <a:bodyPr/>
          <a:lstStyle/>
          <a:p>
            <a:fld id="{C0DF9C1F-DB74-1E4B-8839-30A600129FD3}" type="slidenum">
              <a:rPr lang="en-US" smtClean="0"/>
              <a:t>41</a:t>
            </a:fld>
            <a:endParaRPr lang="en-US"/>
          </a:p>
        </p:txBody>
      </p:sp>
    </p:spTree>
    <p:custDataLst>
      <p:tags r:id="rId1"/>
    </p:custDataLst>
    <p:extLst>
      <p:ext uri="{BB962C8B-B14F-4D97-AF65-F5344CB8AC3E}">
        <p14:creationId xmlns:p14="http://schemas.microsoft.com/office/powerpoint/2010/main" val="966066307"/>
      </p:ext>
    </p:extLst>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500"/>
                                        <p:tgtEl>
                                          <p:spTgt spid="19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500"/>
                                        <p:tgtEl>
                                          <p:spTgt spid="1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500"/>
                                        <p:tgtEl>
                                          <p:spTgt spid="1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500"/>
                                        <p:tgtEl>
                                          <p:spTgt spid="20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2"/>
                                        </p:tgtEl>
                                        <p:attrNameLst>
                                          <p:attrName>style.visibility</p:attrName>
                                        </p:attrNameLst>
                                      </p:cBhvr>
                                      <p:to>
                                        <p:strVal val="visible"/>
                                      </p:to>
                                    </p:set>
                                    <p:animEffect transition="in" filter="fade">
                                      <p:cBhvr>
                                        <p:cTn id="54" dur="500"/>
                                        <p:tgtEl>
                                          <p:spTgt spid="2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9" grpId="0" animBg="1"/>
      <p:bldP spid="191" grpId="0" animBg="1"/>
      <p:bldP spid="192" grpId="0" animBg="1"/>
      <p:bldP spid="193" grpId="0" animBg="1"/>
      <p:bldP spid="194" grpId="0" animBg="1"/>
      <p:bldP spid="195" grpId="0" animBg="1"/>
      <p:bldP spid="196" grpId="0" animBg="1"/>
      <p:bldP spid="197"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Worst-Case Demand</a:t>
            </a:r>
            <a:br>
              <a:rPr lang="en-US"/>
            </a:br>
            <a:r>
              <a:rPr lang="en-US"/>
              <a:t>as Knapsack</a:t>
            </a:r>
          </a:p>
        </p:txBody>
      </p:sp>
      <p:sp>
        <p:nvSpPr>
          <p:cNvPr id="2" name="Slide Number Placeholder 1">
            <a:extLst>
              <a:ext uri="{FF2B5EF4-FFF2-40B4-BE49-F238E27FC236}">
                <a16:creationId xmlns:a16="http://schemas.microsoft.com/office/drawing/2014/main" id="{E61127EF-9F35-428D-84B8-C075E1AFA7D9}"/>
              </a:ext>
            </a:extLst>
          </p:cNvPr>
          <p:cNvSpPr>
            <a:spLocks noGrp="1"/>
          </p:cNvSpPr>
          <p:nvPr>
            <p:ph type="sldNum" sz="quarter" idx="12"/>
          </p:nvPr>
        </p:nvSpPr>
        <p:spPr/>
        <p:txBody>
          <a:bodyPr/>
          <a:lstStyle/>
          <a:p>
            <a:fld id="{C0DF9C1F-DB74-1E4B-8839-30A600129FD3}" type="slidenum">
              <a:rPr lang="en-US" smtClean="0"/>
              <a:t>42</a:t>
            </a:fld>
            <a:endParaRPr lang="en-US"/>
          </a:p>
        </p:txBody>
      </p:sp>
    </p:spTree>
    <p:extLst>
      <p:ext uri="{BB962C8B-B14F-4D97-AF65-F5344CB8AC3E}">
        <p14:creationId xmlns:p14="http://schemas.microsoft.com/office/powerpoint/2010/main" val="3133159955"/>
      </p:ext>
    </p:extLst>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Jobs as Items, Time as Knapsack</a:t>
            </a:r>
          </a:p>
        </p:txBody>
      </p:sp>
      <p:grpSp>
        <p:nvGrpSpPr>
          <p:cNvPr id="19" name="Group 18">
            <a:extLst>
              <a:ext uri="{FF2B5EF4-FFF2-40B4-BE49-F238E27FC236}">
                <a16:creationId xmlns:a16="http://schemas.microsoft.com/office/drawing/2014/main" id="{4152DF1D-4069-4FF7-A85C-935337DD6B6D}"/>
              </a:ext>
            </a:extLst>
          </p:cNvPr>
          <p:cNvGrpSpPr/>
          <p:nvPr/>
        </p:nvGrpSpPr>
        <p:grpSpPr>
          <a:xfrm>
            <a:off x="7981950" y="1932966"/>
            <a:ext cx="1963444" cy="2286488"/>
            <a:chOff x="6457950" y="1932966"/>
            <a:chExt cx="1963444" cy="2286488"/>
          </a:xfrm>
        </p:grpSpPr>
        <p:sp>
          <p:nvSpPr>
            <p:cNvPr id="9" name="Rectangle: Rounded Corners 8">
              <a:extLst>
                <a:ext uri="{FF2B5EF4-FFF2-40B4-BE49-F238E27FC236}">
                  <a16:creationId xmlns:a16="http://schemas.microsoft.com/office/drawing/2014/main" id="{215B46C0-6DB3-4A37-AC62-724551A25E7C}"/>
                </a:ext>
              </a:extLst>
            </p:cNvPr>
            <p:cNvSpPr/>
            <p:nvPr/>
          </p:nvSpPr>
          <p:spPr>
            <a:xfrm>
              <a:off x="6457950" y="1932966"/>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8504045-C7F6-4AEF-8F59-1F3FD9A70806}"/>
                </a:ext>
              </a:extLst>
            </p:cNvPr>
            <p:cNvSpPr/>
            <p:nvPr/>
          </p:nvSpPr>
          <p:spPr>
            <a:xfrm>
              <a:off x="6457950" y="1932966"/>
              <a:ext cx="1963444" cy="1046284"/>
            </a:xfrm>
            <a:prstGeom prst="roundRect">
              <a:avLst>
                <a:gd name="adj" fmla="val 31793"/>
              </a:avLst>
            </a:prstGeom>
            <a:solidFill>
              <a:srgbClr val="49220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2D0352D-1EEF-4B26-BE47-04C0420BA5B6}"/>
              </a:ext>
            </a:extLst>
          </p:cNvPr>
          <p:cNvGrpSpPr/>
          <p:nvPr/>
        </p:nvGrpSpPr>
        <p:grpSpPr>
          <a:xfrm>
            <a:off x="2446132" y="2030735"/>
            <a:ext cx="1880463" cy="1975989"/>
            <a:chOff x="201160" y="1839384"/>
            <a:chExt cx="1880463" cy="1975989"/>
          </a:xfrm>
        </p:grpSpPr>
        <p:sp>
          <p:nvSpPr>
            <p:cNvPr id="29" name="Rectangle 28">
              <a:extLst>
                <a:ext uri="{FF2B5EF4-FFF2-40B4-BE49-F238E27FC236}">
                  <a16:creationId xmlns:a16="http://schemas.microsoft.com/office/drawing/2014/main" id="{578F8957-3B0D-4732-BB70-749295A4E151}"/>
                </a:ext>
              </a:extLst>
            </p:cNvPr>
            <p:cNvSpPr/>
            <p:nvPr/>
          </p:nvSpPr>
          <p:spPr>
            <a:xfrm>
              <a:off x="201160" y="1839384"/>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ID</a:t>
              </a:r>
            </a:p>
          </p:txBody>
        </p:sp>
        <p:sp>
          <p:nvSpPr>
            <p:cNvPr id="30" name="Rectangle 29">
              <a:extLst>
                <a:ext uri="{FF2B5EF4-FFF2-40B4-BE49-F238E27FC236}">
                  <a16:creationId xmlns:a16="http://schemas.microsoft.com/office/drawing/2014/main" id="{4AD34AF9-6631-4912-8655-D745F39C13A8}"/>
                </a:ext>
              </a:extLst>
            </p:cNvPr>
            <p:cNvSpPr/>
            <p:nvPr/>
          </p:nvSpPr>
          <p:spPr>
            <a:xfrm>
              <a:off x="201160" y="2498352"/>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Profit</a:t>
              </a:r>
            </a:p>
          </p:txBody>
        </p:sp>
        <p:sp>
          <p:nvSpPr>
            <p:cNvPr id="31" name="Rectangle 30">
              <a:extLst>
                <a:ext uri="{FF2B5EF4-FFF2-40B4-BE49-F238E27FC236}">
                  <a16:creationId xmlns:a16="http://schemas.microsoft.com/office/drawing/2014/main" id="{F11389FF-3DAF-4071-AEF8-75859D325379}"/>
                </a:ext>
              </a:extLst>
            </p:cNvPr>
            <p:cNvSpPr/>
            <p:nvPr/>
          </p:nvSpPr>
          <p:spPr>
            <a:xfrm>
              <a:off x="201160" y="3148778"/>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Weight</a:t>
              </a:r>
            </a:p>
          </p:txBody>
        </p:sp>
      </p:grpSp>
      <p:grpSp>
        <p:nvGrpSpPr>
          <p:cNvPr id="49" name="Group 48">
            <a:extLst>
              <a:ext uri="{FF2B5EF4-FFF2-40B4-BE49-F238E27FC236}">
                <a16:creationId xmlns:a16="http://schemas.microsoft.com/office/drawing/2014/main" id="{8FEED64C-97A8-4CD6-8865-7991B696A600}"/>
              </a:ext>
            </a:extLst>
          </p:cNvPr>
          <p:cNvGrpSpPr/>
          <p:nvPr/>
        </p:nvGrpSpPr>
        <p:grpSpPr>
          <a:xfrm>
            <a:off x="5182692" y="2033967"/>
            <a:ext cx="1880463" cy="1975989"/>
            <a:chOff x="2937720" y="1842616"/>
            <a:chExt cx="1880463" cy="1975989"/>
          </a:xfrm>
        </p:grpSpPr>
        <p:sp>
          <p:nvSpPr>
            <p:cNvPr id="32" name="Rectangle 31">
              <a:extLst>
                <a:ext uri="{FF2B5EF4-FFF2-40B4-BE49-F238E27FC236}">
                  <a16:creationId xmlns:a16="http://schemas.microsoft.com/office/drawing/2014/main" id="{C9F8E70B-1085-4187-BC4E-D918B613A909}"/>
                </a:ext>
              </a:extLst>
            </p:cNvPr>
            <p:cNvSpPr/>
            <p:nvPr/>
          </p:nvSpPr>
          <p:spPr>
            <a:xfrm>
              <a:off x="2937720" y="1842616"/>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Item #1</a:t>
              </a:r>
            </a:p>
          </p:txBody>
        </p:sp>
        <p:sp>
          <p:nvSpPr>
            <p:cNvPr id="33" name="Rectangle 32">
              <a:extLst>
                <a:ext uri="{FF2B5EF4-FFF2-40B4-BE49-F238E27FC236}">
                  <a16:creationId xmlns:a16="http://schemas.microsoft.com/office/drawing/2014/main" id="{F5908604-E0D1-438A-B05D-CD54BC9FA38B}"/>
                </a:ext>
              </a:extLst>
            </p:cNvPr>
            <p:cNvSpPr/>
            <p:nvPr/>
          </p:nvSpPr>
          <p:spPr>
            <a:xfrm>
              <a:off x="2937720" y="2501584"/>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$ 2</a:t>
              </a:r>
            </a:p>
          </p:txBody>
        </p:sp>
        <p:sp>
          <p:nvSpPr>
            <p:cNvPr id="34" name="Rectangle 33">
              <a:extLst>
                <a:ext uri="{FF2B5EF4-FFF2-40B4-BE49-F238E27FC236}">
                  <a16:creationId xmlns:a16="http://schemas.microsoft.com/office/drawing/2014/main" id="{FB3DBA59-4409-435A-9691-93E25D9E87A5}"/>
                </a:ext>
              </a:extLst>
            </p:cNvPr>
            <p:cNvSpPr/>
            <p:nvPr/>
          </p:nvSpPr>
          <p:spPr>
            <a:xfrm>
              <a:off x="2937720" y="3152010"/>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17 kg</a:t>
              </a:r>
            </a:p>
          </p:txBody>
        </p:sp>
      </p:grpSp>
      <p:sp>
        <p:nvSpPr>
          <p:cNvPr id="56" name="Rectangle 55">
            <a:extLst>
              <a:ext uri="{FF2B5EF4-FFF2-40B4-BE49-F238E27FC236}">
                <a16:creationId xmlns:a16="http://schemas.microsoft.com/office/drawing/2014/main" id="{0B55F536-CDE1-4A81-BFA7-C8AE57BEFD92}"/>
              </a:ext>
            </a:extLst>
          </p:cNvPr>
          <p:cNvSpPr/>
          <p:nvPr/>
        </p:nvSpPr>
        <p:spPr>
          <a:xfrm>
            <a:off x="2446132" y="2030735"/>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Initial Speed,</a:t>
            </a:r>
          </a:p>
          <a:p>
            <a:pPr algn="ctr"/>
            <a:r>
              <a:rPr lang="en-US" b="1">
                <a:solidFill>
                  <a:schemeClr val="tx1"/>
                </a:solidFill>
                <a:latin typeface="Garamond" panose="02020404030301010803" pitchFamily="18" charset="0"/>
              </a:rPr>
              <a:t>Final Speed</a:t>
            </a:r>
          </a:p>
        </p:txBody>
      </p:sp>
      <p:sp>
        <p:nvSpPr>
          <p:cNvPr id="57" name="Rectangle 56">
            <a:extLst>
              <a:ext uri="{FF2B5EF4-FFF2-40B4-BE49-F238E27FC236}">
                <a16:creationId xmlns:a16="http://schemas.microsoft.com/office/drawing/2014/main" id="{1B37E5C4-CA68-4FEC-B25E-712B47B9550D}"/>
              </a:ext>
            </a:extLst>
          </p:cNvPr>
          <p:cNvSpPr/>
          <p:nvPr/>
        </p:nvSpPr>
        <p:spPr>
          <a:xfrm>
            <a:off x="2446132" y="2689703"/>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WCET</a:t>
            </a:r>
          </a:p>
        </p:txBody>
      </p:sp>
      <p:sp>
        <p:nvSpPr>
          <p:cNvPr id="58" name="Rectangle 57">
            <a:extLst>
              <a:ext uri="{FF2B5EF4-FFF2-40B4-BE49-F238E27FC236}">
                <a16:creationId xmlns:a16="http://schemas.microsoft.com/office/drawing/2014/main" id="{744958B8-B07B-4A84-8C40-99C173AB9042}"/>
              </a:ext>
            </a:extLst>
          </p:cNvPr>
          <p:cNvSpPr/>
          <p:nvPr/>
        </p:nvSpPr>
        <p:spPr>
          <a:xfrm>
            <a:off x="2446132" y="3340129"/>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Min. Interarrival</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(time)</a:t>
            </a:r>
          </a:p>
        </p:txBody>
      </p:sp>
      <p:grpSp>
        <p:nvGrpSpPr>
          <p:cNvPr id="66" name="Group 65">
            <a:extLst>
              <a:ext uri="{FF2B5EF4-FFF2-40B4-BE49-F238E27FC236}">
                <a16:creationId xmlns:a16="http://schemas.microsoft.com/office/drawing/2014/main" id="{B5E92B3D-D9A7-437E-966C-39F3AB481A8D}"/>
              </a:ext>
            </a:extLst>
          </p:cNvPr>
          <p:cNvGrpSpPr/>
          <p:nvPr/>
        </p:nvGrpSpPr>
        <p:grpSpPr>
          <a:xfrm>
            <a:off x="5182692" y="2033967"/>
            <a:ext cx="1880463" cy="666595"/>
            <a:chOff x="2970160" y="4152713"/>
            <a:chExt cx="1880463" cy="666595"/>
          </a:xfrm>
          <a:solidFill>
            <a:schemeClr val="accent5">
              <a:lumMod val="40000"/>
              <a:lumOff val="60000"/>
            </a:schemeClr>
          </a:solidFill>
        </p:grpSpPr>
        <p:sp>
          <p:nvSpPr>
            <p:cNvPr id="60" name="Rectangle 59">
              <a:extLst>
                <a:ext uri="{FF2B5EF4-FFF2-40B4-BE49-F238E27FC236}">
                  <a16:creationId xmlns:a16="http://schemas.microsoft.com/office/drawing/2014/main" id="{29410A0D-4D48-4982-9E6D-FC7BDB597560}"/>
                </a:ext>
              </a:extLst>
            </p:cNvPr>
            <p:cNvSpPr/>
            <p:nvPr/>
          </p:nvSpPr>
          <p:spPr>
            <a:xfrm>
              <a:off x="2970160" y="4152713"/>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5248821-08B3-434D-869D-D9C38884CBD7}"/>
                    </a:ext>
                  </a:extLst>
                </p:cNvPr>
                <p:cNvSpPr txBox="1"/>
                <p:nvPr/>
              </p:nvSpPr>
              <p:spPr>
                <a:xfrm>
                  <a:off x="3643323" y="4219389"/>
                  <a:ext cx="534135" cy="492443"/>
                </a:xfrm>
                <a:prstGeom prst="rect">
                  <a:avLst/>
                </a:prstGeom>
                <a:grp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1</m:t>
                            </m:r>
                          </m:sub>
                        </m:sSub>
                      </m:oMath>
                    </m:oMathPara>
                  </a14:m>
                  <a:endParaRPr lang="en-US" sz="3200"/>
                </a:p>
              </p:txBody>
            </p:sp>
          </mc:Choice>
          <mc:Fallback xmlns="">
            <p:sp>
              <p:nvSpPr>
                <p:cNvPr id="63" name="TextBox 62">
                  <a:extLst>
                    <a:ext uri="{FF2B5EF4-FFF2-40B4-BE49-F238E27FC236}">
                      <a16:creationId xmlns:a16="http://schemas.microsoft.com/office/drawing/2014/main" id="{45248821-08B3-434D-869D-D9C38884CBD7}"/>
                    </a:ext>
                  </a:extLst>
                </p:cNvPr>
                <p:cNvSpPr txBox="1">
                  <a:spLocks noRot="1" noChangeAspect="1" noMove="1" noResize="1" noEditPoints="1" noAdjustHandles="1" noChangeArrowheads="1" noChangeShapeType="1" noTextEdit="1"/>
                </p:cNvSpPr>
                <p:nvPr/>
              </p:nvSpPr>
              <p:spPr>
                <a:xfrm>
                  <a:off x="3643323" y="4219389"/>
                  <a:ext cx="534135" cy="492443"/>
                </a:xfrm>
                <a:prstGeom prst="rect">
                  <a:avLst/>
                </a:prstGeom>
                <a:blipFill>
                  <a:blip r:embed="rId4"/>
                  <a:stretch>
                    <a:fillRect l="-60920" r="-3908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26C269B9-809B-445E-B672-3EF858E44DEF}"/>
              </a:ext>
            </a:extLst>
          </p:cNvPr>
          <p:cNvGrpSpPr/>
          <p:nvPr/>
        </p:nvGrpSpPr>
        <p:grpSpPr>
          <a:xfrm>
            <a:off x="5182692" y="2692935"/>
            <a:ext cx="1880463" cy="666595"/>
            <a:chOff x="2970160" y="4811681"/>
            <a:chExt cx="1880463" cy="666595"/>
          </a:xfrm>
          <a:solidFill>
            <a:schemeClr val="accent5">
              <a:lumMod val="60000"/>
              <a:lumOff val="40000"/>
            </a:schemeClr>
          </a:solidFill>
        </p:grpSpPr>
        <p:sp>
          <p:nvSpPr>
            <p:cNvPr id="61" name="Rectangle 60">
              <a:extLst>
                <a:ext uri="{FF2B5EF4-FFF2-40B4-BE49-F238E27FC236}">
                  <a16:creationId xmlns:a16="http://schemas.microsoft.com/office/drawing/2014/main" id="{7EC2E9A2-9E5E-4EE3-8551-4C96C8B1CCB6}"/>
                </a:ext>
              </a:extLst>
            </p:cNvPr>
            <p:cNvSpPr/>
            <p:nvPr/>
          </p:nvSpPr>
          <p:spPr>
            <a:xfrm>
              <a:off x="2970160" y="4811681"/>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3B1010F-461D-4D34-BC57-C433A01FB94C}"/>
                    </a:ext>
                  </a:extLst>
                </p:cNvPr>
                <p:cNvSpPr txBox="1"/>
                <p:nvPr/>
              </p:nvSpPr>
              <p:spPr>
                <a:xfrm>
                  <a:off x="3325741" y="4931371"/>
                  <a:ext cx="984757" cy="43088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e>
                        </m:d>
                      </m:oMath>
                    </m:oMathPara>
                  </a14:m>
                  <a:endParaRPr lang="en-US" sz="2800"/>
                </a:p>
              </p:txBody>
            </p:sp>
          </mc:Choice>
          <mc:Fallback xmlns="">
            <p:sp>
              <p:nvSpPr>
                <p:cNvPr id="64" name="TextBox 63">
                  <a:extLst>
                    <a:ext uri="{FF2B5EF4-FFF2-40B4-BE49-F238E27FC236}">
                      <a16:creationId xmlns:a16="http://schemas.microsoft.com/office/drawing/2014/main" id="{F3B1010F-461D-4D34-BC57-C433A01FB94C}"/>
                    </a:ext>
                  </a:extLst>
                </p:cNvPr>
                <p:cNvSpPr txBox="1">
                  <a:spLocks noRot="1" noChangeAspect="1" noMove="1" noResize="1" noEditPoints="1" noAdjustHandles="1" noChangeArrowheads="1" noChangeShapeType="1" noTextEdit="1"/>
                </p:cNvSpPr>
                <p:nvPr/>
              </p:nvSpPr>
              <p:spPr>
                <a:xfrm>
                  <a:off x="3325741" y="4931371"/>
                  <a:ext cx="984757" cy="430887"/>
                </a:xfrm>
                <a:prstGeom prst="rect">
                  <a:avLst/>
                </a:prstGeom>
                <a:blipFill>
                  <a:blip r:embed="rId5"/>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E102B532-FD40-4EEE-ACC8-D7BF9932A2B4}"/>
              </a:ext>
            </a:extLst>
          </p:cNvPr>
          <p:cNvGrpSpPr/>
          <p:nvPr/>
        </p:nvGrpSpPr>
        <p:grpSpPr>
          <a:xfrm>
            <a:off x="5182692" y="3343361"/>
            <a:ext cx="1880463" cy="666595"/>
            <a:chOff x="2970160" y="5462107"/>
            <a:chExt cx="1880463" cy="666595"/>
          </a:xfrm>
          <a:solidFill>
            <a:schemeClr val="accent5">
              <a:lumMod val="75000"/>
            </a:schemeClr>
          </a:solidFill>
        </p:grpSpPr>
        <p:sp>
          <p:nvSpPr>
            <p:cNvPr id="62" name="Rectangle 61">
              <a:extLst>
                <a:ext uri="{FF2B5EF4-FFF2-40B4-BE49-F238E27FC236}">
                  <a16:creationId xmlns:a16="http://schemas.microsoft.com/office/drawing/2014/main" id="{A10E663E-CF08-4E19-AC95-B3A5E4B8A8DF}"/>
                </a:ext>
              </a:extLst>
            </p:cNvPr>
            <p:cNvSpPr/>
            <p:nvPr/>
          </p:nvSpPr>
          <p:spPr>
            <a:xfrm>
              <a:off x="2970160" y="5462107"/>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50A847B-6EF2-4E5B-A4F7-3DE62A151EA3}"/>
                    </a:ext>
                  </a:extLst>
                </p:cNvPr>
                <p:cNvSpPr txBox="1"/>
                <p:nvPr/>
              </p:nvSpPr>
              <p:spPr>
                <a:xfrm>
                  <a:off x="3118860" y="5555686"/>
                  <a:ext cx="1583062" cy="43858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𝑇</m:t>
                            </m:r>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1</m:t>
                                </m:r>
                              </m:sub>
                            </m:sSub>
                          </m:e>
                        </m:d>
                      </m:oMath>
                    </m:oMathPara>
                  </a14:m>
                  <a:endParaRPr lang="en-US" sz="3200"/>
                </a:p>
              </p:txBody>
            </p:sp>
          </mc:Choice>
          <mc:Fallback xmlns="">
            <p:sp>
              <p:nvSpPr>
                <p:cNvPr id="65" name="TextBox 64">
                  <a:extLst>
                    <a:ext uri="{FF2B5EF4-FFF2-40B4-BE49-F238E27FC236}">
                      <a16:creationId xmlns:a16="http://schemas.microsoft.com/office/drawing/2014/main" id="{E50A847B-6EF2-4E5B-A4F7-3DE62A151EA3}"/>
                    </a:ext>
                  </a:extLst>
                </p:cNvPr>
                <p:cNvSpPr txBox="1">
                  <a:spLocks noRot="1" noChangeAspect="1" noMove="1" noResize="1" noEditPoints="1" noAdjustHandles="1" noChangeArrowheads="1" noChangeShapeType="1" noTextEdit="1"/>
                </p:cNvSpPr>
                <p:nvPr/>
              </p:nvSpPr>
              <p:spPr>
                <a:xfrm>
                  <a:off x="3118860" y="5555686"/>
                  <a:ext cx="1583062" cy="438582"/>
                </a:xfrm>
                <a:prstGeom prst="rect">
                  <a:avLst/>
                </a:prstGeom>
                <a:blipFill>
                  <a:blip r:embed="rId6"/>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4F35A2E1-2614-412F-8DF8-AC1557BDEC59}"/>
              </a:ext>
            </a:extLst>
          </p:cNvPr>
          <p:cNvGrpSpPr/>
          <p:nvPr/>
        </p:nvGrpSpPr>
        <p:grpSpPr>
          <a:xfrm>
            <a:off x="7981950" y="1932966"/>
            <a:ext cx="1963444" cy="1213338"/>
            <a:chOff x="6457949" y="1932966"/>
            <a:chExt cx="1963444" cy="1213338"/>
          </a:xfrm>
        </p:grpSpPr>
        <p:sp>
          <p:nvSpPr>
            <p:cNvPr id="51" name="Rectangle: Rounded Corners 50">
              <a:extLst>
                <a:ext uri="{FF2B5EF4-FFF2-40B4-BE49-F238E27FC236}">
                  <a16:creationId xmlns:a16="http://schemas.microsoft.com/office/drawing/2014/main" id="{74BBD9F3-3298-4674-A340-44561EEAE26B}"/>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3E2C62-7AD8-4014-8DA0-6293E1B754EF}"/>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6D99A0E-2B13-452D-A8B9-B5C423284021}"/>
              </a:ext>
            </a:extLst>
          </p:cNvPr>
          <p:cNvGrpSpPr/>
          <p:nvPr/>
        </p:nvGrpSpPr>
        <p:grpSpPr>
          <a:xfrm flipV="1">
            <a:off x="7981950" y="1205526"/>
            <a:ext cx="1963444" cy="727443"/>
            <a:chOff x="6457949" y="1932966"/>
            <a:chExt cx="1963444" cy="1213338"/>
          </a:xfrm>
        </p:grpSpPr>
        <p:sp>
          <p:nvSpPr>
            <p:cNvPr id="53" name="Rectangle: Rounded Corners 52">
              <a:extLst>
                <a:ext uri="{FF2B5EF4-FFF2-40B4-BE49-F238E27FC236}">
                  <a16:creationId xmlns:a16="http://schemas.microsoft.com/office/drawing/2014/main" id="{7EAFF0DE-8E43-4712-BD98-4D61C4F4A783}"/>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BB4E77-85BE-4ABF-A8DE-5D2D3FA5F95E}"/>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2616AE6D-E76A-42F3-B318-9E69F367AC27}"/>
              </a:ext>
            </a:extLst>
          </p:cNvPr>
          <p:cNvGrpSpPr/>
          <p:nvPr/>
        </p:nvGrpSpPr>
        <p:grpSpPr>
          <a:xfrm>
            <a:off x="2830878" y="5177746"/>
            <a:ext cx="7114516" cy="500956"/>
            <a:chOff x="1306878" y="5177746"/>
            <a:chExt cx="7114516" cy="500956"/>
          </a:xfrm>
        </p:grpSpPr>
        <p:cxnSp>
          <p:nvCxnSpPr>
            <p:cNvPr id="22" name="Straight Connector 21">
              <a:extLst>
                <a:ext uri="{FF2B5EF4-FFF2-40B4-BE49-F238E27FC236}">
                  <a16:creationId xmlns:a16="http://schemas.microsoft.com/office/drawing/2014/main" id="{565FBBEA-DE7E-40B8-8C78-CD303786E1D7}"/>
                </a:ext>
              </a:extLst>
            </p:cNvPr>
            <p:cNvCxnSpPr/>
            <p:nvPr/>
          </p:nvCxnSpPr>
          <p:spPr>
            <a:xfrm>
              <a:off x="1315684" y="5177746"/>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5BEBD-80CE-46B3-BCD0-26762486B857}"/>
                </a:ext>
              </a:extLst>
            </p:cNvPr>
            <p:cNvCxnSpPr>
              <a:cxnSpLocks/>
            </p:cNvCxnSpPr>
            <p:nvPr/>
          </p:nvCxnSpPr>
          <p:spPr>
            <a:xfrm>
              <a:off x="1306878" y="5428224"/>
              <a:ext cx="71145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517172-8E5F-4E08-922F-4204833AFB0D}"/>
                </a:ext>
              </a:extLst>
            </p:cNvPr>
            <p:cNvCxnSpPr>
              <a:cxnSpLocks/>
            </p:cNvCxnSpPr>
            <p:nvPr/>
          </p:nvCxnSpPr>
          <p:spPr>
            <a:xfrm>
              <a:off x="7327180"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09A7D2-DF1B-46E8-96AE-97FA51FC1F42}"/>
                </a:ext>
              </a:extLst>
            </p:cNvPr>
            <p:cNvCxnSpPr>
              <a:cxnSpLocks/>
            </p:cNvCxnSpPr>
            <p:nvPr/>
          </p:nvCxnSpPr>
          <p:spPr>
            <a:xfrm>
              <a:off x="8078617"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FEDC31B-1A07-4F84-A268-C0F0583F7991}"/>
                </a:ext>
              </a:extLst>
            </p:cNvPr>
            <p:cNvGrpSpPr/>
            <p:nvPr/>
          </p:nvGrpSpPr>
          <p:grpSpPr>
            <a:xfrm>
              <a:off x="2039798" y="5322633"/>
              <a:ext cx="4508622" cy="216989"/>
              <a:chOff x="2179613" y="6069628"/>
              <a:chExt cx="4508622" cy="216989"/>
            </a:xfrm>
          </p:grpSpPr>
          <p:cxnSp>
            <p:nvCxnSpPr>
              <p:cNvPr id="91" name="Straight Connector 90">
                <a:extLst>
                  <a:ext uri="{FF2B5EF4-FFF2-40B4-BE49-F238E27FC236}">
                    <a16:creationId xmlns:a16="http://schemas.microsoft.com/office/drawing/2014/main" id="{4D128926-ABF3-4486-ABA6-8F65C65BC853}"/>
                  </a:ext>
                </a:extLst>
              </p:cNvPr>
              <p:cNvCxnSpPr>
                <a:cxnSpLocks/>
              </p:cNvCxnSpPr>
              <p:nvPr/>
            </p:nvCxnSpPr>
            <p:spPr>
              <a:xfrm>
                <a:off x="2179613"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564696-CDB2-4EAF-8F2F-9FC856FB710D}"/>
                  </a:ext>
                </a:extLst>
              </p:cNvPr>
              <p:cNvCxnSpPr>
                <a:cxnSpLocks/>
              </p:cNvCxnSpPr>
              <p:nvPr/>
            </p:nvCxnSpPr>
            <p:spPr>
              <a:xfrm>
                <a:off x="2931050"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C7A792-3189-40C0-97BD-AC7C5D89BD38}"/>
                  </a:ext>
                </a:extLst>
              </p:cNvPr>
              <p:cNvCxnSpPr>
                <a:cxnSpLocks/>
              </p:cNvCxnSpPr>
              <p:nvPr/>
            </p:nvCxnSpPr>
            <p:spPr>
              <a:xfrm>
                <a:off x="3682487"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1DFDEB-6C82-440B-932C-434A98DC6B77}"/>
                  </a:ext>
                </a:extLst>
              </p:cNvPr>
              <p:cNvCxnSpPr>
                <a:cxnSpLocks/>
              </p:cNvCxnSpPr>
              <p:nvPr/>
            </p:nvCxnSpPr>
            <p:spPr>
              <a:xfrm>
                <a:off x="4433924"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1E212-CE2A-4839-9F96-B8BD5027E5AA}"/>
                  </a:ext>
                </a:extLst>
              </p:cNvPr>
              <p:cNvCxnSpPr>
                <a:cxnSpLocks/>
              </p:cNvCxnSpPr>
              <p:nvPr/>
            </p:nvCxnSpPr>
            <p:spPr>
              <a:xfrm>
                <a:off x="5185361"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0EAE313-1075-44C5-87D4-744E501E85CE}"/>
                  </a:ext>
                </a:extLst>
              </p:cNvPr>
              <p:cNvCxnSpPr>
                <a:cxnSpLocks/>
              </p:cNvCxnSpPr>
              <p:nvPr/>
            </p:nvCxnSpPr>
            <p:spPr>
              <a:xfrm>
                <a:off x="5936798"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71BDEC-0C58-4A59-BE3B-B5435E0E75F9}"/>
                  </a:ext>
                </a:extLst>
              </p:cNvPr>
              <p:cNvCxnSpPr>
                <a:cxnSpLocks/>
              </p:cNvCxnSpPr>
              <p:nvPr/>
            </p:nvCxnSpPr>
            <p:spPr>
              <a:xfrm>
                <a:off x="6688235"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B77E155A-317C-4936-B509-55FC10546B9C}"/>
              </a:ext>
            </a:extLst>
          </p:cNvPr>
          <p:cNvGrpSpPr/>
          <p:nvPr/>
        </p:nvGrpSpPr>
        <p:grpSpPr>
          <a:xfrm>
            <a:off x="2880518" y="5321558"/>
            <a:ext cx="5944114" cy="216989"/>
            <a:chOff x="1352550" y="5322633"/>
            <a:chExt cx="5944114" cy="216989"/>
          </a:xfrm>
        </p:grpSpPr>
        <p:cxnSp>
          <p:nvCxnSpPr>
            <p:cNvPr id="69" name="Straight Connector 68">
              <a:extLst>
                <a:ext uri="{FF2B5EF4-FFF2-40B4-BE49-F238E27FC236}">
                  <a16:creationId xmlns:a16="http://schemas.microsoft.com/office/drawing/2014/main" id="{54AC64EC-25EA-4194-BECD-FCE638304ABE}"/>
                </a:ext>
              </a:extLst>
            </p:cNvPr>
            <p:cNvCxnSpPr>
              <a:cxnSpLocks/>
            </p:cNvCxnSpPr>
            <p:nvPr/>
          </p:nvCxnSpPr>
          <p:spPr>
            <a:xfrm>
              <a:off x="2036605"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15CB10-A0A2-4BE0-9E8E-7FF8AC94466D}"/>
                </a:ext>
              </a:extLst>
            </p:cNvPr>
            <p:cNvCxnSpPr>
              <a:cxnSpLocks/>
            </p:cNvCxnSpPr>
            <p:nvPr/>
          </p:nvCxnSpPr>
          <p:spPr>
            <a:xfrm>
              <a:off x="2788042"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3FB98B-5C2A-427D-BE76-768893A63E68}"/>
                </a:ext>
              </a:extLst>
            </p:cNvPr>
            <p:cNvCxnSpPr>
              <a:cxnSpLocks/>
            </p:cNvCxnSpPr>
            <p:nvPr/>
          </p:nvCxnSpPr>
          <p:spPr>
            <a:xfrm>
              <a:off x="3539479"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812F665-8A03-4545-BD63-DD43087AA285}"/>
                </a:ext>
              </a:extLst>
            </p:cNvPr>
            <p:cNvCxnSpPr>
              <a:cxnSpLocks/>
            </p:cNvCxnSpPr>
            <p:nvPr/>
          </p:nvCxnSpPr>
          <p:spPr>
            <a:xfrm>
              <a:off x="4290916"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EFEC8B-0E73-4FA2-B2B7-847119D8ED3A}"/>
                </a:ext>
              </a:extLst>
            </p:cNvPr>
            <p:cNvCxnSpPr>
              <a:cxnSpLocks/>
            </p:cNvCxnSpPr>
            <p:nvPr/>
          </p:nvCxnSpPr>
          <p:spPr>
            <a:xfrm>
              <a:off x="5042353"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29879A5-A815-44FD-BF12-70F93E0A792A}"/>
                </a:ext>
              </a:extLst>
            </p:cNvPr>
            <p:cNvCxnSpPr>
              <a:cxnSpLocks/>
            </p:cNvCxnSpPr>
            <p:nvPr/>
          </p:nvCxnSpPr>
          <p:spPr>
            <a:xfrm>
              <a:off x="5793790"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92EDB9-FA20-4A65-9678-0A32AC6F8907}"/>
                </a:ext>
              </a:extLst>
            </p:cNvPr>
            <p:cNvCxnSpPr>
              <a:cxnSpLocks/>
            </p:cNvCxnSpPr>
            <p:nvPr/>
          </p:nvCxnSpPr>
          <p:spPr>
            <a:xfrm>
              <a:off x="6545227"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4C0509-FFA1-4F8A-9453-E2F664A27C3C}"/>
                </a:ext>
              </a:extLst>
            </p:cNvPr>
            <p:cNvCxnSpPr>
              <a:cxnSpLocks/>
            </p:cNvCxnSpPr>
            <p:nvPr/>
          </p:nvCxnSpPr>
          <p:spPr>
            <a:xfrm>
              <a:off x="1352550" y="5428343"/>
              <a:ext cx="5944114" cy="0"/>
            </a:xfrm>
            <a:prstGeom prst="straightConnector1">
              <a:avLst/>
            </a:prstGeom>
            <a:ln w="57150">
              <a:solidFill>
                <a:srgbClr val="843C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3F4A86F-DCAD-4E38-8B9D-E2C6C443F3B1}"/>
              </a:ext>
            </a:extLst>
          </p:cNvPr>
          <p:cNvGrpSpPr/>
          <p:nvPr/>
        </p:nvGrpSpPr>
        <p:grpSpPr>
          <a:xfrm>
            <a:off x="2830878" y="5850151"/>
            <a:ext cx="6032966" cy="162266"/>
            <a:chOff x="1306878" y="5850150"/>
            <a:chExt cx="6032966" cy="502021"/>
          </a:xfrm>
        </p:grpSpPr>
        <p:cxnSp>
          <p:nvCxnSpPr>
            <p:cNvPr id="103" name="Straight Connector 102">
              <a:extLst>
                <a:ext uri="{FF2B5EF4-FFF2-40B4-BE49-F238E27FC236}">
                  <a16:creationId xmlns:a16="http://schemas.microsoft.com/office/drawing/2014/main" id="{634DCC1C-C045-4B50-BD82-2793FE3A312C}"/>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31F006-32BC-4682-B9E4-8144EF376553}"/>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0EA047-76FF-4E96-9833-582477063F0F}"/>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85784A1D-00B6-480C-B8D5-06FE8370404F}"/>
              </a:ext>
            </a:extLst>
          </p:cNvPr>
          <p:cNvSpPr/>
          <p:nvPr/>
        </p:nvSpPr>
        <p:spPr>
          <a:xfrm>
            <a:off x="2830881" y="6097989"/>
            <a:ext cx="6032965" cy="369332"/>
          </a:xfrm>
          <a:prstGeom prst="rect">
            <a:avLst/>
          </a:prstGeom>
        </p:spPr>
        <p:txBody>
          <a:bodyPr wrap="square">
            <a:spAutoFit/>
          </a:bodyPr>
          <a:lstStyle/>
          <a:p>
            <a:pPr algn="ctr"/>
            <a:r>
              <a:rPr lang="en-US" b="1">
                <a:latin typeface="Garamond" panose="02020404030301010803" pitchFamily="18" charset="0"/>
              </a:rPr>
              <a:t>Knapsack = Duration of time</a:t>
            </a:r>
            <a:endParaRPr lang="en-US"/>
          </a:p>
        </p:txBody>
      </p:sp>
      <p:sp>
        <p:nvSpPr>
          <p:cNvPr id="82" name="Rectangle: Rounded Corners 81">
            <a:extLst>
              <a:ext uri="{FF2B5EF4-FFF2-40B4-BE49-F238E27FC236}">
                <a16:creationId xmlns:a16="http://schemas.microsoft.com/office/drawing/2014/main" id="{3BF29382-1FEB-4DA3-AD65-7B16B1386354}"/>
              </a:ext>
            </a:extLst>
          </p:cNvPr>
          <p:cNvSpPr/>
          <p:nvPr/>
        </p:nvSpPr>
        <p:spPr>
          <a:xfrm>
            <a:off x="8315636" y="3347506"/>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kg</a:t>
            </a:r>
          </a:p>
        </p:txBody>
      </p:sp>
      <p:sp>
        <p:nvSpPr>
          <p:cNvPr id="83" name="Rectangle: Rounded Corners 82">
            <a:extLst>
              <a:ext uri="{FF2B5EF4-FFF2-40B4-BE49-F238E27FC236}">
                <a16:creationId xmlns:a16="http://schemas.microsoft.com/office/drawing/2014/main" id="{4CFD9620-2791-40EF-9F0B-FF74EB67B0FD}"/>
              </a:ext>
            </a:extLst>
          </p:cNvPr>
          <p:cNvSpPr/>
          <p:nvPr/>
        </p:nvSpPr>
        <p:spPr>
          <a:xfrm>
            <a:off x="8315636" y="3341189"/>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sec.</a:t>
            </a:r>
          </a:p>
        </p:txBody>
      </p:sp>
      <p:sp>
        <p:nvSpPr>
          <p:cNvPr id="84" name="Slide Number Placeholder 2">
            <a:extLst>
              <a:ext uri="{FF2B5EF4-FFF2-40B4-BE49-F238E27FC236}">
                <a16:creationId xmlns:a16="http://schemas.microsoft.com/office/drawing/2014/main" id="{E4A3779B-1D85-4A8F-ACC8-8C5F30C0894C}"/>
              </a:ext>
            </a:extLst>
          </p:cNvPr>
          <p:cNvSpPr txBox="1">
            <a:spLocks/>
          </p:cNvSpPr>
          <p:nvPr/>
        </p:nvSpPr>
        <p:spPr>
          <a:xfrm>
            <a:off x="10039350" y="6356354"/>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43</a:t>
            </a:fld>
            <a:endParaRPr lang="en-US"/>
          </a:p>
        </p:txBody>
      </p:sp>
      <p:sp>
        <p:nvSpPr>
          <p:cNvPr id="2" name="Slide Number Placeholder 1">
            <a:extLst>
              <a:ext uri="{FF2B5EF4-FFF2-40B4-BE49-F238E27FC236}">
                <a16:creationId xmlns:a16="http://schemas.microsoft.com/office/drawing/2014/main" id="{57C32651-6253-4142-A9CC-5FEDD7CF1C0A}"/>
              </a:ext>
            </a:extLst>
          </p:cNvPr>
          <p:cNvSpPr>
            <a:spLocks noGrp="1"/>
          </p:cNvSpPr>
          <p:nvPr>
            <p:ph type="sldNum" sz="quarter" idx="12"/>
          </p:nvPr>
        </p:nvSpPr>
        <p:spPr/>
        <p:txBody>
          <a:bodyPr/>
          <a:lstStyle/>
          <a:p>
            <a:fld id="{C0DF9C1F-DB74-1E4B-8839-30A600129FD3}" type="slidenum">
              <a:rPr lang="en-US" smtClean="0"/>
              <a:t>43</a:t>
            </a:fld>
            <a:endParaRPr lang="en-US"/>
          </a:p>
        </p:txBody>
      </p:sp>
    </p:spTree>
    <p:custDataLst>
      <p:tags r:id="rId1"/>
    </p:custDataLst>
    <p:extLst>
      <p:ext uri="{BB962C8B-B14F-4D97-AF65-F5344CB8AC3E}">
        <p14:creationId xmlns:p14="http://schemas.microsoft.com/office/powerpoint/2010/main" val="4249678475"/>
      </p:ext>
    </p:extLst>
  </p:cSld>
  <p:clrMapOvr>
    <a:masterClrMapping/>
  </p:clrMapOvr>
  <mc:AlternateContent xmlns:mc="http://schemas.openxmlformats.org/markup-compatibility/2006" xmlns:p14="http://schemas.microsoft.com/office/powerpoint/2010/main">
    <mc:Choice Requires="p14">
      <p:transition p14:dur="10" advTm="44943"/>
    </mc:Choice>
    <mc:Fallback xmlns="">
      <p:transition advTm="4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1000"/>
                            </p:stCondLst>
                            <p:childTnLst>
                              <p:par>
                                <p:cTn id="51" presetID="10" presetClass="exit" presetSubtype="0" fill="hold" nodeType="afterEffect">
                                  <p:stCondLst>
                                    <p:cond delay="1000"/>
                                  </p:stCondLst>
                                  <p:childTnLst>
                                    <p:animEffect transition="out" filter="fade">
                                      <p:cBhvr>
                                        <p:cTn id="52" dur="500"/>
                                        <p:tgtEl>
                                          <p:spTgt spid="52"/>
                                        </p:tgtEl>
                                      </p:cBhvr>
                                    </p:animEffect>
                                    <p:set>
                                      <p:cBhvr>
                                        <p:cTn id="53" dur="1" fill="hold">
                                          <p:stCondLst>
                                            <p:cond delay="499"/>
                                          </p:stCondLst>
                                        </p:cTn>
                                        <p:tgtEl>
                                          <p:spTgt spid="52"/>
                                        </p:tgtEl>
                                        <p:attrNameLst>
                                          <p:attrName>style.visibility</p:attrName>
                                        </p:attrNameLst>
                                      </p:cBhvr>
                                      <p:to>
                                        <p:strVal val="hidden"/>
                                      </p:to>
                                    </p:set>
                                  </p:childTnLst>
                                </p:cTn>
                              </p:par>
                              <p:par>
                                <p:cTn id="54" presetID="10" presetClass="exit" presetSubtype="0" fill="hold" grpId="1" nodeType="withEffect">
                                  <p:stCondLst>
                                    <p:cond delay="1000"/>
                                  </p:stCondLst>
                                  <p:childTnLst>
                                    <p:animEffect transition="out" filter="fade">
                                      <p:cBhvr>
                                        <p:cTn id="55" dur="500"/>
                                        <p:tgtEl>
                                          <p:spTgt spid="83"/>
                                        </p:tgtEl>
                                      </p:cBhvr>
                                    </p:animEffect>
                                    <p:set>
                                      <p:cBhvr>
                                        <p:cTn id="56" dur="1" fill="hold">
                                          <p:stCondLst>
                                            <p:cond delay="499"/>
                                          </p:stCondLst>
                                        </p:cTn>
                                        <p:tgtEl>
                                          <p:spTgt spid="83"/>
                                        </p:tgtEl>
                                        <p:attrNameLst>
                                          <p:attrName>style.visibility</p:attrName>
                                        </p:attrNameLst>
                                      </p:cBhvr>
                                      <p:to>
                                        <p:strVal val="hidden"/>
                                      </p:to>
                                    </p:set>
                                  </p:childTnLst>
                                </p:cTn>
                              </p:par>
                            </p:childTnLst>
                          </p:cTn>
                        </p:par>
                        <p:par>
                          <p:cTn id="57" fill="hold">
                            <p:stCondLst>
                              <p:cond delay="2500"/>
                            </p:stCondLst>
                            <p:childTnLst>
                              <p:par>
                                <p:cTn id="58" presetID="6" presetClass="emph" presetSubtype="0" fill="hold" nodeType="afterEffect">
                                  <p:stCondLst>
                                    <p:cond delay="0"/>
                                  </p:stCondLst>
                                  <p:childTnLst>
                                    <p:animScale>
                                      <p:cBhvr>
                                        <p:cTn id="59" dur="2000" fill="hold"/>
                                        <p:tgtEl>
                                          <p:spTgt spid="19"/>
                                        </p:tgtEl>
                                      </p:cBhvr>
                                      <p:by x="300000" y="100000"/>
                                    </p:animScale>
                                  </p:childTnLst>
                                </p:cTn>
                              </p:par>
                              <p:par>
                                <p:cTn id="60" presetID="6" presetClass="emph" presetSubtype="0" fill="hold" nodeType="withEffect">
                                  <p:stCondLst>
                                    <p:cond delay="0"/>
                                  </p:stCondLst>
                                  <p:childTnLst>
                                    <p:animScale>
                                      <p:cBhvr>
                                        <p:cTn id="61" dur="2000" fill="hold"/>
                                        <p:tgtEl>
                                          <p:spTgt spid="19"/>
                                        </p:tgtEl>
                                      </p:cBhvr>
                                      <p:by x="100000" y="1000"/>
                                    </p:animScale>
                                  </p:childTnLst>
                                </p:cTn>
                              </p:par>
                              <p:par>
                                <p:cTn id="62" presetID="42" presetClass="path" presetSubtype="0" accel="50000" decel="50000" fill="hold" nodeType="withEffect">
                                  <p:stCondLst>
                                    <p:cond delay="0"/>
                                  </p:stCondLst>
                                  <p:childTnLst>
                                    <p:animMotion origin="layout" path="M 3.75E-6 -1.11111E-6 L -0.25795 0.34283 " pathEditMode="relative" rAng="0" ptsTypes="AA">
                                      <p:cBhvr>
                                        <p:cTn id="63" dur="2000" fill="hold"/>
                                        <p:tgtEl>
                                          <p:spTgt spid="19"/>
                                        </p:tgtEl>
                                        <p:attrNameLst>
                                          <p:attrName>ppt_x</p:attrName>
                                          <p:attrName>ppt_y</p:attrName>
                                        </p:attrNameLst>
                                      </p:cBhvr>
                                      <p:rCtr x="-12904" y="17130"/>
                                    </p:animMotion>
                                  </p:childTnLst>
                                </p:cTn>
                              </p:par>
                              <p:par>
                                <p:cTn id="64" presetID="10" presetClass="entr" presetSubtype="0" fill="hold" nodeType="withEffect">
                                  <p:stCondLst>
                                    <p:cond delay="170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1000"/>
                                        <p:tgtEl>
                                          <p:spTgt spid="101"/>
                                        </p:tgtEl>
                                      </p:cBhvr>
                                    </p:animEffect>
                                  </p:childTnLst>
                                </p:cTn>
                              </p:par>
                            </p:childTnLst>
                          </p:cTn>
                        </p:par>
                        <p:par>
                          <p:cTn id="67" fill="hold">
                            <p:stCondLst>
                              <p:cond delay="5200"/>
                            </p:stCondLst>
                            <p:childTnLst>
                              <p:par>
                                <p:cTn id="68" presetID="10" presetClass="entr" presetSubtype="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childTnLst>
                          </p:cTn>
                        </p:par>
                        <p:par>
                          <p:cTn id="71" fill="hold">
                            <p:stCondLst>
                              <p:cond delay="5700"/>
                            </p:stCondLst>
                            <p:childTnLst>
                              <p:par>
                                <p:cTn id="72" presetID="10" presetClass="entr" presetSubtype="0" fill="hold" grpId="0"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fade">
                                      <p:cBhvr>
                                        <p:cTn id="7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08" grpId="0"/>
      <p:bldP spid="82" grpId="0" animBg="1"/>
      <p:bldP spid="83" grpId="0" animBg="1"/>
      <p:bldP spid="83"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a:xfrm>
            <a:off x="7967955" y="2535601"/>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6" name="Freeform 115"/>
          <p:cNvSpPr/>
          <p:nvPr/>
        </p:nvSpPr>
        <p:spPr>
          <a:xfrm>
            <a:off x="8414141" y="2538613"/>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7" name="Freeform 116"/>
          <p:cNvSpPr/>
          <p:nvPr/>
        </p:nvSpPr>
        <p:spPr>
          <a:xfrm>
            <a:off x="8806638" y="2542428"/>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0" name="Freeform 119"/>
          <p:cNvSpPr/>
          <p:nvPr/>
        </p:nvSpPr>
        <p:spPr>
          <a:xfrm>
            <a:off x="754102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1" name="Freeform 120"/>
          <p:cNvSpPr/>
          <p:nvPr/>
        </p:nvSpPr>
        <p:spPr>
          <a:xfrm>
            <a:off x="923131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a:t>Transformation Visualization</a:t>
            </a:r>
          </a:p>
        </p:txBody>
      </p:sp>
      <p:cxnSp>
        <p:nvCxnSpPr>
          <p:cNvPr id="4" name="Straight Connector 3"/>
          <p:cNvCxnSpPr/>
          <p:nvPr/>
        </p:nvCxnSpPr>
        <p:spPr>
          <a:xfrm>
            <a:off x="3274993" y="2434239"/>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3839853" y="243718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3839853" y="2880629"/>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449543" y="288062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449543" y="332407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060127" y="332407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060127" y="376751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669817" y="376751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669817" y="421095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776750" y="4766455"/>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988965" y="2212288"/>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571359" y="5211944"/>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5" name="TextBox 14"/>
              <p:cNvSpPr txBox="1">
                <a:spLocks noRot="1" noChangeAspect="1" noMove="1" noResize="1" noEditPoints="1" noAdjustHandles="1" noChangeArrowheads="1" noChangeShapeType="1" noTextEdit="1"/>
              </p:cNvSpPr>
              <p:nvPr/>
            </p:nvSpPr>
            <p:spPr>
              <a:xfrm>
                <a:off x="3571359" y="5211944"/>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81049"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6" name="TextBox 15"/>
              <p:cNvSpPr txBox="1">
                <a:spLocks noRot="1" noChangeAspect="1" noMove="1" noResize="1" noEditPoints="1" noAdjustHandles="1" noChangeArrowheads="1" noChangeShapeType="1" noTextEdit="1"/>
              </p:cNvSpPr>
              <p:nvPr/>
            </p:nvSpPr>
            <p:spPr>
              <a:xfrm>
                <a:off x="4181049" y="5211943"/>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90739" y="5211943"/>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4790739" y="5211943"/>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23002"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423002" y="5211943"/>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032693" y="5211943"/>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032693" y="5211943"/>
                <a:ext cx="526171" cy="394339"/>
              </a:xfrm>
              <a:prstGeom prst="rect">
                <a:avLst/>
              </a:prstGeom>
              <a:blipFill>
                <a:blip r:embed="rId8"/>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613277" y="222603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0" name="TextBox 19"/>
              <p:cNvSpPr txBox="1">
                <a:spLocks noRot="1" noChangeAspect="1" noMove="1" noResize="1" noEditPoints="1" noAdjustHandles="1" noChangeArrowheads="1" noChangeShapeType="1" noTextEdit="1"/>
              </p:cNvSpPr>
              <p:nvPr/>
            </p:nvSpPr>
            <p:spPr>
              <a:xfrm>
                <a:off x="2613277" y="2226037"/>
                <a:ext cx="144844" cy="400110"/>
              </a:xfrm>
              <a:prstGeom prst="rect">
                <a:avLst/>
              </a:prstGeom>
              <a:blipFill>
                <a:blip r:embed="rId9"/>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52554" y="5210875"/>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52554" y="5210875"/>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2" name="Straight Connector 21"/>
          <p:cNvCxnSpPr/>
          <p:nvPr/>
        </p:nvCxnSpPr>
        <p:spPr>
          <a:xfrm>
            <a:off x="7095622" y="4766455"/>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13277" y="267243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2613277" y="2672430"/>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613802" y="311377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2613802" y="3113778"/>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10746" y="355931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2610746" y="3559311"/>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613802" y="4005703"/>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2613802" y="4005703"/>
                <a:ext cx="144844" cy="400110"/>
              </a:xfrm>
              <a:prstGeom prst="rect">
                <a:avLst/>
              </a:prstGeom>
              <a:blipFill>
                <a:blip r:embed="rId14"/>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83660" y="454760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2583660" y="4547608"/>
                <a:ext cx="144844" cy="400110"/>
              </a:xfrm>
              <a:prstGeom prst="rect">
                <a:avLst/>
              </a:prstGeom>
              <a:blipFill>
                <a:blip r:embed="rId15"/>
                <a:stretch>
                  <a:fillRect r="-179167"/>
                </a:stretch>
              </a:blipFill>
            </p:spPr>
            <p:txBody>
              <a:bodyPr/>
              <a:lstStyle/>
              <a:p>
                <a:r>
                  <a:rPr lang="en-US">
                    <a:noFill/>
                  </a:rPr>
                  <a:t> </a:t>
                </a:r>
              </a:p>
            </p:txBody>
          </p:sp>
        </mc:Fallback>
      </mc:AlternateContent>
      <p:cxnSp>
        <p:nvCxnSpPr>
          <p:cNvPr id="28" name="Straight Connector 27"/>
          <p:cNvCxnSpPr/>
          <p:nvPr/>
        </p:nvCxnSpPr>
        <p:spPr>
          <a:xfrm>
            <a:off x="2988965" y="5218402"/>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3838750" y="2874724"/>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4445382" y="3324070"/>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5059234" y="3767510"/>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669819" y="4210953"/>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276451" y="4764035"/>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274993" y="2434239"/>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992025" y="2434236"/>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992022" y="2880629"/>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992025" y="3320592"/>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992022" y="3767513"/>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3004944" y="4205043"/>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988968" y="4761085"/>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5188" y="5210875"/>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1" name="TextBox 40"/>
              <p:cNvSpPr txBox="1">
                <a:spLocks noRot="1" noChangeAspect="1" noMove="1" noResize="1" noEditPoints="1" noAdjustHandles="1" noChangeArrowheads="1" noChangeShapeType="1" noTextEdit="1"/>
              </p:cNvSpPr>
              <p:nvPr/>
            </p:nvSpPr>
            <p:spPr>
              <a:xfrm>
                <a:off x="3045188" y="5210875"/>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2" name="TextBox 41"/>
          <p:cNvSpPr txBox="1"/>
          <p:nvPr/>
        </p:nvSpPr>
        <p:spPr>
          <a:xfrm>
            <a:off x="4793987" y="5681484"/>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3" name="TextBox 42"/>
          <p:cNvSpPr txBox="1"/>
          <p:nvPr/>
        </p:nvSpPr>
        <p:spPr>
          <a:xfrm>
            <a:off x="2152653" y="2179107"/>
            <a:ext cx="461665" cy="2999141"/>
          </a:xfrm>
          <a:prstGeom prst="rect">
            <a:avLst/>
          </a:prstGeom>
          <a:noFill/>
        </p:spPr>
        <p:txBody>
          <a:bodyPr vert="vert270" wrap="square" rtlCol="0">
            <a:spAutoFit/>
          </a:bodyPr>
          <a:lstStyle/>
          <a:p>
            <a:r>
              <a:rPr lang="en-US" dirty="0">
                <a:latin typeface="Garamond" panose="02020404030301010803" pitchFamily="18" charset="0"/>
              </a:rPr>
              <a:t>Execution Times of the Modes</a:t>
            </a:r>
          </a:p>
        </p:txBody>
      </p:sp>
      <p:cxnSp>
        <p:nvCxnSpPr>
          <p:cNvPr id="44" name="Straight Connector 43"/>
          <p:cNvCxnSpPr/>
          <p:nvPr/>
        </p:nvCxnSpPr>
        <p:spPr>
          <a:xfrm>
            <a:off x="6296986" y="4760995"/>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276284" y="4209766"/>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754674" y="4303158"/>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Oval 46">
            <a:extLst>
              <a:ext uri="{FF2B5EF4-FFF2-40B4-BE49-F238E27FC236}">
                <a16:creationId xmlns:a16="http://schemas.microsoft.com/office/drawing/2014/main" id="{075077A7-4E1A-48E0-9036-DBAA6610C12F}"/>
              </a:ext>
            </a:extLst>
          </p:cNvPr>
          <p:cNvSpPr/>
          <p:nvPr/>
        </p:nvSpPr>
        <p:spPr>
          <a:xfrm>
            <a:off x="3795180" y="2387897"/>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reeform 47"/>
          <p:cNvSpPr/>
          <p:nvPr/>
        </p:nvSpPr>
        <p:spPr>
          <a:xfrm>
            <a:off x="3844231" y="217953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9" name="Freeform 48"/>
          <p:cNvSpPr/>
          <p:nvPr/>
        </p:nvSpPr>
        <p:spPr>
          <a:xfrm>
            <a:off x="4017967" y="261517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0" name="Freeform 49"/>
          <p:cNvSpPr/>
          <p:nvPr/>
        </p:nvSpPr>
        <p:spPr>
          <a:xfrm>
            <a:off x="4141815" y="260334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1" name="Freeform 50"/>
          <p:cNvSpPr/>
          <p:nvPr/>
        </p:nvSpPr>
        <p:spPr>
          <a:xfrm>
            <a:off x="4280783" y="261927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2" name="Freeform 51"/>
          <p:cNvSpPr/>
          <p:nvPr/>
        </p:nvSpPr>
        <p:spPr>
          <a:xfrm>
            <a:off x="4421843" y="263692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075077A7-4E1A-48E0-9036-DBAA6610C12F}"/>
              </a:ext>
            </a:extLst>
          </p:cNvPr>
          <p:cNvSpPr/>
          <p:nvPr/>
        </p:nvSpPr>
        <p:spPr>
          <a:xfrm>
            <a:off x="5010254" y="3286948"/>
            <a:ext cx="87134" cy="119940"/>
          </a:xfrm>
          <a:prstGeom prst="ellipse">
            <a:avLst/>
          </a:prstGeom>
          <a:solidFill>
            <a:schemeClr val="accent6">
              <a:lumMod val="50000"/>
            </a:schemeClr>
          </a:solidFill>
          <a:ln w="190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Freeform 57"/>
          <p:cNvSpPr/>
          <p:nvPr/>
        </p:nvSpPr>
        <p:spPr>
          <a:xfrm>
            <a:off x="5081254" y="306935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59" name="Freeform 58"/>
          <p:cNvSpPr/>
          <p:nvPr/>
        </p:nvSpPr>
        <p:spPr>
          <a:xfrm>
            <a:off x="5254990" y="350499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0" name="Freeform 59"/>
          <p:cNvSpPr/>
          <p:nvPr/>
        </p:nvSpPr>
        <p:spPr>
          <a:xfrm>
            <a:off x="5378838" y="349316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1" name="Freeform 60"/>
          <p:cNvSpPr/>
          <p:nvPr/>
        </p:nvSpPr>
        <p:spPr>
          <a:xfrm>
            <a:off x="5517806" y="350909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2" name="Freeform 61"/>
          <p:cNvSpPr/>
          <p:nvPr/>
        </p:nvSpPr>
        <p:spPr>
          <a:xfrm>
            <a:off x="5658866" y="352674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3" name="Freeform 62"/>
          <p:cNvSpPr/>
          <p:nvPr/>
        </p:nvSpPr>
        <p:spPr>
          <a:xfrm>
            <a:off x="5834408" y="3946451"/>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4" name="Freeform 63"/>
          <p:cNvSpPr/>
          <p:nvPr/>
        </p:nvSpPr>
        <p:spPr>
          <a:xfrm>
            <a:off x="5973376" y="3962376"/>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075077A7-4E1A-48E0-9036-DBAA6610C12F}"/>
              </a:ext>
            </a:extLst>
          </p:cNvPr>
          <p:cNvSpPr/>
          <p:nvPr/>
        </p:nvSpPr>
        <p:spPr>
          <a:xfrm>
            <a:off x="3981464" y="2796984"/>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5077A7-4E1A-48E0-9036-DBAA6610C12F}"/>
              </a:ext>
            </a:extLst>
          </p:cNvPr>
          <p:cNvSpPr/>
          <p:nvPr/>
        </p:nvSpPr>
        <p:spPr>
          <a:xfrm>
            <a:off x="4123074" y="2794275"/>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5077A7-4E1A-48E0-9036-DBAA6610C12F}"/>
              </a:ext>
            </a:extLst>
          </p:cNvPr>
          <p:cNvSpPr/>
          <p:nvPr/>
        </p:nvSpPr>
        <p:spPr>
          <a:xfrm>
            <a:off x="4261880" y="280308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5077A7-4E1A-48E0-9036-DBAA6610C12F}"/>
              </a:ext>
            </a:extLst>
          </p:cNvPr>
          <p:cNvSpPr/>
          <p:nvPr/>
        </p:nvSpPr>
        <p:spPr>
          <a:xfrm>
            <a:off x="4400686" y="2798528"/>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3444243" y="2020827"/>
            <a:ext cx="1614993" cy="150591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2" name="Right Arrow 71"/>
          <p:cNvSpPr/>
          <p:nvPr/>
        </p:nvSpPr>
        <p:spPr>
          <a:xfrm>
            <a:off x="5261258" y="2608806"/>
            <a:ext cx="1789848" cy="24178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9679916" y="2663597"/>
            <a:ext cx="61453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p:nvPr/>
        </p:nvCxnSpPr>
        <p:spPr>
          <a:xfrm>
            <a:off x="7519502" y="2963388"/>
            <a:ext cx="2636434" cy="1351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075077A7-4E1A-48E0-9036-DBAA6610C12F}"/>
              </a:ext>
            </a:extLst>
          </p:cNvPr>
          <p:cNvSpPr/>
          <p:nvPr/>
        </p:nvSpPr>
        <p:spPr>
          <a:xfrm>
            <a:off x="7504596" y="2869902"/>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5077A7-4E1A-48E0-9036-DBAA6610C12F}"/>
              </a:ext>
            </a:extLst>
          </p:cNvPr>
          <p:cNvSpPr/>
          <p:nvPr/>
        </p:nvSpPr>
        <p:spPr>
          <a:xfrm>
            <a:off x="7909231"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75077A7-4E1A-48E0-9036-DBAA6610C12F}"/>
              </a:ext>
            </a:extLst>
          </p:cNvPr>
          <p:cNvSpPr/>
          <p:nvPr/>
        </p:nvSpPr>
        <p:spPr>
          <a:xfrm>
            <a:off x="8370574"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5077A7-4E1A-48E0-9036-DBAA6610C12F}"/>
              </a:ext>
            </a:extLst>
          </p:cNvPr>
          <p:cNvSpPr/>
          <p:nvPr/>
        </p:nvSpPr>
        <p:spPr>
          <a:xfrm>
            <a:off x="8788350" y="286944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75077A7-4E1A-48E0-9036-DBAA6610C12F}"/>
              </a:ext>
            </a:extLst>
          </p:cNvPr>
          <p:cNvSpPr/>
          <p:nvPr/>
        </p:nvSpPr>
        <p:spPr>
          <a:xfrm>
            <a:off x="9187744" y="2875650"/>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TextBox 108"/>
          <p:cNvSpPr txBox="1"/>
          <p:nvPr/>
        </p:nvSpPr>
        <p:spPr>
          <a:xfrm>
            <a:off x="9380830" y="2954230"/>
            <a:ext cx="333037" cy="369332"/>
          </a:xfrm>
          <a:prstGeom prst="rect">
            <a:avLst/>
          </a:prstGeom>
          <a:noFill/>
        </p:spPr>
        <p:txBody>
          <a:bodyPr wrap="square" rtlCol="0">
            <a:spAutoFit/>
          </a:bodyPr>
          <a:lstStyle/>
          <a:p>
            <a:r>
              <a:rPr lang="en-US"/>
              <a:t>t</a:t>
            </a:r>
          </a:p>
        </p:txBody>
      </p:sp>
      <p:cxnSp>
        <p:nvCxnSpPr>
          <p:cNvPr id="110" name="Straight Arrow Connector 109"/>
          <p:cNvCxnSpPr/>
          <p:nvPr/>
        </p:nvCxnSpPr>
        <p:spPr>
          <a:xfrm>
            <a:off x="9596919" y="3136414"/>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Box 111"/>
          <p:cNvSpPr txBox="1"/>
          <p:nvPr/>
        </p:nvSpPr>
        <p:spPr>
          <a:xfrm>
            <a:off x="7417446" y="2935620"/>
            <a:ext cx="333037" cy="369332"/>
          </a:xfrm>
          <a:prstGeom prst="rect">
            <a:avLst/>
          </a:prstGeom>
          <a:noFill/>
        </p:spPr>
        <p:txBody>
          <a:bodyPr wrap="square" rtlCol="0">
            <a:spAutoFit/>
          </a:bodyPr>
          <a:lstStyle/>
          <a:p>
            <a:r>
              <a:rPr lang="en-US"/>
              <a:t>0</a:t>
            </a:r>
          </a:p>
        </p:txBody>
      </p:sp>
      <p:sp>
        <p:nvSpPr>
          <p:cNvPr id="122" name="Left Brace 121"/>
          <p:cNvSpPr/>
          <p:nvPr/>
        </p:nvSpPr>
        <p:spPr>
          <a:xfrm rot="16200000">
            <a:off x="8019596" y="2967610"/>
            <a:ext cx="337762" cy="4513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4" name="TextBox 143"/>
          <p:cNvSpPr txBox="1"/>
          <p:nvPr/>
        </p:nvSpPr>
        <p:spPr>
          <a:xfrm>
            <a:off x="7962816" y="5114410"/>
            <a:ext cx="1973667" cy="923330"/>
          </a:xfrm>
          <a:prstGeom prst="rect">
            <a:avLst/>
          </a:prstGeom>
          <a:noFill/>
        </p:spPr>
        <p:txBody>
          <a:bodyPr wrap="square" rtlCol="0">
            <a:spAutoFit/>
          </a:bodyPr>
          <a:lstStyle/>
          <a:p>
            <a:r>
              <a:rPr lang="en-US" dirty="0">
                <a:latin typeface="Garamond" panose="02020404030301010803" pitchFamily="18" charset="0"/>
              </a:rPr>
              <a:t>Precedence Constraints should be followed too</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44</a:t>
            </a:fld>
            <a:endParaRPr lang="en-US"/>
          </a:p>
        </p:txBody>
      </p:sp>
      <p:cxnSp>
        <p:nvCxnSpPr>
          <p:cNvPr id="113" name="Straight Connector 112"/>
          <p:cNvCxnSpPr/>
          <p:nvPr/>
        </p:nvCxnSpPr>
        <p:spPr>
          <a:xfrm flipV="1">
            <a:off x="7519502" y="4743319"/>
            <a:ext cx="2636434" cy="1586"/>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4" name="TextBox 113"/>
          <p:cNvSpPr txBox="1"/>
          <p:nvPr/>
        </p:nvSpPr>
        <p:spPr>
          <a:xfrm>
            <a:off x="9380830" y="4745078"/>
            <a:ext cx="333037" cy="369332"/>
          </a:xfrm>
          <a:prstGeom prst="rect">
            <a:avLst/>
          </a:prstGeom>
          <a:noFill/>
        </p:spPr>
        <p:txBody>
          <a:bodyPr wrap="square" rtlCol="0">
            <a:spAutoFit/>
          </a:bodyPr>
          <a:lstStyle/>
          <a:p>
            <a:r>
              <a:rPr lang="en-US"/>
              <a:t>t</a:t>
            </a:r>
          </a:p>
        </p:txBody>
      </p:sp>
      <p:cxnSp>
        <p:nvCxnSpPr>
          <p:cNvPr id="118" name="Straight Arrow Connector 117"/>
          <p:cNvCxnSpPr/>
          <p:nvPr/>
        </p:nvCxnSpPr>
        <p:spPr>
          <a:xfrm>
            <a:off x="9596919" y="4927262"/>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9" name="TextBox 118"/>
          <p:cNvSpPr txBox="1"/>
          <p:nvPr/>
        </p:nvSpPr>
        <p:spPr>
          <a:xfrm>
            <a:off x="7417446" y="4726468"/>
            <a:ext cx="333037"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0B55F536-CDE1-4A81-BFA7-C8AE57BEFD92}"/>
                  </a:ext>
                </a:extLst>
              </p:cNvPr>
              <p:cNvSpPr/>
              <p:nvPr/>
            </p:nvSpPr>
            <p:spPr>
              <a:xfrm>
                <a:off x="7973579" y="3483774"/>
                <a:ext cx="427615" cy="129259"/>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rPr>
                            <m:t>𝒋</m:t>
                          </m:r>
                        </m:sub>
                      </m:sSub>
                      <m:r>
                        <a:rPr lang="en-US" sz="1050" b="1" i="1">
                          <a:solidFill>
                            <a:schemeClr val="tx1"/>
                          </a:solidFill>
                          <a:latin typeface="Cambria Math" panose="02040503050406030204" pitchFamily="18" charset="0"/>
                        </a:rPr>
                        <m:t>,</m:t>
                      </m:r>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ea typeface="Cambria Math" panose="02040503050406030204" pitchFamily="18" charset="0"/>
                            </a:rPr>
                            <m:t>𝒌</m:t>
                          </m:r>
                        </m:sub>
                      </m:sSub>
                    </m:oMath>
                  </m:oMathPara>
                </a14:m>
                <a:endParaRPr lang="en-US" sz="1050" b="1">
                  <a:solidFill>
                    <a:schemeClr val="tx1"/>
                  </a:solidFill>
                  <a:latin typeface="Garamond" panose="02020404030301010803" pitchFamily="18" charset="0"/>
                </a:endParaRPr>
              </a:p>
            </p:txBody>
          </p:sp>
        </mc:Choice>
        <mc:Fallback xmlns="">
          <p:sp>
            <p:nvSpPr>
              <p:cNvPr id="158" name="Rectangle 157">
                <a:extLst>
                  <a:ext uri="{FF2B5EF4-FFF2-40B4-BE49-F238E27FC236}">
                    <a16:creationId xmlns:a16="http://schemas.microsoft.com/office/drawing/2014/main" id="{0B55F536-CDE1-4A81-BFA7-C8AE57BEFD92}"/>
                  </a:ext>
                </a:extLst>
              </p:cNvPr>
              <p:cNvSpPr>
                <a:spLocks noRot="1" noChangeAspect="1" noMove="1" noResize="1" noEditPoints="1" noAdjustHandles="1" noChangeArrowheads="1" noChangeShapeType="1" noTextEdit="1"/>
              </p:cNvSpPr>
              <p:nvPr/>
            </p:nvSpPr>
            <p:spPr>
              <a:xfrm>
                <a:off x="7973579" y="3483774"/>
                <a:ext cx="427615" cy="129259"/>
              </a:xfrm>
              <a:prstGeom prst="rect">
                <a:avLst/>
              </a:prstGeom>
              <a:blipFill>
                <a:blip r:embed="rId17"/>
                <a:stretch>
                  <a:fillRect l="-4167" b="-37500"/>
                </a:stretch>
              </a:blipFill>
              <a:ln>
                <a:solidFill>
                  <a:schemeClr val="tx1"/>
                </a:solid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1B37E5C4-CA68-4FEC-B25E-712B47B9550D}"/>
              </a:ext>
            </a:extLst>
          </p:cNvPr>
          <p:cNvSpPr/>
          <p:nvPr/>
        </p:nvSpPr>
        <p:spPr>
          <a:xfrm>
            <a:off x="7973579" y="3611554"/>
            <a:ext cx="427615" cy="129259"/>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0" name="Rectangle 159">
            <a:extLst>
              <a:ext uri="{FF2B5EF4-FFF2-40B4-BE49-F238E27FC236}">
                <a16:creationId xmlns:a16="http://schemas.microsoft.com/office/drawing/2014/main" id="{744958B8-B07B-4A84-8C40-99C173AB9042}"/>
              </a:ext>
            </a:extLst>
          </p:cNvPr>
          <p:cNvSpPr/>
          <p:nvPr/>
        </p:nvSpPr>
        <p:spPr>
          <a:xfrm>
            <a:off x="7973579" y="3737679"/>
            <a:ext cx="427615" cy="129259"/>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161" name="Group 160"/>
          <p:cNvGrpSpPr/>
          <p:nvPr/>
        </p:nvGrpSpPr>
        <p:grpSpPr>
          <a:xfrm>
            <a:off x="7523655" y="4354775"/>
            <a:ext cx="427615" cy="383164"/>
            <a:chOff x="8646453" y="4122000"/>
            <a:chExt cx="1880463" cy="1975989"/>
          </a:xfrm>
        </p:grpSpPr>
        <p:sp>
          <p:nvSpPr>
            <p:cNvPr id="162" name="Rectangle 161">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3" name="Rectangle 162">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4" name="Rectangle 163">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5" name="Group 164"/>
          <p:cNvGrpSpPr/>
          <p:nvPr/>
        </p:nvGrpSpPr>
        <p:grpSpPr>
          <a:xfrm>
            <a:off x="7949848" y="4355032"/>
            <a:ext cx="427615" cy="383164"/>
            <a:chOff x="8646453" y="4122000"/>
            <a:chExt cx="1880463" cy="1975989"/>
          </a:xfrm>
        </p:grpSpPr>
        <p:sp>
          <p:nvSpPr>
            <p:cNvPr id="166" name="Rectangle 165">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7" name="Rectangle 166">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8" name="Rectangle 167">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9" name="Group 168"/>
          <p:cNvGrpSpPr/>
          <p:nvPr/>
        </p:nvGrpSpPr>
        <p:grpSpPr>
          <a:xfrm>
            <a:off x="8377463" y="4354313"/>
            <a:ext cx="427615" cy="383164"/>
            <a:chOff x="8646453" y="4122000"/>
            <a:chExt cx="1880463" cy="1975989"/>
          </a:xfrm>
        </p:grpSpPr>
        <p:sp>
          <p:nvSpPr>
            <p:cNvPr id="170" name="Rectangle 169">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1" name="Rectangle 170">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2" name="Rectangle 171">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spTree>
    <p:custDataLst>
      <p:tags r:id="rId1"/>
    </p:custDataLst>
    <p:extLst>
      <p:ext uri="{BB962C8B-B14F-4D97-AF65-F5344CB8AC3E}">
        <p14:creationId xmlns:p14="http://schemas.microsoft.com/office/powerpoint/2010/main" val="3630990297"/>
      </p:ext>
    </p:extLst>
  </p:cSld>
  <p:clrMapOvr>
    <a:masterClrMapping/>
  </p:clrMapOvr>
  <mc:AlternateContent xmlns:mc="http://schemas.openxmlformats.org/markup-compatibility/2006" xmlns:p14="http://schemas.microsoft.com/office/powerpoint/2010/main">
    <mc:Choice Requires="p14">
      <p:transition spd="slow" p14:dur="2000" advTm="40007"/>
    </mc:Choice>
    <mc:Fallback xmlns="">
      <p:transition spd="slow" advTm="40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20" grpId="0" animBg="1"/>
      <p:bldP spid="121" grpId="0" animBg="1"/>
      <p:bldP spid="71" grpId="0" animBg="1"/>
      <p:bldP spid="72" grpId="0" animBg="1"/>
      <p:bldP spid="100" grpId="0" animBg="1"/>
      <p:bldP spid="104" grpId="0" animBg="1"/>
      <p:bldP spid="105" grpId="0" animBg="1"/>
      <p:bldP spid="106" grpId="0" animBg="1"/>
      <p:bldP spid="107" grpId="0" animBg="1"/>
      <p:bldP spid="109" grpId="0"/>
      <p:bldP spid="112" grpId="0"/>
      <p:bldP spid="122" grpId="0" animBg="1"/>
      <p:bldP spid="144" grpId="0"/>
      <p:bldP spid="114" grpId="0"/>
      <p:bldP spid="119" grpId="0"/>
      <p:bldP spid="158" grpId="0" animBg="1"/>
      <p:bldP spid="159" grpId="0" animBg="1"/>
      <p:bldP spid="16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7394012" y="1644558"/>
            <a:ext cx="2978598" cy="2215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Oval 3"/>
              <p:cNvSpPr/>
              <p:nvPr/>
            </p:nvSpPr>
            <p:spPr>
              <a:xfrm>
                <a:off x="5617300" y="164456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4" name="Oval 3"/>
              <p:cNvSpPr>
                <a:spLocks noRot="1" noChangeAspect="1" noMove="1" noResize="1" noEditPoints="1" noAdjustHandles="1" noChangeArrowheads="1" noChangeShapeType="1" noTextEdit="1"/>
              </p:cNvSpPr>
              <p:nvPr/>
            </p:nvSpPr>
            <p:spPr>
              <a:xfrm>
                <a:off x="5617300" y="164456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3" idx="5"/>
            <a:endCxn id="4" idx="1"/>
          </p:cNvCxnSpPr>
          <p:nvPr/>
        </p:nvCxnSpPr>
        <p:spPr>
          <a:xfrm>
            <a:off x="5515783" y="127530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3" idx="3"/>
            <a:endCxn id="22" idx="7"/>
          </p:cNvCxnSpPr>
          <p:nvPr/>
        </p:nvCxnSpPr>
        <p:spPr>
          <a:xfrm flipH="1">
            <a:off x="4304526" y="127530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2" idx="4"/>
            <a:endCxn id="18" idx="0"/>
          </p:cNvCxnSpPr>
          <p:nvPr/>
        </p:nvCxnSpPr>
        <p:spPr>
          <a:xfrm>
            <a:off x="3845614" y="228005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3845614" y="332583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4" idx="4"/>
            <a:endCxn id="19" idx="0"/>
          </p:cNvCxnSpPr>
          <p:nvPr/>
        </p:nvCxnSpPr>
        <p:spPr>
          <a:xfrm>
            <a:off x="6266296" y="227507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6266296" y="326544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4" idx="5"/>
            <a:endCxn id="25" idx="1"/>
          </p:cNvCxnSpPr>
          <p:nvPr/>
        </p:nvCxnSpPr>
        <p:spPr>
          <a:xfrm>
            <a:off x="6725205" y="411092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4" idx="3"/>
            <a:endCxn id="26" idx="7"/>
          </p:cNvCxnSpPr>
          <p:nvPr/>
        </p:nvCxnSpPr>
        <p:spPr>
          <a:xfrm flipH="1">
            <a:off x="5617301" y="411092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6" idx="4"/>
            <a:endCxn id="27" idx="0"/>
          </p:cNvCxnSpPr>
          <p:nvPr/>
        </p:nvCxnSpPr>
        <p:spPr>
          <a:xfrm>
            <a:off x="5158389" y="506502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5158388" y="603363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7384406" y="499025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3845613" y="421314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96621" y="26953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3196621" y="269531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5618793" y="263493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5618793" y="263493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3196621" y="365833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3196621" y="365833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3196621" y="164953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3196621" y="164953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4407881" y="73712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4407881" y="73712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617300" y="357274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5617300" y="357274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735414" y="441408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735414" y="441408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4509396" y="443450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4509396" y="443450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4509396" y="542900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7" name="Oval 26"/>
              <p:cNvSpPr>
                <a:spLocks noRot="1" noChangeAspect="1" noMove="1" noResize="1" noEditPoints="1" noAdjustHandles="1" noChangeArrowheads="1" noChangeShapeType="1" noTextEdit="1"/>
              </p:cNvSpPr>
              <p:nvPr/>
            </p:nvSpPr>
            <p:spPr>
              <a:xfrm>
                <a:off x="4509396" y="5429000"/>
                <a:ext cx="1297991" cy="630517"/>
              </a:xfrm>
              <a:prstGeom prst="ellipse">
                <a:avLst/>
              </a:prstGeom>
              <a:blipFill>
                <a:blip r:embed="rId13"/>
                <a:stretch>
                  <a:fillRect/>
                </a:stretch>
              </a:blipFill>
            </p:spPr>
            <p:txBody>
              <a:bodyPr/>
              <a:lstStyle/>
              <a:p>
                <a:r>
                  <a:rPr lang="en-US">
                    <a:noFill/>
                  </a:rPr>
                  <a:t> </a:t>
                </a:r>
              </a:p>
            </p:txBody>
          </p:sp>
        </mc:Fallback>
      </mc:AlternateContent>
      <p:sp>
        <p:nvSpPr>
          <p:cNvPr id="28" name="TextBox 27"/>
          <p:cNvSpPr txBox="1"/>
          <p:nvPr/>
        </p:nvSpPr>
        <p:spPr>
          <a:xfrm>
            <a:off x="3736407" y="127530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9" name="TextBox 28"/>
              <p:cNvSpPr txBox="1"/>
              <p:nvPr/>
            </p:nvSpPr>
            <p:spPr>
              <a:xfrm>
                <a:off x="3542079" y="119900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3542079" y="119900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881058" y="227507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2881058" y="227507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854703" y="3306122"/>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2854703" y="3306122"/>
                <a:ext cx="1069977" cy="361830"/>
              </a:xfrm>
              <a:prstGeom prst="rect">
                <a:avLst/>
              </a:prstGeom>
              <a:blipFill>
                <a:blip r:embed="rId16"/>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650977" y="120195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5650977" y="1201953"/>
                <a:ext cx="1074227" cy="361830"/>
              </a:xfrm>
              <a:prstGeom prst="rect">
                <a:avLst/>
              </a:prstGeom>
              <a:blipFill>
                <a:blip r:embed="rId17"/>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288237" y="228144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288237" y="228144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287604" y="322803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6287604" y="3228031"/>
                <a:ext cx="1074227" cy="344710"/>
              </a:xfrm>
              <a:prstGeom prst="rect">
                <a:avLst/>
              </a:prstGeom>
              <a:blipFill>
                <a:blip r:embed="rId19"/>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13265" y="400321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813265" y="400321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698987" y="400321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7" name="TextBox 36"/>
              <p:cNvSpPr txBox="1">
                <a:spLocks noRot="1" noChangeAspect="1" noMove="1" noResize="1" noEditPoints="1" noAdjustHandles="1" noChangeArrowheads="1" noChangeShapeType="1" noTextEdit="1"/>
              </p:cNvSpPr>
              <p:nvPr/>
            </p:nvSpPr>
            <p:spPr>
              <a:xfrm>
                <a:off x="4698987" y="400321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105474" y="503848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8" name="TextBox 37"/>
              <p:cNvSpPr txBox="1">
                <a:spLocks noRot="1" noChangeAspect="1" noMove="1" noResize="1" noEditPoints="1" noAdjustHandles="1" noChangeArrowheads="1" noChangeShapeType="1" noTextEdit="1"/>
              </p:cNvSpPr>
              <p:nvPr/>
            </p:nvSpPr>
            <p:spPr>
              <a:xfrm>
                <a:off x="4105474" y="5038487"/>
                <a:ext cx="1074227" cy="344710"/>
              </a:xfrm>
              <a:prstGeom prst="rect">
                <a:avLst/>
              </a:prstGeom>
              <a:blipFill>
                <a:blip r:embed="rId22"/>
                <a:stretch>
                  <a:fillRect t="-1786" r="-2260" b="-25000"/>
                </a:stretch>
              </a:blipFill>
            </p:spPr>
            <p:txBody>
              <a:bodyPr/>
              <a:lstStyle/>
              <a:p>
                <a:r>
                  <a:rPr lang="en-US">
                    <a:noFill/>
                  </a:rPr>
                  <a:t> </a:t>
                </a:r>
              </a:p>
            </p:txBody>
          </p:sp>
        </mc:Fallback>
      </mc:AlternateContent>
      <p:grpSp>
        <p:nvGrpSpPr>
          <p:cNvPr id="49" name="Group 48"/>
          <p:cNvGrpSpPr/>
          <p:nvPr/>
        </p:nvGrpSpPr>
        <p:grpSpPr>
          <a:xfrm>
            <a:off x="7661731" y="2743208"/>
            <a:ext cx="1948053" cy="757475"/>
            <a:chOff x="-1367892" y="4474672"/>
            <a:chExt cx="5430416" cy="1334127"/>
          </a:xfrm>
        </p:grpSpPr>
        <p:cxnSp>
          <p:nvCxnSpPr>
            <p:cNvPr id="47" name="Straight Connector 46"/>
            <p:cNvCxnSpPr/>
            <p:nvPr/>
          </p:nvCxnSpPr>
          <p:spPr>
            <a:xfrm>
              <a:off x="1617903" y="4983162"/>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367892" y="4987705"/>
              <a:ext cx="298579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1608572" y="5790137"/>
              <a:ext cx="2453952" cy="9331"/>
            </a:xfrm>
            <a:prstGeom prst="line">
              <a:avLst/>
            </a:prstGeom>
          </p:spPr>
          <p:style>
            <a:lnRef idx="3">
              <a:schemeClr val="dk1"/>
            </a:lnRef>
            <a:fillRef idx="0">
              <a:schemeClr val="dk1"/>
            </a:fillRef>
            <a:effectRef idx="2">
              <a:schemeClr val="dk1"/>
            </a:effectRef>
            <a:fontRef idx="minor">
              <a:schemeClr val="tx1"/>
            </a:fontRef>
          </p:style>
        </p:cxnSp>
        <p:sp>
          <p:nvSpPr>
            <p:cNvPr id="45" name="Freeform 44"/>
            <p:cNvSpPr/>
            <p:nvPr/>
          </p:nvSpPr>
          <p:spPr>
            <a:xfrm>
              <a:off x="1104045" y="4474672"/>
              <a:ext cx="1027043" cy="1334127"/>
            </a:xfrm>
            <a:custGeom>
              <a:avLst/>
              <a:gdLst>
                <a:gd name="connsiteX0" fmla="*/ 0 w 746449"/>
                <a:gd name="connsiteY0" fmla="*/ 625890 h 1586943"/>
                <a:gd name="connsiteX1" fmla="*/ 298580 w 746449"/>
                <a:gd name="connsiteY1" fmla="*/ 38061 h 1586943"/>
                <a:gd name="connsiteX2" fmla="*/ 746449 w 746449"/>
                <a:gd name="connsiteY2" fmla="*/ 1586943 h 1586943"/>
              </a:gdLst>
              <a:ahLst/>
              <a:cxnLst>
                <a:cxn ang="0">
                  <a:pos x="connsiteX0" y="connsiteY0"/>
                </a:cxn>
                <a:cxn ang="0">
                  <a:pos x="connsiteX1" y="connsiteY1"/>
                </a:cxn>
                <a:cxn ang="0">
                  <a:pos x="connsiteX2" y="connsiteY2"/>
                </a:cxn>
              </a:cxnLst>
              <a:rect l="l" t="t" r="r" b="b"/>
              <a:pathLst>
                <a:path w="746449" h="1586943">
                  <a:moveTo>
                    <a:pt x="0" y="625890"/>
                  </a:moveTo>
                  <a:cubicBezTo>
                    <a:pt x="87086" y="251887"/>
                    <a:pt x="174172" y="-122115"/>
                    <a:pt x="298580" y="38061"/>
                  </a:cubicBezTo>
                  <a:cubicBezTo>
                    <a:pt x="422988" y="198236"/>
                    <a:pt x="584718" y="892589"/>
                    <a:pt x="746449" y="1586943"/>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6" name="Freeform 45"/>
            <p:cNvSpPr/>
            <p:nvPr/>
          </p:nvSpPr>
          <p:spPr>
            <a:xfrm>
              <a:off x="1161046" y="4731470"/>
              <a:ext cx="466189" cy="209582"/>
            </a:xfrm>
            <a:custGeom>
              <a:avLst/>
              <a:gdLst>
                <a:gd name="connsiteX0" fmla="*/ 0 w 251927"/>
                <a:gd name="connsiteY0" fmla="*/ 784056 h 858701"/>
                <a:gd name="connsiteX1" fmla="*/ 102637 w 251927"/>
                <a:gd name="connsiteY1" fmla="*/ 284 h 858701"/>
                <a:gd name="connsiteX2" fmla="*/ 251927 w 251927"/>
                <a:gd name="connsiteY2" fmla="*/ 858701 h 858701"/>
              </a:gdLst>
              <a:ahLst/>
              <a:cxnLst>
                <a:cxn ang="0">
                  <a:pos x="connsiteX0" y="connsiteY0"/>
                </a:cxn>
                <a:cxn ang="0">
                  <a:pos x="connsiteX1" y="connsiteY1"/>
                </a:cxn>
                <a:cxn ang="0">
                  <a:pos x="connsiteX2" y="connsiteY2"/>
                </a:cxn>
              </a:cxnLst>
              <a:rect l="l" t="t" r="r" b="b"/>
              <a:pathLst>
                <a:path w="251927" h="858701">
                  <a:moveTo>
                    <a:pt x="0" y="784056"/>
                  </a:moveTo>
                  <a:cubicBezTo>
                    <a:pt x="30324" y="385949"/>
                    <a:pt x="60649" y="-12157"/>
                    <a:pt x="102637" y="284"/>
                  </a:cubicBezTo>
                  <a:cubicBezTo>
                    <a:pt x="144625" y="12725"/>
                    <a:pt x="198276" y="435713"/>
                    <a:pt x="251927" y="858701"/>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075077A7-4E1A-48E0-9036-DBAA6610C12F}"/>
                </a:ext>
              </a:extLst>
            </p:cNvPr>
            <p:cNvSpPr/>
            <p:nvPr/>
          </p:nvSpPr>
          <p:spPr>
            <a:xfrm>
              <a:off x="838525" y="4871529"/>
              <a:ext cx="355351" cy="216335"/>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51" name="Straight Arrow Connector 50"/>
          <p:cNvCxnSpPr/>
          <p:nvPr/>
        </p:nvCxnSpPr>
        <p:spPr>
          <a:xfrm flipV="1">
            <a:off x="6925497" y="3262355"/>
            <a:ext cx="1271778" cy="52588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p:cNvSpPr txBox="1"/>
          <p:nvPr/>
        </p:nvSpPr>
        <p:spPr>
          <a:xfrm>
            <a:off x="2270449" y="494532"/>
            <a:ext cx="1575164" cy="646331"/>
          </a:xfrm>
          <a:prstGeom prst="rect">
            <a:avLst/>
          </a:prstGeom>
          <a:noFill/>
        </p:spPr>
        <p:txBody>
          <a:bodyPr wrap="square" rtlCol="0">
            <a:spAutoFit/>
          </a:bodyPr>
          <a:lstStyle/>
          <a:p>
            <a:r>
              <a:rPr lang="en-US" sz="3600" b="1">
                <a:solidFill>
                  <a:srgbClr val="C00000"/>
                </a:solidFill>
              </a:rPr>
              <a:t>BPCKP</a:t>
            </a:r>
          </a:p>
        </p:txBody>
      </p:sp>
      <p:sp>
        <p:nvSpPr>
          <p:cNvPr id="2" name="TextBox 1"/>
          <p:cNvSpPr txBox="1"/>
          <p:nvPr/>
        </p:nvSpPr>
        <p:spPr>
          <a:xfrm>
            <a:off x="7712532" y="2114316"/>
            <a:ext cx="2617375" cy="369332"/>
          </a:xfrm>
          <a:prstGeom prst="rect">
            <a:avLst/>
          </a:prstGeom>
          <a:noFill/>
        </p:spPr>
        <p:txBody>
          <a:bodyPr wrap="square" rtlCol="0" anchor="t">
            <a:spAutoFit/>
          </a:bodyPr>
          <a:lstStyle/>
          <a:p>
            <a:r>
              <a:rPr lang="en-US">
                <a:latin typeface="Garamond" panose="02020404030301010803" pitchFamily="18" charset="0"/>
              </a:rPr>
              <a:t>Decision Speed</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053268" y="9261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053268" y="92615"/>
                <a:ext cx="2779699" cy="950581"/>
              </a:xfrm>
              <a:prstGeom prst="rect">
                <a:avLst/>
              </a:prstGeom>
              <a:blipFill>
                <a:blip r:embed="rId23"/>
                <a:stretch>
                  <a:fillRect t="-1923"/>
                </a:stretch>
              </a:blipFill>
            </p:spPr>
            <p:txBody>
              <a:bodyPr/>
              <a:lstStyle/>
              <a:p>
                <a:r>
                  <a:rPr lang="en-US">
                    <a:noFill/>
                  </a:rPr>
                  <a:t> </a:t>
                </a:r>
              </a:p>
            </p:txBody>
          </p:sp>
        </mc:Fallback>
      </mc:AlternateContent>
      <p:sp>
        <p:nvSpPr>
          <p:cNvPr id="21" name="TextBox 20"/>
          <p:cNvSpPr txBox="1"/>
          <p:nvPr/>
        </p:nvSpPr>
        <p:spPr>
          <a:xfrm>
            <a:off x="5997459" y="636178"/>
            <a:ext cx="2459585" cy="369332"/>
          </a:xfrm>
          <a:prstGeom prst="rect">
            <a:avLst/>
          </a:prstGeom>
          <a:noFill/>
        </p:spPr>
        <p:txBody>
          <a:bodyPr wrap="square" rtlCol="0">
            <a:spAutoFit/>
          </a:bodyPr>
          <a:lstStyle/>
          <a:p>
            <a:r>
              <a:rPr lang="en-US">
                <a:latin typeface="Garamond" panose="02020404030301010803" pitchFamily="18" charset="0"/>
              </a:rPr>
              <a:t>Right boundary speed</a:t>
            </a:r>
          </a:p>
        </p:txBody>
      </p:sp>
      <p:cxnSp>
        <p:nvCxnSpPr>
          <p:cNvPr id="39" name="Straight Arrow Connector 38"/>
          <p:cNvCxnSpPr>
            <a:endCxn id="21" idx="1"/>
          </p:cNvCxnSpPr>
          <p:nvPr/>
        </p:nvCxnSpPr>
        <p:spPr>
          <a:xfrm flipV="1">
            <a:off x="5649778" y="820847"/>
            <a:ext cx="347681" cy="5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a:off x="7174992" y="1736895"/>
            <a:ext cx="486736" cy="1835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7782124" y="2469764"/>
            <a:ext cx="1707262" cy="369332"/>
          </a:xfrm>
          <a:prstGeom prst="rect">
            <a:avLst/>
          </a:prstGeom>
          <a:noFill/>
        </p:spPr>
        <p:txBody>
          <a:bodyPr wrap="none" rtlCol="0">
            <a:spAutoFit/>
          </a:bodyPr>
          <a:lstStyle/>
          <a:p>
            <a:r>
              <a:rPr lang="en-US">
                <a:latin typeface="Garamond" panose="02020404030301010803" pitchFamily="18" charset="0"/>
              </a:rPr>
              <a:t>Middle of a step</a:t>
            </a:r>
          </a:p>
        </p:txBody>
      </p:sp>
      <p:sp>
        <p:nvSpPr>
          <p:cNvPr id="54" name="TextBox 53"/>
          <p:cNvSpPr txBox="1"/>
          <p:nvPr/>
        </p:nvSpPr>
        <p:spPr>
          <a:xfrm>
            <a:off x="1776106" y="98047"/>
            <a:ext cx="5471558" cy="400110"/>
          </a:xfrm>
          <a:prstGeom prst="rect">
            <a:avLst/>
          </a:prstGeom>
          <a:noFill/>
        </p:spPr>
        <p:txBody>
          <a:bodyPr wrap="square" rtlCol="0">
            <a:spAutoFit/>
          </a:bodyPr>
          <a:lstStyle/>
          <a:p>
            <a:r>
              <a:rPr lang="en-US" sz="2000">
                <a:latin typeface="Garamond" panose="02020404030301010803" pitchFamily="18" charset="0"/>
              </a:rPr>
              <a:t>Bounded Precedence Constraint Knapsack Problem</a:t>
            </a:r>
          </a:p>
        </p:txBody>
      </p:sp>
    </p:spTree>
    <p:custDataLst>
      <p:tags r:id="rId1"/>
    </p:custDataLst>
    <p:extLst>
      <p:ext uri="{BB962C8B-B14F-4D97-AF65-F5344CB8AC3E}">
        <p14:creationId xmlns:p14="http://schemas.microsoft.com/office/powerpoint/2010/main" val="3555587573"/>
      </p:ext>
    </p:extLst>
  </p:cSld>
  <p:clrMapOvr>
    <a:masterClrMapping/>
  </p:clrMapOvr>
  <mc:AlternateContent xmlns:mc="http://schemas.openxmlformats.org/markup-compatibility/2006" xmlns:p14="http://schemas.microsoft.com/office/powerpoint/2010/main">
    <mc:Choice Requires="p14">
      <p:transition spd="slow" p14:dur="2000" advTm="2719"/>
    </mc:Choice>
    <mc:Fallback xmlns="">
      <p:transition spd="slow" advTm="2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animBg="1"/>
      <p:bldP spid="18" grpId="0" animBg="1"/>
      <p:bldP spid="19" grpId="0" animBg="1"/>
      <p:bldP spid="20" grpId="0" animBg="1"/>
      <p:bldP spid="22"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7" grpId="0"/>
      <p:bldP spid="38" grpId="0"/>
      <p:bldP spid="2" grpId="0"/>
      <p:bldP spid="21" grpId="0"/>
      <p:bldP spid="40" grpId="0" animBg="1"/>
      <p:bldP spid="40" grpId="1" animBg="1"/>
      <p:bldP spid="42" grpId="0"/>
      <p:bldP spid="4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val 4"/>
              <p:cNvSpPr/>
              <p:nvPr/>
            </p:nvSpPr>
            <p:spPr>
              <a:xfrm>
                <a:off x="7586059" y="142484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5" name="Oval 4"/>
              <p:cNvSpPr>
                <a:spLocks noRot="1" noChangeAspect="1" noMove="1" noResize="1" noEditPoints="1" noAdjustHandles="1" noChangeArrowheads="1" noChangeShapeType="1" noTextEdit="1"/>
              </p:cNvSpPr>
              <p:nvPr/>
            </p:nvSpPr>
            <p:spPr>
              <a:xfrm>
                <a:off x="7586059" y="142484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2" idx="5"/>
            <a:endCxn id="5" idx="1"/>
          </p:cNvCxnSpPr>
          <p:nvPr/>
        </p:nvCxnSpPr>
        <p:spPr>
          <a:xfrm>
            <a:off x="7484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2" idx="3"/>
            <a:endCxn id="21" idx="7"/>
          </p:cNvCxnSpPr>
          <p:nvPr/>
        </p:nvCxnSpPr>
        <p:spPr>
          <a:xfrm flipH="1">
            <a:off x="6273285"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1" idx="4"/>
            <a:endCxn id="18" idx="0"/>
          </p:cNvCxnSpPr>
          <p:nvPr/>
        </p:nvCxnSpPr>
        <p:spPr>
          <a:xfrm>
            <a:off x="5814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5814373" y="310611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5" idx="4"/>
            <a:endCxn id="19" idx="0"/>
          </p:cNvCxnSpPr>
          <p:nvPr/>
        </p:nvCxnSpPr>
        <p:spPr>
          <a:xfrm>
            <a:off x="8235055"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8235055" y="304572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3" idx="5"/>
            <a:endCxn id="24" idx="1"/>
          </p:cNvCxnSpPr>
          <p:nvPr/>
        </p:nvCxnSpPr>
        <p:spPr>
          <a:xfrm>
            <a:off x="8693964"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3" idx="3"/>
            <a:endCxn id="25" idx="7"/>
          </p:cNvCxnSpPr>
          <p:nvPr/>
        </p:nvCxnSpPr>
        <p:spPr>
          <a:xfrm flipH="1">
            <a:off x="7586060" y="389120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5" idx="4"/>
            <a:endCxn id="26" idx="0"/>
          </p:cNvCxnSpPr>
          <p:nvPr/>
        </p:nvCxnSpPr>
        <p:spPr>
          <a:xfrm>
            <a:off x="7127148" y="484530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7127147" y="581391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9353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5814372" y="390198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5165380" y="247559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5165380" y="247559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7587552" y="241521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7587552" y="241521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65380" y="34386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5165380" y="343861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5165380" y="142981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1" name="Oval 20"/>
              <p:cNvSpPr>
                <a:spLocks noRot="1" noChangeAspect="1" noMove="1" noResize="1" noEditPoints="1" noAdjustHandles="1" noChangeArrowheads="1" noChangeShapeType="1" noTextEdit="1"/>
              </p:cNvSpPr>
              <p:nvPr/>
            </p:nvSpPr>
            <p:spPr>
              <a:xfrm>
                <a:off x="5165380" y="142981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6376640" y="51740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6376640" y="51740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7586059" y="335302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7586059" y="335302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8704173" y="419436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8704173" y="419436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478155" y="421478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478155" y="421478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6478155" y="520928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6478155" y="5209280"/>
                <a:ext cx="1297991" cy="630517"/>
              </a:xfrm>
              <a:prstGeom prst="ellipse">
                <a:avLst/>
              </a:prstGeom>
              <a:blipFill>
                <a:blip r:embed="rId13"/>
                <a:stretch>
                  <a:fillRect/>
                </a:stretch>
              </a:blipFill>
            </p:spPr>
            <p:txBody>
              <a:bodyPr/>
              <a:lstStyle/>
              <a:p>
                <a:r>
                  <a:rPr lang="en-US">
                    <a:noFill/>
                  </a:rPr>
                  <a:t> </a:t>
                </a:r>
              </a:p>
            </p:txBody>
          </p:sp>
        </mc:Fallback>
      </mc:AlternateContent>
      <p:sp>
        <p:nvSpPr>
          <p:cNvPr id="27" name="TextBox 26"/>
          <p:cNvSpPr txBox="1"/>
          <p:nvPr/>
        </p:nvSpPr>
        <p:spPr>
          <a:xfrm>
            <a:off x="5705166" y="105558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8" name="TextBox 27"/>
              <p:cNvSpPr txBox="1"/>
              <p:nvPr/>
            </p:nvSpPr>
            <p:spPr>
              <a:xfrm>
                <a:off x="5510838" y="97928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8" name="TextBox 27"/>
              <p:cNvSpPr txBox="1">
                <a:spLocks noRot="1" noChangeAspect="1" noMove="1" noResize="1" noEditPoints="1" noAdjustHandles="1" noChangeArrowheads="1" noChangeShapeType="1" noTextEdit="1"/>
              </p:cNvSpPr>
              <p:nvPr/>
            </p:nvSpPr>
            <p:spPr>
              <a:xfrm>
                <a:off x="5510838" y="97928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849817" y="205535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4849817" y="205535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797109" y="3070529"/>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4797109" y="3070529"/>
                <a:ext cx="1069977" cy="361830"/>
              </a:xfrm>
              <a:prstGeom prst="rect">
                <a:avLst/>
              </a:prstGeom>
              <a:blipFill>
                <a:blip r:embed="rId16"/>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619736" y="98223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7619736" y="982233"/>
                <a:ext cx="1074227" cy="361830"/>
              </a:xfrm>
              <a:prstGeom prst="rect">
                <a:avLst/>
              </a:prstGeom>
              <a:blipFill>
                <a:blip r:embed="rId17"/>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256996" y="206172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8256996" y="206172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256363" y="300831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8256363" y="3008311"/>
                <a:ext cx="1074227" cy="344710"/>
              </a:xfrm>
              <a:prstGeom prst="rect">
                <a:avLst/>
              </a:prstGeom>
              <a:blipFill>
                <a:blip r:embed="rId19"/>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782024" y="378349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8782024" y="378349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667746" y="378349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667746" y="378349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074233" y="481876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6" name="TextBox 35"/>
              <p:cNvSpPr txBox="1">
                <a:spLocks noRot="1" noChangeAspect="1" noMove="1" noResize="1" noEditPoints="1" noAdjustHandles="1" noChangeArrowheads="1" noChangeShapeType="1" noTextEdit="1"/>
              </p:cNvSpPr>
              <p:nvPr/>
            </p:nvSpPr>
            <p:spPr>
              <a:xfrm>
                <a:off x="6074233" y="4818767"/>
                <a:ext cx="1074227" cy="344710"/>
              </a:xfrm>
              <a:prstGeom prst="rect">
                <a:avLst/>
              </a:prstGeom>
              <a:blipFill>
                <a:blip r:embed="rId22"/>
                <a:stretch>
                  <a:fillRect t="-1754" r="-2260" b="-22807"/>
                </a:stretch>
              </a:blipFill>
            </p:spPr>
            <p:txBody>
              <a:bodyPr/>
              <a:lstStyle/>
              <a:p>
                <a:r>
                  <a:rPr lang="en-US">
                    <a:noFill/>
                  </a:rPr>
                  <a:t> </a:t>
                </a:r>
              </a:p>
            </p:txBody>
          </p:sp>
        </mc:Fallback>
      </mc:AlternateContent>
      <p:sp>
        <p:nvSpPr>
          <p:cNvPr id="45" name="TextBox 44"/>
          <p:cNvSpPr txBox="1"/>
          <p:nvPr/>
        </p:nvSpPr>
        <p:spPr>
          <a:xfrm>
            <a:off x="2270449" y="335905"/>
            <a:ext cx="1575164" cy="646331"/>
          </a:xfrm>
          <a:prstGeom prst="rect">
            <a:avLst/>
          </a:prstGeom>
          <a:noFill/>
        </p:spPr>
        <p:txBody>
          <a:bodyPr wrap="square" rtlCol="0">
            <a:spAutoFit/>
          </a:bodyPr>
          <a:lstStyle/>
          <a:p>
            <a:r>
              <a:rPr lang="en-US" sz="3600" b="1">
                <a:solidFill>
                  <a:srgbClr val="C00000"/>
                </a:solidFill>
              </a:rPr>
              <a:t>BPCKP</a:t>
            </a:r>
          </a:p>
        </p:txBody>
      </p:sp>
      <p:sp>
        <p:nvSpPr>
          <p:cNvPr id="46" name="Left Brace 45"/>
          <p:cNvSpPr/>
          <p:nvPr/>
        </p:nvSpPr>
        <p:spPr>
          <a:xfrm>
            <a:off x="4352059" y="1578197"/>
            <a:ext cx="534372" cy="2797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624483" y="2376962"/>
            <a:ext cx="2905084" cy="923330"/>
          </a:xfrm>
          <a:prstGeom prst="rect">
            <a:avLst/>
          </a:prstGeom>
          <a:noFill/>
        </p:spPr>
        <p:txBody>
          <a:bodyPr wrap="square" rtlCol="0" anchor="t">
            <a:spAutoFit/>
          </a:bodyPr>
          <a:lstStyle/>
          <a:p>
            <a:r>
              <a:rPr lang="en-US">
                <a:latin typeface="Garamond" panose="02020404030301010803" pitchFamily="18" charset="0"/>
              </a:rPr>
              <a:t>Multiple jobs at RBs –Restricted by the length of the time-interval</a:t>
            </a:r>
          </a:p>
        </p:txBody>
      </p:sp>
      <p:sp>
        <p:nvSpPr>
          <p:cNvPr id="48" name="TextBox 47"/>
          <p:cNvSpPr txBox="1"/>
          <p:nvPr/>
        </p:nvSpPr>
        <p:spPr>
          <a:xfrm>
            <a:off x="2074413" y="4667959"/>
            <a:ext cx="2932425" cy="646331"/>
          </a:xfrm>
          <a:prstGeom prst="rect">
            <a:avLst/>
          </a:prstGeom>
          <a:solidFill>
            <a:schemeClr val="accent5">
              <a:lumMod val="20000"/>
              <a:lumOff val="80000"/>
            </a:schemeClr>
          </a:solidFill>
        </p:spPr>
        <p:txBody>
          <a:bodyPr wrap="square" rtlCol="0">
            <a:spAutoFit/>
          </a:bodyPr>
          <a:lstStyle/>
          <a:p>
            <a:r>
              <a:rPr lang="en-US">
                <a:latin typeface="Garamond" panose="02020404030301010803" pitchFamily="18" charset="0"/>
              </a:rPr>
              <a:t>Solve the resultant BPCKP with Dynamic Programming</a:t>
            </a:r>
          </a:p>
        </p:txBody>
      </p:sp>
      <p:sp>
        <p:nvSpPr>
          <p:cNvPr id="2" name="Slide Number Placeholder 1"/>
          <p:cNvSpPr>
            <a:spLocks noGrp="1"/>
          </p:cNvSpPr>
          <p:nvPr>
            <p:ph type="sldNum" sz="quarter" idx="12"/>
          </p:nvPr>
        </p:nvSpPr>
        <p:spPr/>
        <p:txBody>
          <a:bodyPr/>
          <a:lstStyle/>
          <a:p>
            <a:fld id="{9C75D887-1A03-4ABF-9F74-03C35FBA7AA7}" type="slidenum">
              <a:rPr lang="en-US" smtClean="0"/>
              <a:pPr/>
              <a:t>46</a:t>
            </a:fld>
            <a:endParaRPr lang="en-US"/>
          </a:p>
        </p:txBody>
      </p:sp>
      <mc:AlternateContent xmlns:mc="http://schemas.openxmlformats.org/markup-compatibility/2006" xmlns:a14="http://schemas.microsoft.com/office/drawing/2010/main">
        <mc:Choice Requires="a14">
          <p:sp>
            <p:nvSpPr>
              <p:cNvPr id="39" name="TextBox 38"/>
              <p:cNvSpPr txBox="1"/>
              <p:nvPr/>
            </p:nvSpPr>
            <p:spPr>
              <a:xfrm>
                <a:off x="7997141" y="7998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997141" y="79985"/>
                <a:ext cx="2779699" cy="950581"/>
              </a:xfrm>
              <a:prstGeom prst="rect">
                <a:avLst/>
              </a:prstGeom>
              <a:blipFill>
                <a:blip r:embed="rId23"/>
                <a:stretch>
                  <a:fillRect t="-192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45418663"/>
      </p:ext>
    </p:extLst>
  </p:cSld>
  <p:clrMapOvr>
    <a:masterClrMapping/>
  </p:clrMapOvr>
  <mc:AlternateContent xmlns:mc="http://schemas.openxmlformats.org/markup-compatibility/2006" xmlns:p14="http://schemas.microsoft.com/office/powerpoint/2010/main">
    <mc:Choice Requires="p14">
      <p:transition spd="slow" p14:dur="2000" advTm="23103"/>
    </mc:Choice>
    <mc:Fallback xmlns="">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complexity</a:t>
            </a:r>
          </a:p>
        </p:txBody>
      </p:sp>
      <p:sp>
        <p:nvSpPr>
          <p:cNvPr id="3" name="Content Placeholder 2"/>
          <p:cNvSpPr>
            <a:spLocks noGrp="1"/>
          </p:cNvSpPr>
          <p:nvPr>
            <p:ph idx="1"/>
          </p:nvPr>
        </p:nvSpPr>
        <p:spPr>
          <a:xfrm>
            <a:off x="2152650" y="1825628"/>
            <a:ext cx="7886700" cy="588391"/>
          </a:xfrm>
        </p:spPr>
        <p:txBody>
          <a:bodyPr/>
          <a:lstStyle/>
          <a:p>
            <a:pPr marL="0" indent="0">
              <a:buNone/>
            </a:pPr>
            <a:r>
              <a:rPr lang="en-US"/>
              <a:t>Number of Unique Items in Knapsack:</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834128" y="2514604"/>
                <a:ext cx="2724912" cy="127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a:latin typeface="Garamond" panose="02020404030301010803" pitchFamily="18" charset="0"/>
                </a:endParaRPr>
              </a:p>
              <a:p>
                <a:endParaRPr lang="en-US" sz="2400">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34128" y="2514604"/>
                <a:ext cx="2724912" cy="1277529"/>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2152650" y="3892718"/>
            <a:ext cx="5758308" cy="1384995"/>
          </a:xfrm>
          <a:prstGeom prst="rect">
            <a:avLst/>
          </a:prstGeom>
          <a:noFill/>
        </p:spPr>
        <p:txBody>
          <a:bodyPr wrap="none" rtlCol="0">
            <a:spAutoFit/>
          </a:bodyPr>
          <a:lstStyle/>
          <a:p>
            <a:r>
              <a:rPr lang="en-US" sz="2800" dirty="0">
                <a:latin typeface="Garamond" panose="02020404030301010803" pitchFamily="18" charset="0"/>
              </a:rPr>
              <a:t>Search complexity – Pseudo polynomial</a:t>
            </a:r>
          </a:p>
          <a:p>
            <a:pPr marL="914400" lvl="1" indent="-457200">
              <a:buFont typeface="Arial" panose="020B0604020202020204" pitchFamily="34" charset="0"/>
              <a:buChar char="•"/>
            </a:pPr>
            <a:r>
              <a:rPr lang="en-US" sz="2800" dirty="0">
                <a:latin typeface="Garamond" panose="02020404030301010803" pitchFamily="18" charset="0"/>
              </a:rPr>
              <a:t>Same as any bounded precedence</a:t>
            </a:r>
            <a:br>
              <a:rPr lang="en-US" sz="2800" dirty="0">
                <a:latin typeface="Garamond" panose="02020404030301010803" pitchFamily="18" charset="0"/>
              </a:rPr>
            </a:br>
            <a:r>
              <a:rPr lang="en-US" sz="2800" dirty="0">
                <a:latin typeface="Garamond" panose="02020404030301010803" pitchFamily="18" charset="0"/>
              </a:rPr>
              <a:t>constraint knapsack problem </a:t>
            </a:r>
          </a:p>
        </p:txBody>
      </p:sp>
      <mc:AlternateContent xmlns:mc="http://schemas.openxmlformats.org/markup-compatibility/2006" xmlns:a14="http://schemas.microsoft.com/office/drawing/2010/main">
        <mc:Choice Requires="a14">
          <p:sp>
            <p:nvSpPr>
              <p:cNvPr id="7" name="Rectangle 6"/>
              <p:cNvSpPr/>
              <p:nvPr/>
            </p:nvSpPr>
            <p:spPr>
              <a:xfrm>
                <a:off x="2491236" y="3461801"/>
                <a:ext cx="2468176" cy="400110"/>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𝑚</m:t>
                    </m:r>
                  </m:oMath>
                </a14:m>
                <a:r>
                  <a:rPr lang="en-US" sz="2000">
                    <a:latin typeface="Garamond" panose="02020404030301010803" pitchFamily="18" charset="0"/>
                  </a:rPr>
                  <a:t> – number of modes</a:t>
                </a:r>
              </a:p>
            </p:txBody>
          </p:sp>
        </mc:Choice>
        <mc:Fallback xmlns="">
          <p:sp>
            <p:nvSpPr>
              <p:cNvPr id="7" name="Rectangle 6"/>
              <p:cNvSpPr>
                <a:spLocks noRot="1" noChangeAspect="1" noMove="1" noResize="1" noEditPoints="1" noAdjustHandles="1" noChangeArrowheads="1" noChangeShapeType="1" noTextEdit="1"/>
              </p:cNvSpPr>
              <p:nvPr/>
            </p:nvSpPr>
            <p:spPr>
              <a:xfrm>
                <a:off x="2491236" y="3461801"/>
                <a:ext cx="2468176" cy="400110"/>
              </a:xfrm>
              <a:prstGeom prst="rect">
                <a:avLst/>
              </a:prstGeom>
              <a:blipFill>
                <a:blip r:embed="rId5"/>
                <a:stretch>
                  <a:fillRect t="-7576" r="-1728" b="-2727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9938481"/>
      </p:ext>
    </p:extLst>
  </p:cSld>
  <p:clrMapOvr>
    <a:masterClrMapping/>
  </p:clrMapOvr>
  <mc:AlternateContent xmlns:mc="http://schemas.openxmlformats.org/markup-compatibility/2006" xmlns:p14="http://schemas.microsoft.com/office/powerpoint/2010/main">
    <mc:Choice Requires="p14">
      <p:transition spd="slow" p14:dur="2000" advTm="16695"/>
    </mc:Choice>
    <mc:Fallback xmlns="">
      <p:transition spd="slow" advTm="16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3B61B-4F64-417A-AE48-C411D2911800}"/>
              </a:ext>
            </a:extLst>
          </p:cNvPr>
          <p:cNvSpPr>
            <a:spLocks noGrp="1"/>
          </p:cNvSpPr>
          <p:nvPr>
            <p:ph type="title"/>
          </p:nvPr>
        </p:nvSpPr>
        <p:spPr/>
        <p:txBody>
          <a:bodyPr/>
          <a:lstStyle/>
          <a:p>
            <a:r>
              <a:rPr lang="en-US"/>
              <a:t>Evaluation and Results</a:t>
            </a:r>
          </a:p>
        </p:txBody>
      </p:sp>
      <p:sp>
        <p:nvSpPr>
          <p:cNvPr id="2" name="Slide Number Placeholder 1">
            <a:extLst>
              <a:ext uri="{FF2B5EF4-FFF2-40B4-BE49-F238E27FC236}">
                <a16:creationId xmlns:a16="http://schemas.microsoft.com/office/drawing/2014/main" id="{A77B11AD-8209-4EEE-8A8E-8EC27F345BB3}"/>
              </a:ext>
            </a:extLst>
          </p:cNvPr>
          <p:cNvSpPr>
            <a:spLocks noGrp="1"/>
          </p:cNvSpPr>
          <p:nvPr>
            <p:ph type="sldNum" sz="quarter" idx="12"/>
          </p:nvPr>
        </p:nvSpPr>
        <p:spPr/>
        <p:txBody>
          <a:bodyPr/>
          <a:lstStyle/>
          <a:p>
            <a:fld id="{C0DF9C1F-DB74-1E4B-8839-30A600129FD3}" type="slidenum">
              <a:rPr lang="en-US" smtClean="0"/>
              <a:t>48</a:t>
            </a:fld>
            <a:endParaRPr lang="en-US"/>
          </a:p>
        </p:txBody>
      </p:sp>
    </p:spTree>
    <p:extLst>
      <p:ext uri="{BB962C8B-B14F-4D97-AF65-F5344CB8AC3E}">
        <p14:creationId xmlns:p14="http://schemas.microsoft.com/office/powerpoint/2010/main" val="1494953594"/>
      </p:ext>
    </p:extLst>
  </p:cSld>
  <p:clrMapOvr>
    <a:masterClrMapping/>
  </p:clrMapOvr>
  <mc:AlternateContent xmlns:mc="http://schemas.openxmlformats.org/markup-compatibility/2006" xmlns:p14="http://schemas.microsoft.com/office/powerpoint/2010/main">
    <mc:Choice Requires="p14">
      <p:transition spd="slow" p14:dur="2000" advTm="2167"/>
    </mc:Choice>
    <mc:Fallback xmlns="">
      <p:transition spd="slow" advTm="2167"/>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AVR Task Set: Table Comparison</a:t>
            </a:r>
          </a:p>
        </p:txBody>
      </p:sp>
      <p:sp>
        <p:nvSpPr>
          <p:cNvPr id="2" name="TextBox 1">
            <a:extLst>
              <a:ext uri="{FF2B5EF4-FFF2-40B4-BE49-F238E27FC236}">
                <a16:creationId xmlns:a16="http://schemas.microsoft.com/office/drawing/2014/main" id="{6A386BCE-9E66-4981-8B05-2FF932379417}"/>
              </a:ext>
            </a:extLst>
          </p:cNvPr>
          <p:cNvSpPr txBox="1"/>
          <p:nvPr/>
        </p:nvSpPr>
        <p:spPr>
          <a:xfrm>
            <a:off x="4060209" y="1724993"/>
            <a:ext cx="3943350" cy="461665"/>
          </a:xfrm>
          <a:prstGeom prst="rect">
            <a:avLst/>
          </a:prstGeom>
          <a:noFill/>
        </p:spPr>
        <p:txBody>
          <a:bodyPr wrap="square" rtlCol="0">
            <a:spAutoFit/>
          </a:bodyPr>
          <a:lstStyle/>
          <a:p>
            <a:pPr algn="ctr"/>
            <a:r>
              <a:rPr lang="en-US" sz="2400" b="1">
                <a:latin typeface="Garamond" panose="02020404030301010803" pitchFamily="18" charset="0"/>
              </a:rPr>
              <a:t>Task Set in Previous Work</a:t>
            </a:r>
            <a:endParaRPr lang="en-US" sz="2400" b="1"/>
          </a:p>
        </p:txBody>
      </p:sp>
      <p:sp>
        <p:nvSpPr>
          <p:cNvPr id="9" name="TextBox 8">
            <a:extLst>
              <a:ext uri="{FF2B5EF4-FFF2-40B4-BE49-F238E27FC236}">
                <a16:creationId xmlns:a16="http://schemas.microsoft.com/office/drawing/2014/main" id="{BC442BBF-5516-4C1E-B5BD-258B5A493A43}"/>
              </a:ext>
            </a:extLst>
          </p:cNvPr>
          <p:cNvSpPr txBox="1"/>
          <p:nvPr/>
        </p:nvSpPr>
        <p:spPr>
          <a:xfrm>
            <a:off x="3792022" y="4238305"/>
            <a:ext cx="4607963" cy="461665"/>
          </a:xfrm>
          <a:prstGeom prst="rect">
            <a:avLst/>
          </a:prstGeom>
          <a:noFill/>
        </p:spPr>
        <p:txBody>
          <a:bodyPr wrap="square" rtlCol="0" anchor="t">
            <a:spAutoFit/>
          </a:bodyPr>
          <a:lstStyle/>
          <a:p>
            <a:pPr algn="ctr"/>
            <a:r>
              <a:rPr lang="en-US" sz="2400" b="1" dirty="0">
                <a:latin typeface="Garamond" panose="02020404030301010803" pitchFamily="18" charset="0"/>
              </a:rPr>
              <a:t>A More Challenging Task Set</a:t>
            </a:r>
            <a:endParaRPr lang="en-US" sz="24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A7D604-B3F3-4774-8F31-C32124DBB143}"/>
                  </a:ext>
                </a:extLst>
              </p:cNvPr>
              <p:cNvSpPr txBox="1"/>
              <p:nvPr/>
            </p:nvSpPr>
            <p:spPr>
              <a:xfrm>
                <a:off x="2017063" y="3566324"/>
                <a:ext cx="8029647" cy="673518"/>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dirty="0">
                    <a:latin typeface="Garamond" panose="02020404030301010803" pitchFamily="18" charset="0"/>
                  </a:rPr>
                  <a:t> is 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sub>
                    </m:sSub>
                  </m:oMath>
                </a14:m>
                <a:r>
                  <a:rPr lang="en-US" dirty="0">
                    <a:latin typeface="Garamond" panose="02020404030301010803" pitchFamily="18" charset="0"/>
                  </a:rPr>
                  <a:t> in integer rotations</a:t>
                </a:r>
              </a:p>
              <a:p>
                <a:pPr algn="ctr"/>
                <a:r>
                  <a:rPr lang="en-US" dirty="0">
                    <a:latin typeface="Garamond" panose="02020404030301010803" pitchFamily="18" charset="0"/>
                  </a:rPr>
                  <a:t>Decreases the number of decision speeds</a:t>
                </a:r>
              </a:p>
            </p:txBody>
          </p:sp>
        </mc:Choice>
        <mc:Fallback xmlns="">
          <p:sp>
            <p:nvSpPr>
              <p:cNvPr id="10" name="TextBox 9">
                <a:extLst>
                  <a:ext uri="{FF2B5EF4-FFF2-40B4-BE49-F238E27FC236}">
                    <a16:creationId xmlns:a16="http://schemas.microsoft.com/office/drawing/2014/main" id="{CBA7D604-B3F3-4774-8F31-C32124DBB143}"/>
                  </a:ext>
                </a:extLst>
              </p:cNvPr>
              <p:cNvSpPr txBox="1">
                <a:spLocks noRot="1" noChangeAspect="1" noMove="1" noResize="1" noEditPoints="1" noAdjustHandles="1" noChangeArrowheads="1" noChangeShapeType="1" noTextEdit="1"/>
              </p:cNvSpPr>
              <p:nvPr/>
            </p:nvSpPr>
            <p:spPr>
              <a:xfrm>
                <a:off x="2017063" y="3566324"/>
                <a:ext cx="8029647" cy="673518"/>
              </a:xfrm>
              <a:prstGeom prst="rect">
                <a:avLst/>
              </a:prstGeom>
              <a:blipFill>
                <a:blip r:embed="rId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5B39B1-5505-481B-8ABA-7D37F3DE524E}"/>
                  </a:ext>
                </a:extLst>
              </p:cNvPr>
              <p:cNvSpPr txBox="1"/>
              <p:nvPr/>
            </p:nvSpPr>
            <p:spPr>
              <a:xfrm>
                <a:off x="2031075" y="6138376"/>
                <a:ext cx="8044362" cy="396519"/>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Garamond" panose="02020404030301010803" pitchFamily="18" charset="0"/>
                  </a:rPr>
                  <a:t> is </a:t>
                </a:r>
                <a:r>
                  <a:rPr lang="en-US" b="1">
                    <a:latin typeface="Garamond" panose="02020404030301010803" pitchFamily="18" charset="0"/>
                  </a:rPr>
                  <a:t>not </a:t>
                </a:r>
                <a:r>
                  <a:rPr lang="en-US">
                    <a:latin typeface="Garamond" panose="02020404030301010803" pitchFamily="18" charset="0"/>
                  </a:rPr>
                  <a:t>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𝑘</m:t>
                        </m:r>
                      </m:sub>
                    </m:sSub>
                  </m:oMath>
                </a14:m>
                <a:r>
                  <a:rPr lang="en-US">
                    <a:latin typeface="Garamond" panose="02020404030301010803" pitchFamily="18" charset="0"/>
                  </a:rPr>
                  <a:t> in integer rotations</a:t>
                </a:r>
              </a:p>
            </p:txBody>
          </p:sp>
        </mc:Choice>
        <mc:Fallback xmlns="">
          <p:sp>
            <p:nvSpPr>
              <p:cNvPr id="12" name="TextBox 11">
                <a:extLst>
                  <a:ext uri="{FF2B5EF4-FFF2-40B4-BE49-F238E27FC236}">
                    <a16:creationId xmlns:a16="http://schemas.microsoft.com/office/drawing/2014/main" id="{755B39B1-5505-481B-8ABA-7D37F3DE524E}"/>
                  </a:ext>
                </a:extLst>
              </p:cNvPr>
              <p:cNvSpPr txBox="1">
                <a:spLocks noRot="1" noChangeAspect="1" noMove="1" noResize="1" noEditPoints="1" noAdjustHandles="1" noChangeArrowheads="1" noChangeShapeType="1" noTextEdit="1"/>
              </p:cNvSpPr>
              <p:nvPr/>
            </p:nvSpPr>
            <p:spPr>
              <a:xfrm>
                <a:off x="2031075" y="6138376"/>
                <a:ext cx="8044362" cy="396519"/>
              </a:xfrm>
              <a:prstGeom prst="rect">
                <a:avLst/>
              </a:prstGeom>
              <a:blipFill>
                <a:blip r:embed="rId5"/>
                <a:stretch>
                  <a:fillRect t="-61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6"/>
                          <a:stretch>
                            <a:fillRect l="-602" t="-909" r="-700000" b="-127273"/>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endParaRPr lang="en-US"/>
                        </a:p>
                      </a:txBody>
                      <a:tcPr>
                        <a:blipFill>
                          <a:blip r:embed="rId6"/>
                          <a:stretch>
                            <a:fillRect l="-703030" t="-909" r="-2424" b="-127273"/>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6"/>
                          <a:stretch>
                            <a:fillRect l="-602" t="-173438" r="-700000" b="-118750"/>
                          </a:stretch>
                        </a:blipFill>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90398">
                    <a:tc>
                      <a:txBody>
                        <a:bodyPr/>
                        <a:lstStyle/>
                        <a:p>
                          <a:endParaRPr lang="en-US"/>
                        </a:p>
                      </a:txBody>
                      <a:tcPr>
                        <a:blipFill>
                          <a:blip r:embed="rId6"/>
                          <a:stretch>
                            <a:fillRect l="-602" t="-269231" r="-700000" b="-16923"/>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4" name="TextBox 3"/>
          <p:cNvSpPr txBox="1"/>
          <p:nvPr/>
        </p:nvSpPr>
        <p:spPr>
          <a:xfrm>
            <a:off x="5638803" y="2971803"/>
            <a:ext cx="65" cy="276999"/>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7"/>
                          <a:stretch>
                            <a:fillRect l="-602" t="-917" r="-700000" b="-129358"/>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endParaRPr lang="en-US"/>
                        </a:p>
                      </a:txBody>
                      <a:tcPr>
                        <a:blipFill>
                          <a:blip r:embed="rId7"/>
                          <a:stretch>
                            <a:fillRect l="-703030" t="-917" r="-2424" b="-129358"/>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7"/>
                          <a:stretch>
                            <a:fillRect l="-602" t="-169231" r="-700000" b="-116923"/>
                          </a:stretch>
                        </a:blipFill>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90398">
                    <a:tc>
                      <a:txBody>
                        <a:bodyPr/>
                        <a:lstStyle/>
                        <a:p>
                          <a:endParaRPr lang="en-US"/>
                        </a:p>
                      </a:txBody>
                      <a:tcPr>
                        <a:blipFill>
                          <a:blip r:embed="rId7"/>
                          <a:stretch>
                            <a:fillRect l="-602" t="-273438" r="-700000" b="-18750"/>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49</a:t>
            </a:fld>
            <a:endParaRPr lang="en-US"/>
          </a:p>
        </p:txBody>
      </p:sp>
    </p:spTree>
    <p:custDataLst>
      <p:tags r:id="rId1"/>
    </p:custDataLst>
    <p:extLst>
      <p:ext uri="{BB962C8B-B14F-4D97-AF65-F5344CB8AC3E}">
        <p14:creationId xmlns:p14="http://schemas.microsoft.com/office/powerpoint/2010/main" val="2150146789"/>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Traditional Real-Time Systems</a:t>
            </a:r>
          </a:p>
        </p:txBody>
      </p:sp>
      <p:sp>
        <p:nvSpPr>
          <p:cNvPr id="3" name="Content Placeholder 2"/>
          <p:cNvSpPr>
            <a:spLocks noGrp="1"/>
          </p:cNvSpPr>
          <p:nvPr>
            <p:ph sz="half" idx="1"/>
          </p:nvPr>
        </p:nvSpPr>
        <p:spPr/>
        <p:txBody>
          <a:bodyPr anchor="t">
            <a:normAutofit/>
          </a:bodyPr>
          <a:lstStyle/>
          <a:p>
            <a:pPr marL="0" indent="0" algn="ctr">
              <a:buNone/>
            </a:pPr>
            <a:r>
              <a:rPr lang="en-US" sz="2000" dirty="0">
                <a:latin typeface="ITC Stone Serif" pitchFamily="50" charset="0"/>
              </a:rPr>
              <a:t>Task Sets have demand characterized</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a:t>
            </a:fld>
            <a:endParaRPr lang="en-US"/>
          </a:p>
        </p:txBody>
      </p:sp>
      <p:pic>
        <p:nvPicPr>
          <p:cNvPr id="6" name="Picture 5" descr="A picture containing icon&#10;&#10;Description automatically generated">
            <a:extLst>
              <a:ext uri="{FF2B5EF4-FFF2-40B4-BE49-F238E27FC236}">
                <a16:creationId xmlns:a16="http://schemas.microsoft.com/office/drawing/2014/main" id="{3E0F2390-448A-4E76-8E14-6F916F1BFD76}"/>
              </a:ext>
            </a:extLst>
          </p:cNvPr>
          <p:cNvPicPr>
            <a:picLocks noChangeAspect="1"/>
          </p:cNvPicPr>
          <p:nvPr/>
        </p:nvPicPr>
        <p:blipFill>
          <a:blip r:embed="rId2"/>
          <a:stretch>
            <a:fillRect/>
          </a:stretch>
        </p:blipFill>
        <p:spPr>
          <a:xfrm>
            <a:off x="1741628" y="4661278"/>
            <a:ext cx="8556343" cy="1831593"/>
          </a:xfrm>
          <a:prstGeom prst="rect">
            <a:avLst/>
          </a:prstGeom>
        </p:spPr>
      </p:pic>
    </p:spTree>
    <p:extLst>
      <p:ext uri="{BB962C8B-B14F-4D97-AF65-F5344CB8AC3E}">
        <p14:creationId xmlns:p14="http://schemas.microsoft.com/office/powerpoint/2010/main" val="428826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483BCA12-15C5-4657-B5D0-C8877C2E8302}"/>
              </a:ext>
            </a:extLst>
          </p:cNvPr>
          <p:cNvGrpSpPr/>
          <p:nvPr/>
        </p:nvGrpSpPr>
        <p:grpSpPr>
          <a:xfrm>
            <a:off x="3853998" y="1688675"/>
            <a:ext cx="6079726" cy="2314976"/>
            <a:chOff x="1702190" y="1826904"/>
            <a:chExt cx="6079726" cy="2314976"/>
          </a:xfrm>
        </p:grpSpPr>
        <p:cxnSp>
          <p:nvCxnSpPr>
            <p:cNvPr id="124" name="Straight Connector 123">
              <a:extLst>
                <a:ext uri="{FF2B5EF4-FFF2-40B4-BE49-F238E27FC236}">
                  <a16:creationId xmlns:a16="http://schemas.microsoft.com/office/drawing/2014/main" id="{CDA1A7A5-0421-4AB3-9D89-4295D3766FFA}"/>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A75CAB99-0823-4122-84A2-F580A3058802}"/>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6209A6B-55C9-4FFF-AFAD-3BF03698D8D1}"/>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6" name="TextBox 125">
                  <a:extLst>
                    <a:ext uri="{FF2B5EF4-FFF2-40B4-BE49-F238E27FC236}">
                      <a16:creationId xmlns:a16="http://schemas.microsoft.com/office/drawing/2014/main" id="{F6209A6B-55C9-4FFF-AFAD-3BF03698D8D1}"/>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CD54945-F64C-449D-9D93-82389B1D152B}"/>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27" name="TextBox 126">
                  <a:extLst>
                    <a:ext uri="{FF2B5EF4-FFF2-40B4-BE49-F238E27FC236}">
                      <a16:creationId xmlns:a16="http://schemas.microsoft.com/office/drawing/2014/main" id="{8CD54945-F64C-449D-9D93-82389B1D152B}"/>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9AF7DDD-8147-468A-BDD7-762297D17AD9}"/>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28" name="TextBox 127">
                  <a:extLst>
                    <a:ext uri="{FF2B5EF4-FFF2-40B4-BE49-F238E27FC236}">
                      <a16:creationId xmlns:a16="http://schemas.microsoft.com/office/drawing/2014/main" id="{29AF7DDD-8147-468A-BDD7-762297D17AD9}"/>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6"/>
                  <a:stretch>
                    <a:fillRect/>
                  </a:stretch>
                </a:blipFill>
              </p:spPr>
              <p:txBody>
                <a:bodyPr/>
                <a:lstStyle/>
                <a:p>
                  <a:r>
                    <a:rPr lang="en-US">
                      <a:noFill/>
                    </a:rPr>
                    <a:t> </a:t>
                  </a:r>
                </a:p>
              </p:txBody>
            </p:sp>
          </mc:Fallback>
        </mc:AlternateContent>
        <p:cxnSp>
          <p:nvCxnSpPr>
            <p:cNvPr id="129" name="Straight Connector 128">
              <a:extLst>
                <a:ext uri="{FF2B5EF4-FFF2-40B4-BE49-F238E27FC236}">
                  <a16:creationId xmlns:a16="http://schemas.microsoft.com/office/drawing/2014/main" id="{66028F43-F5D9-4377-82AF-6384BFE6425C}"/>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a:extLst>
                <a:ext uri="{FF2B5EF4-FFF2-40B4-BE49-F238E27FC236}">
                  <a16:creationId xmlns:a16="http://schemas.microsoft.com/office/drawing/2014/main" id="{AC85379F-2ABC-43CC-B577-BA9F31399421}"/>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828FE5BE-B3C4-4FD3-9210-BFC8C12FD786}"/>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D9917264-AA54-4379-82E0-A49299B32308}"/>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4D329E8A-97F5-49A3-9E52-61639CAF2288}"/>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433BA115-C30D-401A-BC87-6588689A62B3}"/>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886E1C7-A254-470C-83E9-D9606D932EEC}"/>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49" name="TextBox 148">
                  <a:extLst>
                    <a:ext uri="{FF2B5EF4-FFF2-40B4-BE49-F238E27FC236}">
                      <a16:creationId xmlns:a16="http://schemas.microsoft.com/office/drawing/2014/main" id="{C886E1C7-A254-470C-83E9-D9606D932EEC}"/>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7887B08-E020-49BB-A5DE-39F9D4546624}"/>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50" name="TextBox 149">
                  <a:extLst>
                    <a:ext uri="{FF2B5EF4-FFF2-40B4-BE49-F238E27FC236}">
                      <a16:creationId xmlns:a16="http://schemas.microsoft.com/office/drawing/2014/main" id="{D7887B08-E020-49BB-A5DE-39F9D4546624}"/>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8"/>
                  <a:stretch>
                    <a:fillRect b="-1538"/>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82096605-A7C4-41ED-903F-18EB4D4D6E89}"/>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542CBFE-DEBC-491A-A78D-5ACCD2A358B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4122A58-BD78-414B-B70B-A3259B2AAD21}"/>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AVR Task Set: Visual Comparison</a:t>
            </a:r>
          </a:p>
        </p:txBody>
      </p:sp>
      <p:sp>
        <p:nvSpPr>
          <p:cNvPr id="6" name="Slide Number Placeholder 5"/>
          <p:cNvSpPr>
            <a:spLocks noGrp="1"/>
          </p:cNvSpPr>
          <p:nvPr>
            <p:ph type="sldNum" sz="quarter" idx="12"/>
          </p:nvPr>
        </p:nvSpPr>
        <p:spPr/>
        <p:txBody>
          <a:bodyPr/>
          <a:lstStyle/>
          <a:p>
            <a:fld id="{9C75D887-1A03-4ABF-9F74-03C35FBA7AA7}" type="slidenum">
              <a:rPr lang="en-US" smtClean="0"/>
              <a:pPr/>
              <a:t>50</a:t>
            </a:fld>
            <a:endParaRPr lang="en-US"/>
          </a:p>
        </p:txBody>
      </p:sp>
      <p:sp>
        <p:nvSpPr>
          <p:cNvPr id="153" name="Oval 152">
            <a:extLst>
              <a:ext uri="{FF2B5EF4-FFF2-40B4-BE49-F238E27FC236}">
                <a16:creationId xmlns:a16="http://schemas.microsoft.com/office/drawing/2014/main" id="{9FCC79A1-C12F-46D2-B583-91430098517E}"/>
              </a:ext>
            </a:extLst>
          </p:cNvPr>
          <p:cNvSpPr/>
          <p:nvPr/>
        </p:nvSpPr>
        <p:spPr>
          <a:xfrm>
            <a:off x="7621747" y="258782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5AE308-10EE-4C6B-B168-2E5587C9A802}"/>
              </a:ext>
            </a:extLst>
          </p:cNvPr>
          <p:cNvGrpSpPr/>
          <p:nvPr/>
        </p:nvGrpSpPr>
        <p:grpSpPr>
          <a:xfrm>
            <a:off x="3853998" y="4276780"/>
            <a:ext cx="6079726" cy="2314976"/>
            <a:chOff x="1702190" y="1826904"/>
            <a:chExt cx="6079726" cy="2314976"/>
          </a:xfrm>
        </p:grpSpPr>
        <p:cxnSp>
          <p:nvCxnSpPr>
            <p:cNvPr id="162" name="Straight Connector 161">
              <a:extLst>
                <a:ext uri="{FF2B5EF4-FFF2-40B4-BE49-F238E27FC236}">
                  <a16:creationId xmlns:a16="http://schemas.microsoft.com/office/drawing/2014/main" id="{D1A8DAFC-23A3-4317-A27E-EE4470F8FD3C}"/>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DB785136-4EE5-4E46-ACE0-FBF9553C2E47}"/>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BB56032-DF44-42D3-927E-3C2BDC040E7D}"/>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64" name="TextBox 163">
                  <a:extLst>
                    <a:ext uri="{FF2B5EF4-FFF2-40B4-BE49-F238E27FC236}">
                      <a16:creationId xmlns:a16="http://schemas.microsoft.com/office/drawing/2014/main" id="{6BB56032-DF44-42D3-927E-3C2BDC040E7D}"/>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5F6B4AB-17FF-45DB-8DF4-E09B5F7EEC64}"/>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65" name="TextBox 164">
                  <a:extLst>
                    <a:ext uri="{FF2B5EF4-FFF2-40B4-BE49-F238E27FC236}">
                      <a16:creationId xmlns:a16="http://schemas.microsoft.com/office/drawing/2014/main" id="{05F6B4AB-17FF-45DB-8DF4-E09B5F7EEC64}"/>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402D46C-3C6C-4298-8196-3173FDC9510F}"/>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66" name="TextBox 165">
                  <a:extLst>
                    <a:ext uri="{FF2B5EF4-FFF2-40B4-BE49-F238E27FC236}">
                      <a16:creationId xmlns:a16="http://schemas.microsoft.com/office/drawing/2014/main" id="{3402D46C-3C6C-4298-8196-3173FDC9510F}"/>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11"/>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D75F0117-0A51-4533-BD56-F69EABE35557}"/>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8" name="Straight Connector 167">
              <a:extLst>
                <a:ext uri="{FF2B5EF4-FFF2-40B4-BE49-F238E27FC236}">
                  <a16:creationId xmlns:a16="http://schemas.microsoft.com/office/drawing/2014/main" id="{6973AA71-0CF5-499F-BB08-5CDB446E08CA}"/>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9" name="Straight Connector 168">
              <a:extLst>
                <a:ext uri="{FF2B5EF4-FFF2-40B4-BE49-F238E27FC236}">
                  <a16:creationId xmlns:a16="http://schemas.microsoft.com/office/drawing/2014/main" id="{FC903969-7EC0-4C0A-AB86-73F0BAF7E8B3}"/>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AC2388E3-D51E-4C9E-AA38-05B6E51D40C0}"/>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52F03F62-DA81-49F5-B8FE-D8C611B26043}"/>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DF85117F-18A2-4A0F-803F-2F2400E05A2F}"/>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6F29B6B-703C-4B04-A69D-24C32DADF924}"/>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73" name="TextBox 172">
                  <a:extLst>
                    <a:ext uri="{FF2B5EF4-FFF2-40B4-BE49-F238E27FC236}">
                      <a16:creationId xmlns:a16="http://schemas.microsoft.com/office/drawing/2014/main" id="{46F29B6B-703C-4B04-A69D-24C32DADF924}"/>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41738278-86D5-47C8-B94C-1434DBCB62D8}"/>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74" name="TextBox 173">
                  <a:extLst>
                    <a:ext uri="{FF2B5EF4-FFF2-40B4-BE49-F238E27FC236}">
                      <a16:creationId xmlns:a16="http://schemas.microsoft.com/office/drawing/2014/main" id="{41738278-86D5-47C8-B94C-1434DBCB62D8}"/>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13"/>
                  <a:stretch>
                    <a:fillRect b="-1563"/>
                  </a:stretch>
                </a:blipFill>
              </p:spPr>
              <p:txBody>
                <a:bodyPr/>
                <a:lstStyle/>
                <a:p>
                  <a:r>
                    <a:rPr lang="en-US">
                      <a:noFill/>
                    </a:rPr>
                    <a:t> </a:t>
                  </a:r>
                </a:p>
              </p:txBody>
            </p:sp>
          </mc:Fallback>
        </mc:AlternateContent>
        <p:sp>
          <p:nvSpPr>
            <p:cNvPr id="175" name="Oval 174">
              <a:extLst>
                <a:ext uri="{FF2B5EF4-FFF2-40B4-BE49-F238E27FC236}">
                  <a16:creationId xmlns:a16="http://schemas.microsoft.com/office/drawing/2014/main" id="{7F6EF32C-B4AB-4177-98C9-5D50FDDB7CC8}"/>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523ECDD-81A3-43FA-8019-FD468EDC9D8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8287046-F84D-4B56-8176-87E8C034F1DB}"/>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8" name="Oval 177">
            <a:extLst>
              <a:ext uri="{FF2B5EF4-FFF2-40B4-BE49-F238E27FC236}">
                <a16:creationId xmlns:a16="http://schemas.microsoft.com/office/drawing/2014/main" id="{1A7FED8C-7837-4A72-8FA8-EDAB547D2F0D}"/>
              </a:ext>
            </a:extLst>
          </p:cNvPr>
          <p:cNvSpPr/>
          <p:nvPr/>
        </p:nvSpPr>
        <p:spPr>
          <a:xfrm>
            <a:off x="7621747" y="5168168"/>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84B40E7-D366-4C03-BB4C-562E0F81197E}"/>
              </a:ext>
            </a:extLst>
          </p:cNvPr>
          <p:cNvSpPr/>
          <p:nvPr/>
        </p:nvSpPr>
        <p:spPr>
          <a:xfrm>
            <a:off x="9390828" y="599252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1520E1EB-AAD7-40DE-A1F9-B387B713F5B0}"/>
              </a:ext>
            </a:extLst>
          </p:cNvPr>
          <p:cNvSpPr/>
          <p:nvPr/>
        </p:nvSpPr>
        <p:spPr>
          <a:xfrm>
            <a:off x="5865268" y="43691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30290F-2E52-4FDA-88D3-8A05EBF520A8}"/>
              </a:ext>
            </a:extLst>
          </p:cNvPr>
          <p:cNvSpPr/>
          <p:nvPr/>
        </p:nvSpPr>
        <p:spPr>
          <a:xfrm>
            <a:off x="1735427" y="1865642"/>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Previous Work Task Set</a:t>
            </a:r>
            <a:endParaRPr lang="en-US" b="1" dirty="0"/>
          </a:p>
        </p:txBody>
      </p:sp>
      <p:sp>
        <p:nvSpPr>
          <p:cNvPr id="185" name="Rectangle 184">
            <a:extLst>
              <a:ext uri="{FF2B5EF4-FFF2-40B4-BE49-F238E27FC236}">
                <a16:creationId xmlns:a16="http://schemas.microsoft.com/office/drawing/2014/main" id="{4D383652-D232-4A34-822E-D70F4A313D31}"/>
              </a:ext>
            </a:extLst>
          </p:cNvPr>
          <p:cNvSpPr/>
          <p:nvPr/>
        </p:nvSpPr>
        <p:spPr>
          <a:xfrm>
            <a:off x="1712164" y="3181885"/>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Fewer sequences</a:t>
            </a:r>
          </a:p>
          <a:p>
            <a:pPr algn="ctr"/>
            <a:r>
              <a:rPr lang="en-US" dirty="0">
                <a:latin typeface="Garamond" panose="02020404030301010803" pitchFamily="18" charset="0"/>
              </a:rPr>
              <a:t>in the search space</a:t>
            </a:r>
          </a:p>
        </p:txBody>
      </p:sp>
      <p:sp>
        <p:nvSpPr>
          <p:cNvPr id="186" name="Rectangle 185">
            <a:extLst>
              <a:ext uri="{FF2B5EF4-FFF2-40B4-BE49-F238E27FC236}">
                <a16:creationId xmlns:a16="http://schemas.microsoft.com/office/drawing/2014/main" id="{95250E20-6D4E-4973-AAE7-F3A38127A6BD}"/>
              </a:ext>
            </a:extLst>
          </p:cNvPr>
          <p:cNvSpPr/>
          <p:nvPr/>
        </p:nvSpPr>
        <p:spPr>
          <a:xfrm>
            <a:off x="1728718" y="4322949"/>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More Challenging Task Set</a:t>
            </a:r>
            <a:endParaRPr lang="en-US" b="1" dirty="0"/>
          </a:p>
        </p:txBody>
      </p:sp>
      <p:sp>
        <p:nvSpPr>
          <p:cNvPr id="187" name="Rectangle 186">
            <a:extLst>
              <a:ext uri="{FF2B5EF4-FFF2-40B4-BE49-F238E27FC236}">
                <a16:creationId xmlns:a16="http://schemas.microsoft.com/office/drawing/2014/main" id="{96FFD025-1E7C-4D72-B3C4-BB100FDBDAB3}"/>
              </a:ext>
            </a:extLst>
          </p:cNvPr>
          <p:cNvSpPr/>
          <p:nvPr/>
        </p:nvSpPr>
        <p:spPr>
          <a:xfrm>
            <a:off x="1720097" y="5662163"/>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More sequences in the search space</a:t>
            </a:r>
          </a:p>
        </p:txBody>
      </p:sp>
      <p:sp>
        <p:nvSpPr>
          <p:cNvPr id="182" name="Rectangle 181">
            <a:extLst>
              <a:ext uri="{FF2B5EF4-FFF2-40B4-BE49-F238E27FC236}">
                <a16:creationId xmlns:a16="http://schemas.microsoft.com/office/drawing/2014/main" id="{D43000CA-95CB-459B-91BB-6534068A0D2A}"/>
              </a:ext>
            </a:extLst>
          </p:cNvPr>
          <p:cNvSpPr/>
          <p:nvPr/>
        </p:nvSpPr>
        <p:spPr>
          <a:xfrm>
            <a:off x="1715519" y="2529489"/>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less than</a:t>
            </a:r>
            <a:r>
              <a:rPr lang="en-US" dirty="0">
                <a:latin typeface="Garamond" panose="02020404030301010803" pitchFamily="18" charset="0"/>
              </a:rPr>
              <a:t> # Modes</a:t>
            </a:r>
            <a:endParaRPr lang="en-US" dirty="0"/>
          </a:p>
        </p:txBody>
      </p:sp>
      <p:sp>
        <p:nvSpPr>
          <p:cNvPr id="184" name="Rectangle 183">
            <a:extLst>
              <a:ext uri="{FF2B5EF4-FFF2-40B4-BE49-F238E27FC236}">
                <a16:creationId xmlns:a16="http://schemas.microsoft.com/office/drawing/2014/main" id="{F608B72D-D954-4F4C-AAC5-261279248660}"/>
              </a:ext>
            </a:extLst>
          </p:cNvPr>
          <p:cNvSpPr/>
          <p:nvPr/>
        </p:nvSpPr>
        <p:spPr>
          <a:xfrm>
            <a:off x="1720097" y="5017676"/>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equal to</a:t>
            </a:r>
            <a:r>
              <a:rPr lang="en-US" dirty="0">
                <a:latin typeface="Garamond" panose="02020404030301010803" pitchFamily="18" charset="0"/>
              </a:rPr>
              <a:t> # Modes</a:t>
            </a:r>
            <a:endParaRPr lang="en-US" dirty="0"/>
          </a:p>
        </p:txBody>
      </p:sp>
    </p:spTree>
    <p:custDataLst>
      <p:tags r:id="rId1"/>
    </p:custDataLst>
    <p:extLst>
      <p:ext uri="{BB962C8B-B14F-4D97-AF65-F5344CB8AC3E}">
        <p14:creationId xmlns:p14="http://schemas.microsoft.com/office/powerpoint/2010/main" val="3273815480"/>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500"/>
                                        <p:tgtEl>
                                          <p:spTgt spid="1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500"/>
                                        <p:tgtEl>
                                          <p:spTgt spid="18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78" grpId="0" animBg="1"/>
      <p:bldP spid="179" grpId="0" animBg="1"/>
      <p:bldP spid="180" grpId="0" animBg="1"/>
      <p:bldP spid="181" grpId="0" animBg="1"/>
      <p:bldP spid="185" grpId="0" animBg="1"/>
      <p:bldP spid="186" grpId="0" animBg="1"/>
      <p:bldP spid="187" grpId="0" animBg="1"/>
      <p:bldP spid="182" grpId="0" animBg="1"/>
      <p:bldP spid="18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Runtime Comparison</a:t>
            </a:r>
          </a:p>
        </p:txBody>
      </p:sp>
      <p:graphicFrame>
        <p:nvGraphicFramePr>
          <p:cNvPr id="7" name="Table 6"/>
          <p:cNvGraphicFramePr>
            <a:graphicFrameLocks noGrp="1"/>
          </p:cNvGraphicFramePr>
          <p:nvPr/>
        </p:nvGraphicFramePr>
        <p:xfrm>
          <a:off x="2484251" y="2927563"/>
          <a:ext cx="7177908" cy="3244636"/>
        </p:xfrm>
        <a:graphic>
          <a:graphicData uri="http://schemas.openxmlformats.org/drawingml/2006/table">
            <a:tbl>
              <a:tblPr firstRow="1" bandRow="1">
                <a:tableStyleId>{5C22544A-7EE6-4342-B048-85BDC9FD1C3A}</a:tableStyleId>
              </a:tblPr>
              <a:tblGrid>
                <a:gridCol w="2392636">
                  <a:extLst>
                    <a:ext uri="{9D8B030D-6E8A-4147-A177-3AD203B41FA5}">
                      <a16:colId xmlns:a16="http://schemas.microsoft.com/office/drawing/2014/main" val="3465354352"/>
                    </a:ext>
                  </a:extLst>
                </a:gridCol>
                <a:gridCol w="2392636">
                  <a:extLst>
                    <a:ext uri="{9D8B030D-6E8A-4147-A177-3AD203B41FA5}">
                      <a16:colId xmlns:a16="http://schemas.microsoft.com/office/drawing/2014/main" val="1988478212"/>
                    </a:ext>
                  </a:extLst>
                </a:gridCol>
                <a:gridCol w="2392636">
                  <a:extLst>
                    <a:ext uri="{9D8B030D-6E8A-4147-A177-3AD203B41FA5}">
                      <a16:colId xmlns:a16="http://schemas.microsoft.com/office/drawing/2014/main" val="2321365038"/>
                    </a:ext>
                  </a:extLst>
                </a:gridCol>
              </a:tblGrid>
              <a:tr h="811159">
                <a:tc>
                  <a:txBody>
                    <a:bodyPr/>
                    <a:lstStyle/>
                    <a:p>
                      <a:pPr algn="ctr"/>
                      <a:endParaRPr lang="en-US"/>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Previous Task Set</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More</a:t>
                      </a:r>
                      <a:r>
                        <a:rPr lang="en-US" baseline="0" dirty="0"/>
                        <a:t> Challenging</a:t>
                      </a:r>
                    </a:p>
                    <a:p>
                      <a:pPr algn="ctr"/>
                      <a:r>
                        <a:rPr lang="en-US" baseline="0" dirty="0"/>
                        <a:t>Task Set</a:t>
                      </a:r>
                      <a:endParaRPr lang="en-US" dirty="0"/>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220003232"/>
                  </a:ext>
                </a:extLst>
              </a:tr>
              <a:tr h="811159">
                <a:tc>
                  <a:txBody>
                    <a:bodyPr/>
                    <a:lstStyle/>
                    <a:p>
                      <a:pPr algn="ctr"/>
                      <a:r>
                        <a:rPr lang="en-US"/>
                        <a:t>DRT Alg.</a:t>
                      </a:r>
                    </a:p>
                  </a:txBody>
                  <a:tcPr anchor="ctr"/>
                </a:tc>
                <a:tc>
                  <a:txBody>
                    <a:bodyPr/>
                    <a:lstStyle/>
                    <a:p>
                      <a:pPr algn="ctr"/>
                      <a:r>
                        <a:rPr lang="en-US" dirty="0"/>
                        <a:t>3</a:t>
                      </a:r>
                      <a:r>
                        <a:rPr lang="en-US" baseline="0" dirty="0"/>
                        <a:t> min. 31 sec.</a:t>
                      </a:r>
                      <a:endParaRPr lang="en-US" dirty="0"/>
                    </a:p>
                  </a:txBody>
                  <a:tcPr anchor="ctr"/>
                </a:tc>
                <a:tc>
                  <a:txBody>
                    <a:bodyPr/>
                    <a:lstStyle/>
                    <a:p>
                      <a:pPr algn="ctr"/>
                      <a:r>
                        <a:rPr lang="en-US" dirty="0"/>
                        <a:t>17 min. 2 sec.</a:t>
                      </a:r>
                    </a:p>
                  </a:txBody>
                  <a:tcPr anchor="ctr"/>
                </a:tc>
                <a:extLst>
                  <a:ext uri="{0D108BD9-81ED-4DB2-BD59-A6C34878D82A}">
                    <a16:rowId xmlns:a16="http://schemas.microsoft.com/office/drawing/2014/main" val="1198251883"/>
                  </a:ext>
                </a:extLst>
              </a:tr>
              <a:tr h="811159">
                <a:tc>
                  <a:txBody>
                    <a:bodyPr/>
                    <a:lstStyle/>
                    <a:p>
                      <a:pPr algn="ctr"/>
                      <a:r>
                        <a:rPr lang="en-US"/>
                        <a:t>Our Alg.</a:t>
                      </a:r>
                    </a:p>
                  </a:txBody>
                  <a:tcPr anchor="ctr"/>
                </a:tc>
                <a:tc>
                  <a:txBody>
                    <a:bodyPr/>
                    <a:lstStyle/>
                    <a:p>
                      <a:pPr algn="ctr"/>
                      <a:r>
                        <a:rPr lang="en-US" dirty="0"/>
                        <a:t>15.63 sec.</a:t>
                      </a:r>
                    </a:p>
                  </a:txBody>
                  <a:tcPr anchor="ctr"/>
                </a:tc>
                <a:tc>
                  <a:txBody>
                    <a:bodyPr/>
                    <a:lstStyle/>
                    <a:p>
                      <a:pPr algn="ctr"/>
                      <a:r>
                        <a:rPr lang="en-US" dirty="0"/>
                        <a:t>19.24 sec.</a:t>
                      </a:r>
                    </a:p>
                  </a:txBody>
                  <a:tcPr anchor="ctr"/>
                </a:tc>
                <a:extLst>
                  <a:ext uri="{0D108BD9-81ED-4DB2-BD59-A6C34878D82A}">
                    <a16:rowId xmlns:a16="http://schemas.microsoft.com/office/drawing/2014/main" val="3764310535"/>
                  </a:ext>
                </a:extLst>
              </a:tr>
              <a:tr h="811159">
                <a:tc>
                  <a:txBody>
                    <a:bodyPr/>
                    <a:lstStyle/>
                    <a:p>
                      <a:pPr algn="ctr"/>
                      <a:r>
                        <a:rPr lang="en-US"/>
                        <a:t>Performance Improvement</a:t>
                      </a:r>
                    </a:p>
                  </a:txBody>
                  <a:tcPr anchor="ctr"/>
                </a:tc>
                <a:tc>
                  <a:txBody>
                    <a:bodyPr/>
                    <a:lstStyle/>
                    <a:p>
                      <a:pPr algn="ctr"/>
                      <a:r>
                        <a:rPr lang="en-US" b="1" dirty="0"/>
                        <a:t>13.5</a:t>
                      </a:r>
                      <a:endParaRPr lang="en-US" dirty="0"/>
                    </a:p>
                  </a:txBody>
                  <a:tcPr anchor="ctr"/>
                </a:tc>
                <a:tc>
                  <a:txBody>
                    <a:bodyPr/>
                    <a:lstStyle/>
                    <a:p>
                      <a:pPr algn="ctr"/>
                      <a:r>
                        <a:rPr lang="en-US" b="1" dirty="0"/>
                        <a:t>53.1</a:t>
                      </a:r>
                      <a:endParaRPr lang="en-US" dirty="0"/>
                    </a:p>
                  </a:txBody>
                  <a:tcPr anchor="ctr"/>
                </a:tc>
                <a:extLst>
                  <a:ext uri="{0D108BD9-81ED-4DB2-BD59-A6C34878D82A}">
                    <a16:rowId xmlns:a16="http://schemas.microsoft.com/office/drawing/2014/main" val="3468928439"/>
                  </a:ext>
                </a:extLst>
              </a:tr>
            </a:tbl>
          </a:graphicData>
        </a:graphic>
      </p:graphicFrame>
      <p:sp>
        <p:nvSpPr>
          <p:cNvPr id="8" name="TextBox 7"/>
          <p:cNvSpPr txBox="1"/>
          <p:nvPr/>
        </p:nvSpPr>
        <p:spPr>
          <a:xfrm>
            <a:off x="2484254" y="1847461"/>
            <a:ext cx="7177907" cy="923330"/>
          </a:xfrm>
          <a:prstGeom prst="rect">
            <a:avLst/>
          </a:prstGeom>
          <a:noFill/>
        </p:spPr>
        <p:txBody>
          <a:bodyPr wrap="square" rtlCol="0">
            <a:spAutoFit/>
          </a:bodyPr>
          <a:lstStyle/>
          <a:p>
            <a:r>
              <a:rPr lang="en-US" b="1">
                <a:latin typeface="Garamond" panose="02020404030301010803" pitchFamily="18" charset="0"/>
              </a:rPr>
              <a:t>System:</a:t>
            </a:r>
            <a:r>
              <a:rPr lang="en-US">
                <a:latin typeface="Garamond" panose="02020404030301010803" pitchFamily="18" charset="0"/>
              </a:rPr>
              <a:t> Python 3.6.5, 3.4 GHz quad-core processor, 8 GB RAM</a:t>
            </a:r>
          </a:p>
          <a:p>
            <a:endParaRPr lang="en-US">
              <a:latin typeface="Garamond" panose="02020404030301010803" pitchFamily="18" charset="0"/>
            </a:endParaRPr>
          </a:p>
          <a:p>
            <a:r>
              <a:rPr lang="en-US" b="1">
                <a:latin typeface="Garamond" panose="02020404030301010803" pitchFamily="18" charset="0"/>
              </a:rPr>
              <a:t>Experiment:</a:t>
            </a:r>
            <a:r>
              <a:rPr lang="en-US">
                <a:latin typeface="Garamond" panose="02020404030301010803" pitchFamily="18" charset="0"/>
              </a:rPr>
              <a:t> Calculate worst-case demand for 100 intervals from [0,1s]</a:t>
            </a:r>
          </a:p>
        </p:txBody>
      </p:sp>
      <p:sp>
        <p:nvSpPr>
          <p:cNvPr id="3" name="Slide Number Placeholder 2"/>
          <p:cNvSpPr>
            <a:spLocks noGrp="1"/>
          </p:cNvSpPr>
          <p:nvPr>
            <p:ph type="sldNum" sz="quarter" idx="12"/>
          </p:nvPr>
        </p:nvSpPr>
        <p:spPr/>
        <p:txBody>
          <a:bodyPr/>
          <a:lstStyle/>
          <a:p>
            <a:fld id="{9C75D887-1A03-4ABF-9F74-03C35FBA7AA7}" type="slidenum">
              <a:rPr lang="en-US" smtClean="0"/>
              <a:pPr/>
              <a:t>51</a:t>
            </a:fld>
            <a:endParaRPr lang="en-US" dirty="0"/>
          </a:p>
        </p:txBody>
      </p:sp>
    </p:spTree>
    <p:extLst>
      <p:ext uri="{BB962C8B-B14F-4D97-AF65-F5344CB8AC3E}">
        <p14:creationId xmlns:p14="http://schemas.microsoft.com/office/powerpoint/2010/main" val="2189531870"/>
      </p:ext>
    </p:extLst>
  </p:cSld>
  <p:clrMapOvr>
    <a:masterClrMapping/>
  </p:clrMapOvr>
  <mc:AlternateContent xmlns:mc="http://schemas.openxmlformats.org/markup-compatibility/2006" xmlns:p14="http://schemas.microsoft.com/office/powerpoint/2010/main">
    <mc:Choice Requires="p14">
      <p:transition spd="slow" p14:dur="2000" advTm="36063"/>
    </mc:Choice>
    <mc:Fallback xmlns="">
      <p:transition spd="slow" advTm="36063"/>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Random Taskset Alg. Runtimes</a:t>
            </a:r>
          </a:p>
        </p:txBody>
      </p:sp>
      <p:pic>
        <p:nvPicPr>
          <p:cNvPr id="3" name="Picture 2">
            <a:extLst>
              <a:ext uri="{FF2B5EF4-FFF2-40B4-BE49-F238E27FC236}">
                <a16:creationId xmlns:a16="http://schemas.microsoft.com/office/drawing/2014/main" id="{296312A7-BD23-4B5B-886E-D5A861A8A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32" y="1599367"/>
            <a:ext cx="7031736" cy="4939546"/>
          </a:xfrm>
          <a:prstGeom prst="rect">
            <a:avLst/>
          </a:prstGeom>
        </p:spPr>
      </p:pic>
      <p:sp>
        <p:nvSpPr>
          <p:cNvPr id="2" name="Slide Number Placeholder 1"/>
          <p:cNvSpPr>
            <a:spLocks noGrp="1"/>
          </p:cNvSpPr>
          <p:nvPr>
            <p:ph type="sldNum" sz="quarter" idx="12"/>
          </p:nvPr>
        </p:nvSpPr>
        <p:spPr/>
        <p:txBody>
          <a:bodyPr/>
          <a:lstStyle/>
          <a:p>
            <a:fld id="{9C75D887-1A03-4ABF-9F74-03C35FBA7AA7}" type="slidenum">
              <a:rPr lang="en-US" smtClean="0"/>
              <a:pPr/>
              <a:t>52</a:t>
            </a:fld>
            <a:endParaRPr lang="en-US"/>
          </a:p>
        </p:txBody>
      </p:sp>
    </p:spTree>
    <p:extLst>
      <p:ext uri="{BB962C8B-B14F-4D97-AF65-F5344CB8AC3E}">
        <p14:creationId xmlns:p14="http://schemas.microsoft.com/office/powerpoint/2010/main" val="3046631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Public Artifact</a:t>
            </a:r>
          </a:p>
        </p:txBody>
      </p:sp>
      <p:sp>
        <p:nvSpPr>
          <p:cNvPr id="10" name="Content Placeholder 9">
            <a:extLst>
              <a:ext uri="{FF2B5EF4-FFF2-40B4-BE49-F238E27FC236}">
                <a16:creationId xmlns:a16="http://schemas.microsoft.com/office/drawing/2014/main" id="{28B8A485-47FA-4A91-A86F-70E20D7BE79D}"/>
              </a:ext>
            </a:extLst>
          </p:cNvPr>
          <p:cNvSpPr>
            <a:spLocks noGrp="1"/>
          </p:cNvSpPr>
          <p:nvPr>
            <p:ph sz="half" idx="1"/>
          </p:nvPr>
        </p:nvSpPr>
        <p:spPr>
          <a:xfrm>
            <a:off x="2152650" y="1825625"/>
            <a:ext cx="3886200" cy="4351338"/>
          </a:xfrm>
        </p:spPr>
        <p:txBody>
          <a:bodyPr/>
          <a:lstStyle/>
          <a:p>
            <a:pPr marL="0" indent="0" algn="ctr">
              <a:buNone/>
            </a:pPr>
            <a:endParaRPr lang="en-US">
              <a:hlinkClick r:id="rId2"/>
            </a:endParaRPr>
          </a:p>
          <a:p>
            <a:pPr marL="0" indent="0" algn="ctr">
              <a:buNone/>
            </a:pPr>
            <a:endParaRPr lang="en-US">
              <a:hlinkClick r:id="rId2"/>
            </a:endParaRPr>
          </a:p>
          <a:p>
            <a:pPr marL="0" indent="0" algn="ctr">
              <a:buNone/>
            </a:pPr>
            <a:endParaRPr lang="en-US">
              <a:hlinkClick r:id="rId2"/>
            </a:endParaRPr>
          </a:p>
          <a:p>
            <a:pPr marL="0" indent="0" algn="ctr">
              <a:buNone/>
            </a:pPr>
            <a:r>
              <a:rPr lang="en-US" sz="3600" b="1">
                <a:hlinkClick r:id="rId2"/>
              </a:rPr>
              <a:t>http://bit.ly/</a:t>
            </a:r>
            <a:br>
              <a:rPr lang="en-US" sz="3600" b="1">
                <a:hlinkClick r:id="rId3" invalidUrl="http:///"/>
              </a:rPr>
            </a:br>
            <a:r>
              <a:rPr lang="en-US" sz="3600" b="1">
                <a:hlinkClick r:id="rId4"/>
              </a:rPr>
              <a:t>RTSS18KAVR</a:t>
            </a:r>
            <a:endParaRPr lang="en-US" sz="3600" b="1"/>
          </a:p>
          <a:p>
            <a:pPr marL="0" indent="0" algn="ctr">
              <a:buNone/>
            </a:pPr>
            <a:endParaRPr lang="en-US"/>
          </a:p>
        </p:txBody>
      </p:sp>
      <p:sp>
        <p:nvSpPr>
          <p:cNvPr id="4" name="Content Placeholder 3">
            <a:extLst>
              <a:ext uri="{FF2B5EF4-FFF2-40B4-BE49-F238E27FC236}">
                <a16:creationId xmlns:a16="http://schemas.microsoft.com/office/drawing/2014/main" id="{169A4D5F-3720-4A88-A40A-654814D4A0FC}"/>
              </a:ext>
            </a:extLst>
          </p:cNvPr>
          <p:cNvSpPr>
            <a:spLocks noGrp="1"/>
          </p:cNvSpPr>
          <p:nvPr>
            <p:ph sz="half" idx="2"/>
          </p:nvPr>
        </p:nvSpPr>
        <p:spPr/>
        <p:txBody>
          <a:bodyPr anchor="ctr"/>
          <a:lstStyle/>
          <a:p>
            <a:pPr marL="514350" indent="-514350">
              <a:buFont typeface="+mj-lt"/>
              <a:buAutoNum type="arabicPeriod"/>
            </a:pPr>
            <a:r>
              <a:rPr lang="en-US"/>
              <a:t>Recreate paper results</a:t>
            </a:r>
            <a:br>
              <a:rPr lang="en-US"/>
            </a:br>
            <a:endParaRPr lang="en-US"/>
          </a:p>
          <a:p>
            <a:pPr marL="514350" indent="-514350">
              <a:buFont typeface="+mj-lt"/>
              <a:buAutoNum type="arabicPeriod"/>
            </a:pPr>
            <a:r>
              <a:rPr lang="en-US"/>
              <a:t>Customize task sets</a:t>
            </a:r>
            <a:br>
              <a:rPr lang="en-US"/>
            </a:br>
            <a:endParaRPr lang="en-US"/>
          </a:p>
          <a:p>
            <a:pPr marL="514350" indent="-514350">
              <a:buFont typeface="+mj-lt"/>
              <a:buAutoNum type="arabicPeriod"/>
            </a:pPr>
            <a:r>
              <a:rPr lang="en-US"/>
              <a:t>Graphical comparison</a:t>
            </a:r>
            <a:br>
              <a:rPr lang="en-US"/>
            </a:br>
            <a:endParaRPr lang="en-US"/>
          </a:p>
          <a:p>
            <a:pPr marL="514350" indent="-514350">
              <a:buFont typeface="+mj-lt"/>
              <a:buAutoNum type="arabicPeriod"/>
            </a:pPr>
            <a:r>
              <a:rPr lang="en-US"/>
              <a:t>Python w/ Markdown documentation</a:t>
            </a:r>
          </a:p>
        </p:txBody>
      </p:sp>
      <p:pic>
        <p:nvPicPr>
          <p:cNvPr id="9" name="Content Placeholder 7" descr="A close up of a sign&#10;&#10;Description generated with very high confidence">
            <a:extLst>
              <a:ext uri="{FF2B5EF4-FFF2-40B4-BE49-F238E27FC236}">
                <a16:creationId xmlns:a16="http://schemas.microsoft.com/office/drawing/2014/main" id="{9FA4F09B-2704-4DF6-B896-CC7A5CD4D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1690689"/>
            <a:ext cx="3886200" cy="1593342"/>
          </a:xfrm>
          <a:prstGeom prst="rect">
            <a:avLst/>
          </a:prstGeom>
        </p:spPr>
      </p:pic>
      <p:pic>
        <p:nvPicPr>
          <p:cNvPr id="6" name="Picture 5">
            <a:extLst>
              <a:ext uri="{FF2B5EF4-FFF2-40B4-BE49-F238E27FC236}">
                <a16:creationId xmlns:a16="http://schemas.microsoft.com/office/drawing/2014/main" id="{1CA55785-070C-4EAF-84EF-FD9FF951A6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313840" y="4609597"/>
            <a:ext cx="1563825" cy="1567369"/>
          </a:xfrm>
          <a:prstGeom prst="rect">
            <a:avLst/>
          </a:prstGeom>
        </p:spPr>
      </p:pic>
      <p:sp>
        <p:nvSpPr>
          <p:cNvPr id="3" name="Slide Number Placeholder 2">
            <a:extLst>
              <a:ext uri="{FF2B5EF4-FFF2-40B4-BE49-F238E27FC236}">
                <a16:creationId xmlns:a16="http://schemas.microsoft.com/office/drawing/2014/main" id="{795ECE35-3AF0-4897-9E27-E05BC0A8ADB8}"/>
              </a:ext>
            </a:extLst>
          </p:cNvPr>
          <p:cNvSpPr>
            <a:spLocks noGrp="1"/>
          </p:cNvSpPr>
          <p:nvPr>
            <p:ph type="sldNum" sz="quarter" idx="12"/>
          </p:nvPr>
        </p:nvSpPr>
        <p:spPr/>
        <p:txBody>
          <a:bodyPr/>
          <a:lstStyle/>
          <a:p>
            <a:fld id="{C0DF9C1F-DB74-1E4B-8839-30A600129FD3}" type="slidenum">
              <a:rPr lang="en-US" smtClean="0"/>
              <a:t>53</a:t>
            </a:fld>
            <a:endParaRPr lang="en-US"/>
          </a:p>
        </p:txBody>
      </p:sp>
    </p:spTree>
    <p:extLst>
      <p:ext uri="{BB962C8B-B14F-4D97-AF65-F5344CB8AC3E}">
        <p14:creationId xmlns:p14="http://schemas.microsoft.com/office/powerpoint/2010/main" val="2569086294"/>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39FC42-9155-41FD-9EFD-901DE163ABB5}"/>
              </a:ext>
            </a:extLst>
          </p:cNvPr>
          <p:cNvSpPr>
            <a:spLocks noGrp="1"/>
          </p:cNvSpPr>
          <p:nvPr>
            <p:ph sz="half" idx="1"/>
          </p:nvPr>
        </p:nvSpPr>
        <p:spPr>
          <a:xfrm>
            <a:off x="2152653" y="1727152"/>
            <a:ext cx="7888733" cy="482464"/>
          </a:xfrm>
        </p:spPr>
        <p:txBody>
          <a:bodyPr vert="horz" lIns="91440" tIns="45720" rIns="91440" bIns="45720" rtlCol="0" anchor="t">
            <a:normAutofit/>
          </a:bodyPr>
          <a:lstStyle/>
          <a:p>
            <a:pPr marL="514350" indent="-514350">
              <a:buFont typeface="+mj-lt"/>
              <a:buAutoNum type="arabicPeriod"/>
            </a:pPr>
            <a:r>
              <a:rPr lang="en-US" sz="2400"/>
              <a:t>Relax the symmetric acceleration assumptions</a:t>
            </a:r>
          </a:p>
        </p:txBody>
      </p:sp>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dirty="0"/>
              <a:t>Engine Control Future Work</a:t>
            </a:r>
          </a:p>
        </p:txBody>
      </p:sp>
      <p:grpSp>
        <p:nvGrpSpPr>
          <p:cNvPr id="4" name="Group 3">
            <a:extLst>
              <a:ext uri="{FF2B5EF4-FFF2-40B4-BE49-F238E27FC236}">
                <a16:creationId xmlns:a16="http://schemas.microsoft.com/office/drawing/2014/main" id="{9627D935-17B8-48E6-881B-A92F9BC62E03}"/>
              </a:ext>
            </a:extLst>
          </p:cNvPr>
          <p:cNvGrpSpPr/>
          <p:nvPr/>
        </p:nvGrpSpPr>
        <p:grpSpPr>
          <a:xfrm>
            <a:off x="4215215" y="2198369"/>
            <a:ext cx="2239030" cy="630125"/>
            <a:chOff x="2738677" y="2254638"/>
            <a:chExt cx="2239030" cy="63012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B1A755-E343-414B-9A48-69F6DCE31736}"/>
                    </a:ext>
                  </a:extLst>
                </p:cNvPr>
                <p:cNvSpPr txBox="1"/>
                <p:nvPr/>
              </p:nvSpPr>
              <p:spPr>
                <a:xfrm>
                  <a:off x="3458136" y="2308090"/>
                  <a:ext cx="80011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sz="2800"/>
                </a:p>
              </p:txBody>
            </p:sp>
          </mc:Choice>
          <mc:Fallback xmlns="">
            <p:sp>
              <p:nvSpPr>
                <p:cNvPr id="3" name="TextBox 2">
                  <a:extLst>
                    <a:ext uri="{FF2B5EF4-FFF2-40B4-BE49-F238E27FC236}">
                      <a16:creationId xmlns:a16="http://schemas.microsoft.com/office/drawing/2014/main" id="{54B1A755-E343-414B-9A48-69F6DCE31736}"/>
                    </a:ext>
                  </a:extLst>
                </p:cNvPr>
                <p:cNvSpPr txBox="1">
                  <a:spLocks noRot="1" noChangeAspect="1" noMove="1" noResize="1" noEditPoints="1" noAdjustHandles="1" noChangeArrowheads="1" noChangeShapeType="1" noTextEdit="1"/>
                </p:cNvSpPr>
                <p:nvPr/>
              </p:nvSpPr>
              <p:spPr>
                <a:xfrm>
                  <a:off x="3458136" y="2308090"/>
                  <a:ext cx="80011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8C743B5C-4F60-4854-A4E5-A29FF3A3875B}"/>
                    </a:ext>
                  </a:extLst>
                </p:cNvPr>
                <p:cNvSpPr/>
                <p:nvPr/>
              </p:nvSpPr>
              <p:spPr>
                <a:xfrm flipH="1">
                  <a:off x="2738677" y="225463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8C743B5C-4F60-4854-A4E5-A29FF3A3875B}"/>
                    </a:ext>
                  </a:extLst>
                </p:cNvPr>
                <p:cNvSpPr>
                  <a:spLocks noRot="1" noChangeAspect="1" noMove="1" noResize="1" noEditPoints="1" noAdjustHandles="1" noChangeArrowheads="1" noChangeShapeType="1" noTextEdit="1"/>
                </p:cNvSpPr>
                <p:nvPr/>
              </p:nvSpPr>
              <p:spPr>
                <a:xfrm flipH="1">
                  <a:off x="2738677" y="2254638"/>
                  <a:ext cx="811414" cy="630125"/>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Arrow: Notched Right 10">
                  <a:extLst>
                    <a:ext uri="{FF2B5EF4-FFF2-40B4-BE49-F238E27FC236}">
                      <a16:creationId xmlns:a16="http://schemas.microsoft.com/office/drawing/2014/main" id="{57EFE2FC-1BC5-4299-BC4F-61DD32EA92FF}"/>
                    </a:ext>
                  </a:extLst>
                </p:cNvPr>
                <p:cNvSpPr/>
                <p:nvPr/>
              </p:nvSpPr>
              <p:spPr>
                <a:xfrm>
                  <a:off x="4166293" y="225463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 name="Arrow: Notched Right 10">
                  <a:extLst>
                    <a:ext uri="{FF2B5EF4-FFF2-40B4-BE49-F238E27FC236}">
                      <a16:creationId xmlns:a16="http://schemas.microsoft.com/office/drawing/2014/main" id="{57EFE2FC-1BC5-4299-BC4F-61DD32EA92FF}"/>
                    </a:ext>
                  </a:extLst>
                </p:cNvPr>
                <p:cNvSpPr>
                  <a:spLocks noRot="1" noChangeAspect="1" noMove="1" noResize="1" noEditPoints="1" noAdjustHandles="1" noChangeArrowheads="1" noChangeShapeType="1" noTextEdit="1"/>
                </p:cNvSpPr>
                <p:nvPr/>
              </p:nvSpPr>
              <p:spPr>
                <a:xfrm>
                  <a:off x="4166293" y="2254638"/>
                  <a:ext cx="811414" cy="630125"/>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C9E025E3-1AFC-4000-BE11-330FF6FA4D34}"/>
              </a:ext>
            </a:extLst>
          </p:cNvPr>
          <p:cNvGrpSpPr/>
          <p:nvPr/>
        </p:nvGrpSpPr>
        <p:grpSpPr>
          <a:xfrm>
            <a:off x="7632903" y="4620998"/>
            <a:ext cx="1725607" cy="2031310"/>
            <a:chOff x="3641377" y="517405"/>
            <a:chExt cx="4836784" cy="5693654"/>
          </a:xfrm>
        </p:grpSpPr>
        <p:sp>
          <p:nvSpPr>
            <p:cNvPr id="80" name="Oval 79">
              <a:extLst>
                <a:ext uri="{FF2B5EF4-FFF2-40B4-BE49-F238E27FC236}">
                  <a16:creationId xmlns:a16="http://schemas.microsoft.com/office/drawing/2014/main" id="{58C431A0-51B0-435E-B3C1-54A4727C151B}"/>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81" name="Straight Arrow Connector 80">
              <a:extLst>
                <a:ext uri="{FF2B5EF4-FFF2-40B4-BE49-F238E27FC236}">
                  <a16:creationId xmlns:a16="http://schemas.microsoft.com/office/drawing/2014/main" id="{5D782086-FD64-4CEB-B525-4B3201A9EE6F}"/>
                </a:ext>
              </a:extLst>
            </p:cNvPr>
            <p:cNvCxnSpPr>
              <a:stCxn id="97" idx="5"/>
              <a:endCxn id="8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34F39582-FC8F-47FE-B7E6-2324AB30C3F0}"/>
                </a:ext>
              </a:extLst>
            </p:cNvPr>
            <p:cNvCxnSpPr>
              <a:stCxn id="97" idx="3"/>
              <a:endCxn id="9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D8FF07-91FD-4DD7-AB18-CAFE57E85680}"/>
                </a:ext>
              </a:extLst>
            </p:cNvPr>
            <p:cNvCxnSpPr>
              <a:stCxn id="96" idx="4"/>
              <a:endCxn id="9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47BE80FE-8CA2-4C00-9BE4-2F74B398BCF9}"/>
                </a:ext>
              </a:extLst>
            </p:cNvPr>
            <p:cNvCxnSpPr>
              <a:stCxn id="93" idx="4"/>
              <a:endCxn id="9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37D6477-BBA1-4AE4-8A6B-879D0668C34F}"/>
                </a:ext>
              </a:extLst>
            </p:cNvPr>
            <p:cNvCxnSpPr>
              <a:stCxn id="80" idx="4"/>
              <a:endCxn id="9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ED7838E-69E0-431B-92B3-52AD76136C23}"/>
                </a:ext>
              </a:extLst>
            </p:cNvPr>
            <p:cNvCxnSpPr>
              <a:stCxn id="9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2D6D9972-69BC-4E68-982A-1BAB2646DDF6}"/>
                </a:ext>
              </a:extLst>
            </p:cNvPr>
            <p:cNvCxnSpPr>
              <a:stCxn id="98" idx="5"/>
              <a:endCxn id="9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8CFF4057-FE18-4C39-AFFB-9101B2D69F70}"/>
                </a:ext>
              </a:extLst>
            </p:cNvPr>
            <p:cNvCxnSpPr>
              <a:stCxn id="98" idx="3"/>
              <a:endCxn id="10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317250CD-7BED-4E81-A702-CA40B748209A}"/>
                </a:ext>
              </a:extLst>
            </p:cNvPr>
            <p:cNvCxnSpPr>
              <a:stCxn id="100" idx="4"/>
              <a:endCxn id="10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0702A6A0-4435-4ED1-9BB3-C3686453C081}"/>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680999B4-97DF-4D7E-9F1C-9F14BEFC8E5F}"/>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BD6BC162-92A2-485D-B92F-4EDD1AB58DE5}"/>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3" name="Oval 92">
              <a:extLst>
                <a:ext uri="{FF2B5EF4-FFF2-40B4-BE49-F238E27FC236}">
                  <a16:creationId xmlns:a16="http://schemas.microsoft.com/office/drawing/2014/main" id="{44E1F4F5-405C-4D16-A1E0-D58DB4AFC52E}"/>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4" name="Oval 93">
              <a:extLst>
                <a:ext uri="{FF2B5EF4-FFF2-40B4-BE49-F238E27FC236}">
                  <a16:creationId xmlns:a16="http://schemas.microsoft.com/office/drawing/2014/main" id="{F1D2C8BA-503E-45FA-BD8C-7B0C6BB0EF39}"/>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5" name="Oval 94">
              <a:extLst>
                <a:ext uri="{FF2B5EF4-FFF2-40B4-BE49-F238E27FC236}">
                  <a16:creationId xmlns:a16="http://schemas.microsoft.com/office/drawing/2014/main" id="{A43BD8E7-2835-44D0-A8F1-17EE750789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6" name="Oval 95">
              <a:extLst>
                <a:ext uri="{FF2B5EF4-FFF2-40B4-BE49-F238E27FC236}">
                  <a16:creationId xmlns:a16="http://schemas.microsoft.com/office/drawing/2014/main" id="{010D4C50-5730-4AA7-96E2-4A501F408E7B}"/>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7" name="Oval 96">
              <a:extLst>
                <a:ext uri="{FF2B5EF4-FFF2-40B4-BE49-F238E27FC236}">
                  <a16:creationId xmlns:a16="http://schemas.microsoft.com/office/drawing/2014/main" id="{DE89A6EB-B2E5-474A-86CC-FDDD761B309F}"/>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8" name="Oval 97">
              <a:extLst>
                <a:ext uri="{FF2B5EF4-FFF2-40B4-BE49-F238E27FC236}">
                  <a16:creationId xmlns:a16="http://schemas.microsoft.com/office/drawing/2014/main" id="{04870F61-A96D-46FB-A1B1-F5D17D12859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9" name="Oval 98">
              <a:extLst>
                <a:ext uri="{FF2B5EF4-FFF2-40B4-BE49-F238E27FC236}">
                  <a16:creationId xmlns:a16="http://schemas.microsoft.com/office/drawing/2014/main" id="{7343554A-EF5F-4944-B67C-269AC9E02AB3}"/>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0" name="Oval 99">
              <a:extLst>
                <a:ext uri="{FF2B5EF4-FFF2-40B4-BE49-F238E27FC236}">
                  <a16:creationId xmlns:a16="http://schemas.microsoft.com/office/drawing/2014/main" id="{3A598C72-F919-4B80-907C-8B0477BC4C4D}"/>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1" name="Oval 100">
              <a:extLst>
                <a:ext uri="{FF2B5EF4-FFF2-40B4-BE49-F238E27FC236}">
                  <a16:creationId xmlns:a16="http://schemas.microsoft.com/office/drawing/2014/main" id="{CB0E4B96-9DC2-4C05-8BA7-47FA15096AD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114" name="Rectangle 113">
            <a:extLst>
              <a:ext uri="{FF2B5EF4-FFF2-40B4-BE49-F238E27FC236}">
                <a16:creationId xmlns:a16="http://schemas.microsoft.com/office/drawing/2014/main" id="{C0F05B8D-99FD-4528-8E73-73DDBFC78D3B}"/>
              </a:ext>
            </a:extLst>
          </p:cNvPr>
          <p:cNvSpPr/>
          <p:nvPr/>
        </p:nvSpPr>
        <p:spPr>
          <a:xfrm>
            <a:off x="6884393" y="5271049"/>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115" name="Group 114">
            <a:extLst>
              <a:ext uri="{FF2B5EF4-FFF2-40B4-BE49-F238E27FC236}">
                <a16:creationId xmlns:a16="http://schemas.microsoft.com/office/drawing/2014/main" id="{4168DE03-373C-4EEF-8EA0-7DB7B314805C}"/>
              </a:ext>
            </a:extLst>
          </p:cNvPr>
          <p:cNvGrpSpPr/>
          <p:nvPr/>
        </p:nvGrpSpPr>
        <p:grpSpPr>
          <a:xfrm>
            <a:off x="4755551" y="4608269"/>
            <a:ext cx="722264" cy="873836"/>
            <a:chOff x="3359342" y="3431426"/>
            <a:chExt cx="842653" cy="1019490"/>
          </a:xfrm>
        </p:grpSpPr>
        <p:cxnSp>
          <p:nvCxnSpPr>
            <p:cNvPr id="116" name="Straight Connector 115">
              <a:extLst>
                <a:ext uri="{FF2B5EF4-FFF2-40B4-BE49-F238E27FC236}">
                  <a16:creationId xmlns:a16="http://schemas.microsoft.com/office/drawing/2014/main" id="{829015A3-E48F-4FA4-9566-3D44A68F32C5}"/>
                </a:ext>
              </a:extLst>
            </p:cNvPr>
            <p:cNvCxnSpPr/>
            <p:nvPr/>
          </p:nvCxnSpPr>
          <p:spPr>
            <a:xfrm flipH="1">
              <a:off x="3695222" y="3583330"/>
              <a:ext cx="506773" cy="867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4E0AB6-8C88-4771-B0DF-13571F0807B9}"/>
                </a:ext>
              </a:extLst>
            </p:cNvPr>
            <p:cNvCxnSpPr/>
            <p:nvPr/>
          </p:nvCxnSpPr>
          <p:spPr>
            <a:xfrm>
              <a:off x="3695221" y="3529085"/>
              <a:ext cx="0" cy="921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FD9E43-8983-4FBF-AD11-3404BF3036D5}"/>
                </a:ext>
              </a:extLst>
            </p:cNvPr>
            <p:cNvSpPr txBox="1"/>
            <p:nvPr/>
          </p:nvSpPr>
          <p:spPr>
            <a:xfrm>
              <a:off x="3787001" y="3431426"/>
              <a:ext cx="216421" cy="466802"/>
            </a:xfrm>
            <a:prstGeom prst="rect">
              <a:avLst/>
            </a:prstGeom>
            <a:noFill/>
          </p:spPr>
          <p:txBody>
            <a:bodyPr wrap="square" rtlCol="0">
              <a:spAutoFit/>
            </a:bodyPr>
            <a:lstStyle/>
            <a:p>
              <a:r>
                <a:rPr lang="el-GR" sz="2000"/>
                <a:t>θ</a:t>
              </a:r>
              <a:endParaRPr lang="en-US" sz="2000"/>
            </a:p>
          </p:txBody>
        </p:sp>
        <p:sp>
          <p:nvSpPr>
            <p:cNvPr id="119" name="Arc 118">
              <a:extLst>
                <a:ext uri="{FF2B5EF4-FFF2-40B4-BE49-F238E27FC236}">
                  <a16:creationId xmlns:a16="http://schemas.microsoft.com/office/drawing/2014/main" id="{9163850A-270B-4CAE-89DA-0E4BFF68588F}"/>
                </a:ext>
              </a:extLst>
            </p:cNvPr>
            <p:cNvSpPr/>
            <p:nvPr/>
          </p:nvSpPr>
          <p:spPr>
            <a:xfrm>
              <a:off x="3359342" y="3761478"/>
              <a:ext cx="671759" cy="255645"/>
            </a:xfrm>
            <a:prstGeom prst="arc">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21" name="Picture 120">
            <a:extLst>
              <a:ext uri="{FF2B5EF4-FFF2-40B4-BE49-F238E27FC236}">
                <a16:creationId xmlns:a16="http://schemas.microsoft.com/office/drawing/2014/main" id="{74E8C7E7-0B6F-487B-B340-33A1E3B3A6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29795" y="3452692"/>
            <a:ext cx="349173" cy="698346"/>
          </a:xfrm>
          <a:prstGeom prst="rect">
            <a:avLst/>
          </a:prstGeom>
        </p:spPr>
      </p:pic>
      <p:pic>
        <p:nvPicPr>
          <p:cNvPr id="123" name="Picture 122">
            <a:extLst>
              <a:ext uri="{FF2B5EF4-FFF2-40B4-BE49-F238E27FC236}">
                <a16:creationId xmlns:a16="http://schemas.microsoft.com/office/drawing/2014/main" id="{D0892B8E-3096-4EF2-B730-CA7A1D91236D}"/>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6923" t="15939" r="27786" b="19456"/>
          <a:stretch/>
        </p:blipFill>
        <p:spPr>
          <a:xfrm>
            <a:off x="5269628" y="3438996"/>
            <a:ext cx="746406" cy="712042"/>
          </a:xfrm>
          <a:prstGeom prst="rect">
            <a:avLst/>
          </a:prstGeom>
        </p:spPr>
      </p:pic>
      <p:sp>
        <p:nvSpPr>
          <p:cNvPr id="124" name="Rectangle 123">
            <a:extLst>
              <a:ext uri="{FF2B5EF4-FFF2-40B4-BE49-F238E27FC236}">
                <a16:creationId xmlns:a16="http://schemas.microsoft.com/office/drawing/2014/main" id="{A0D1D74C-9C7C-4C82-A2F1-1AD52087FE1D}"/>
              </a:ext>
            </a:extLst>
          </p:cNvPr>
          <p:cNvSpPr/>
          <p:nvPr/>
        </p:nvSpPr>
        <p:spPr>
          <a:xfrm>
            <a:off x="2152650" y="2974020"/>
            <a:ext cx="4572000" cy="461665"/>
          </a:xfrm>
          <a:prstGeom prst="rect">
            <a:avLst/>
          </a:prstGeom>
        </p:spPr>
        <p:txBody>
          <a:bodyPr>
            <a:spAutoFit/>
          </a:bodyPr>
          <a:lstStyle/>
          <a:p>
            <a:pPr marL="514350" indent="-514350">
              <a:buFont typeface="+mj-lt"/>
              <a:buAutoNum type="arabicPeriod" startAt="2"/>
            </a:pPr>
            <a:r>
              <a:rPr lang="en-US" sz="2400">
                <a:latin typeface="Garamond" panose="02020404030301010803" pitchFamily="18" charset="0"/>
              </a:rPr>
              <a:t>Additional problem dimensions</a:t>
            </a:r>
          </a:p>
        </p:txBody>
      </p:sp>
      <p:sp>
        <p:nvSpPr>
          <p:cNvPr id="125" name="Rectangle 124">
            <a:extLst>
              <a:ext uri="{FF2B5EF4-FFF2-40B4-BE49-F238E27FC236}">
                <a16:creationId xmlns:a16="http://schemas.microsoft.com/office/drawing/2014/main" id="{DB9E4A28-0790-4306-AFEC-911C596783AF}"/>
              </a:ext>
            </a:extLst>
          </p:cNvPr>
          <p:cNvSpPr/>
          <p:nvPr/>
        </p:nvSpPr>
        <p:spPr>
          <a:xfrm>
            <a:off x="2185179" y="4200086"/>
            <a:ext cx="4572000" cy="461665"/>
          </a:xfrm>
          <a:prstGeom prst="rect">
            <a:avLst/>
          </a:prstGeom>
        </p:spPr>
        <p:txBody>
          <a:bodyPr>
            <a:spAutoFit/>
          </a:bodyPr>
          <a:lstStyle/>
          <a:p>
            <a:pPr marL="514350" indent="-514350">
              <a:buFont typeface="+mj-lt"/>
              <a:buAutoNum type="arabicPeriod" startAt="3"/>
            </a:pPr>
            <a:r>
              <a:rPr lang="en-US" sz="2400" dirty="0">
                <a:latin typeface="Garamond" panose="02020404030301010803" pitchFamily="18" charset="0"/>
              </a:rPr>
              <a:t>AVR tasks with different phases</a:t>
            </a:r>
          </a:p>
        </p:txBody>
      </p:sp>
      <p:sp>
        <p:nvSpPr>
          <p:cNvPr id="126" name="Rectangle 125">
            <a:extLst>
              <a:ext uri="{FF2B5EF4-FFF2-40B4-BE49-F238E27FC236}">
                <a16:creationId xmlns:a16="http://schemas.microsoft.com/office/drawing/2014/main" id="{316AF52D-9D04-46B5-8054-D192AF4C2BFA}"/>
              </a:ext>
            </a:extLst>
          </p:cNvPr>
          <p:cNvSpPr/>
          <p:nvPr/>
        </p:nvSpPr>
        <p:spPr>
          <a:xfrm>
            <a:off x="2152650" y="5426153"/>
            <a:ext cx="4572000" cy="461665"/>
          </a:xfrm>
          <a:prstGeom prst="rect">
            <a:avLst/>
          </a:prstGeom>
        </p:spPr>
        <p:txBody>
          <a:bodyPr>
            <a:spAutoFit/>
          </a:bodyPr>
          <a:lstStyle/>
          <a:p>
            <a:pPr marL="514350" indent="-514350">
              <a:buFont typeface="+mj-lt"/>
              <a:buAutoNum type="arabicPeriod" startAt="4"/>
            </a:pPr>
            <a:r>
              <a:rPr lang="en-US" sz="2400" dirty="0">
                <a:latin typeface="Garamond" panose="02020404030301010803" pitchFamily="18" charset="0"/>
              </a:rPr>
              <a:t>Approximation algorithms</a:t>
            </a:r>
          </a:p>
        </p:txBody>
      </p:sp>
      <p:sp>
        <p:nvSpPr>
          <p:cNvPr id="8" name="Slide Number Placeholder 7">
            <a:extLst>
              <a:ext uri="{FF2B5EF4-FFF2-40B4-BE49-F238E27FC236}">
                <a16:creationId xmlns:a16="http://schemas.microsoft.com/office/drawing/2014/main" id="{11BE79D5-6105-49EF-AF09-BA3576FBDAF6}"/>
              </a:ext>
            </a:extLst>
          </p:cNvPr>
          <p:cNvSpPr>
            <a:spLocks noGrp="1"/>
          </p:cNvSpPr>
          <p:nvPr>
            <p:ph type="sldNum" sz="quarter" idx="12"/>
          </p:nvPr>
        </p:nvSpPr>
        <p:spPr/>
        <p:txBody>
          <a:bodyPr/>
          <a:lstStyle/>
          <a:p>
            <a:fld id="{C0DF9C1F-DB74-1E4B-8839-30A600129FD3}" type="slidenum">
              <a:rPr lang="en-US" smtClean="0"/>
              <a:t>54</a:t>
            </a:fld>
            <a:endParaRPr lang="en-US"/>
          </a:p>
        </p:txBody>
      </p:sp>
    </p:spTree>
    <p:extLst>
      <p:ext uri="{BB962C8B-B14F-4D97-AF65-F5344CB8AC3E}">
        <p14:creationId xmlns:p14="http://schemas.microsoft.com/office/powerpoint/2010/main" val="1536510455"/>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500"/>
                                        <p:tgtEl>
                                          <p:spTgt spid="1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4" grpId="0"/>
      <p:bldP spid="124" grpId="0"/>
      <p:bldP spid="125" grpId="0"/>
      <p:bldP spid="12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dirty="0"/>
              <a:t>Engine Control Conclusion</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dirty="0"/>
              <a:t>1. Worst-case AVR task demand ↔</a:t>
            </a:r>
            <a:br>
              <a:rPr lang="en-US" sz="2400" dirty="0"/>
            </a:br>
            <a:r>
              <a:rPr lang="en-US" sz="2400" dirty="0"/>
              <a:t>    Bounded precedence constraint knapsack problem (BPCKP).</a:t>
            </a:r>
          </a:p>
          <a:p>
            <a:pPr marL="513715" indent="-513715">
              <a:buFont typeface="+mj-lt"/>
              <a:buAutoNum type="arabicPeriod"/>
            </a:pPr>
            <a:endParaRPr lang="en-US" sz="2400" dirty="0"/>
          </a:p>
          <a:p>
            <a:pPr marL="513715" indent="-513715">
              <a:buFont typeface="+mj-lt"/>
              <a:buAutoNum type="arabicPeriod"/>
            </a:pPr>
            <a:endParaRPr lang="en-US" sz="2400" dirty="0"/>
          </a:p>
        </p:txBody>
      </p:sp>
      <p:sp>
        <p:nvSpPr>
          <p:cNvPr id="67" name="TextBox 66"/>
          <p:cNvSpPr txBox="1"/>
          <p:nvPr/>
        </p:nvSpPr>
        <p:spPr>
          <a:xfrm>
            <a:off x="2152651" y="2438954"/>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a:t>
            </a:r>
            <a:br>
              <a:rPr lang="en-US" sz="2400">
                <a:latin typeface="Garamond" panose="02020404030301010803" pitchFamily="18" charset="0"/>
              </a:rPr>
            </a:br>
            <a:r>
              <a:rPr lang="en-US" sz="2400">
                <a:latin typeface="Garamond" panose="02020404030301010803" pitchFamily="18" charset="0"/>
              </a:rPr>
              <a:t>    </a:t>
            </a:r>
            <a:r>
              <a:rPr lang="en-US" sz="2400">
                <a:latin typeface="Garamond" panose="02020404030301010803" pitchFamily="18" charset="0"/>
                <a:sym typeface="Wingdings" panose="05000000000000000000" pitchFamily="2" charset="2"/>
              </a:rPr>
              <a:t>→ </a:t>
            </a:r>
            <a:r>
              <a:rPr lang="en-US" sz="2400">
                <a:latin typeface="Garamond" panose="02020404030301010803" pitchFamily="18" charset="0"/>
              </a:rPr>
              <a:t>Reduced search space.</a:t>
            </a:r>
          </a:p>
          <a:p>
            <a:endParaRPr lang="en-US" sz="2400">
              <a:latin typeface="Garamond" panose="02020404030301010803" pitchFamily="18" charset="0"/>
            </a:endParaRPr>
          </a:p>
        </p:txBody>
      </p:sp>
      <p:sp>
        <p:nvSpPr>
          <p:cNvPr id="68" name="TextBox 67"/>
          <p:cNvSpPr txBox="1"/>
          <p:nvPr/>
        </p:nvSpPr>
        <p:spPr>
          <a:xfrm>
            <a:off x="2152649" y="3283999"/>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a:t>
            </a:r>
            <a:br>
              <a:rPr lang="en-US" sz="2400">
                <a:latin typeface="Garamond" panose="02020404030301010803" pitchFamily="18" charset="0"/>
              </a:rPr>
            </a:br>
            <a:r>
              <a:rPr lang="en-US" sz="2400">
                <a:latin typeface="Garamond" panose="02020404030301010803" pitchFamily="18" charset="0"/>
              </a:rPr>
              <a:t>    state-of-the-art in computation time.</a:t>
            </a:r>
          </a:p>
        </p:txBody>
      </p:sp>
      <p:grpSp>
        <p:nvGrpSpPr>
          <p:cNvPr id="41" name="Group 40">
            <a:extLst>
              <a:ext uri="{FF2B5EF4-FFF2-40B4-BE49-F238E27FC236}">
                <a16:creationId xmlns:a16="http://schemas.microsoft.com/office/drawing/2014/main" id="{94528210-5490-4324-9D54-990E0E7ED960}"/>
              </a:ext>
            </a:extLst>
          </p:cNvPr>
          <p:cNvGrpSpPr/>
          <p:nvPr/>
        </p:nvGrpSpPr>
        <p:grpSpPr>
          <a:xfrm>
            <a:off x="8452757" y="1645860"/>
            <a:ext cx="1688431" cy="350582"/>
            <a:chOff x="7154339" y="1774105"/>
            <a:chExt cx="1688431" cy="350582"/>
          </a:xfrm>
        </p:grpSpPr>
        <p:grpSp>
          <p:nvGrpSpPr>
            <p:cNvPr id="6" name="Group 5">
              <a:extLst>
                <a:ext uri="{FF2B5EF4-FFF2-40B4-BE49-F238E27FC236}">
                  <a16:creationId xmlns:a16="http://schemas.microsoft.com/office/drawing/2014/main" id="{08CD86D0-4D09-4142-A788-8DE5939F8CE1}"/>
                </a:ext>
              </a:extLst>
            </p:cNvPr>
            <p:cNvGrpSpPr/>
            <p:nvPr/>
          </p:nvGrpSpPr>
          <p:grpSpPr>
            <a:xfrm>
              <a:off x="7945110" y="1774105"/>
              <a:ext cx="288265" cy="335693"/>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7154339" y="1798773"/>
              <a:ext cx="478303" cy="257886"/>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7585416" y="1846925"/>
              <a:ext cx="349776" cy="246221"/>
            </a:xfrm>
            <a:prstGeom prst="rect">
              <a:avLst/>
            </a:prstGeom>
          </p:spPr>
          <p:txBody>
            <a:bodyPr wrap="none">
              <a:spAutoFit/>
            </a:bodyPr>
            <a:lstStyle/>
            <a:p>
              <a:r>
                <a:rPr lang="en-US" sz="1000"/>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45" name="Group 44">
            <a:extLst>
              <a:ext uri="{FF2B5EF4-FFF2-40B4-BE49-F238E27FC236}">
                <a16:creationId xmlns:a16="http://schemas.microsoft.com/office/drawing/2014/main" id="{6B14F2B2-459B-46CE-9651-29783339B3FE}"/>
              </a:ext>
            </a:extLst>
          </p:cNvPr>
          <p:cNvGrpSpPr/>
          <p:nvPr/>
        </p:nvGrpSpPr>
        <p:grpSpPr>
          <a:xfrm>
            <a:off x="7923953" y="2544962"/>
            <a:ext cx="2603490" cy="752949"/>
            <a:chOff x="1551953" y="4035079"/>
            <a:chExt cx="1901462" cy="549917"/>
          </a:xfrm>
        </p:grpSpPr>
        <p:sp>
          <p:nvSpPr>
            <p:cNvPr id="39" name="Rectangle 38">
              <a:extLst>
                <a:ext uri="{FF2B5EF4-FFF2-40B4-BE49-F238E27FC236}">
                  <a16:creationId xmlns:a16="http://schemas.microsoft.com/office/drawing/2014/main" id="{9A40136A-2D1B-4910-ACCB-2F81A4419484}"/>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F167F106-62CA-409A-9F53-587DB178E39E}"/>
                </a:ext>
              </a:extLst>
            </p:cNvPr>
            <p:cNvGrpSpPr/>
            <p:nvPr/>
          </p:nvGrpSpPr>
          <p:grpSpPr>
            <a:xfrm>
              <a:off x="2755663" y="4035079"/>
              <a:ext cx="697752" cy="549917"/>
              <a:chOff x="4762015" y="3772196"/>
              <a:chExt cx="1624363" cy="1280204"/>
            </a:xfrm>
          </p:grpSpPr>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0" name="Slide Number Placeholder 39"/>
          <p:cNvSpPr>
            <a:spLocks noGrp="1"/>
          </p:cNvSpPr>
          <p:nvPr>
            <p:ph type="sldNum" sz="quarter" idx="12"/>
          </p:nvPr>
        </p:nvSpPr>
        <p:spPr/>
        <p:txBody>
          <a:bodyPr/>
          <a:lstStyle/>
          <a:p>
            <a:fld id="{9C75D887-1A03-4ABF-9F74-03C35FBA7AA7}" type="slidenum">
              <a:rPr lang="en-US" smtClean="0"/>
              <a:pPr/>
              <a:t>55</a:t>
            </a:fld>
            <a:endParaRPr lang="en-US"/>
          </a:p>
        </p:txBody>
      </p:sp>
      <p:pic>
        <p:nvPicPr>
          <p:cNvPr id="73" name="Content Placeholder 7" descr="A close up of a sign&#10;&#10;Description generated with very high confidence">
            <a:extLst>
              <a:ext uri="{FF2B5EF4-FFF2-40B4-BE49-F238E27FC236}">
                <a16:creationId xmlns:a16="http://schemas.microsoft.com/office/drawing/2014/main" id="{B2977B01-258E-431B-9F86-241C7B7367E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990716" y="4201011"/>
            <a:ext cx="1820736" cy="746502"/>
          </a:xfrm>
          <a:prstGeom prst="rect">
            <a:avLst/>
          </a:prstGeom>
        </p:spPr>
      </p:pic>
      <p:sp>
        <p:nvSpPr>
          <p:cNvPr id="48" name="Rectangle 47">
            <a:extLst>
              <a:ext uri="{FF2B5EF4-FFF2-40B4-BE49-F238E27FC236}">
                <a16:creationId xmlns:a16="http://schemas.microsoft.com/office/drawing/2014/main" id="{7159CBD4-415A-40F8-8192-FBB771A8AAED}"/>
              </a:ext>
            </a:extLst>
          </p:cNvPr>
          <p:cNvSpPr/>
          <p:nvPr/>
        </p:nvSpPr>
        <p:spPr>
          <a:xfrm>
            <a:off x="2318728" y="4950868"/>
            <a:ext cx="3164712" cy="400110"/>
          </a:xfrm>
          <a:prstGeom prst="rect">
            <a:avLst/>
          </a:prstGeom>
        </p:spPr>
        <p:txBody>
          <a:bodyPr wrap="square">
            <a:spAutoFit/>
          </a:bodyPr>
          <a:lstStyle/>
          <a:p>
            <a:pPr algn="ctr"/>
            <a:r>
              <a:rPr lang="en-US" sz="2000" b="1" u="sng">
                <a:solidFill>
                  <a:srgbClr val="00594F"/>
                </a:solidFill>
                <a:latin typeface="Garamond" panose="02020404030301010803" pitchFamily="18" charset="0"/>
                <a:hlinkClick r:id="rId10"/>
              </a:rPr>
              <a:t>http://bit.ly/</a:t>
            </a:r>
            <a:r>
              <a:rPr lang="en-US" sz="2000" b="1" u="sng">
                <a:solidFill>
                  <a:srgbClr val="00594F"/>
                </a:solidFill>
                <a:latin typeface="Garamond" panose="02020404030301010803" pitchFamily="18" charset="0"/>
                <a:hlinkClick r:id="rId11"/>
              </a:rPr>
              <a:t>RTSS18KAVR</a:t>
            </a:r>
            <a:endParaRPr lang="en-US" sz="2000" b="1">
              <a:latin typeface="Garamond" panose="02020404030301010803" pitchFamily="18" charset="0"/>
            </a:endParaRPr>
          </a:p>
        </p:txBody>
      </p:sp>
      <p:pic>
        <p:nvPicPr>
          <p:cNvPr id="74" name="Picture 73">
            <a:extLst>
              <a:ext uri="{FF2B5EF4-FFF2-40B4-BE49-F238E27FC236}">
                <a16:creationId xmlns:a16="http://schemas.microsoft.com/office/drawing/2014/main" id="{0A583EF1-DE2B-413A-889F-AB1E91F63CF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452040" y="5385761"/>
            <a:ext cx="898093" cy="900128"/>
          </a:xfrm>
          <a:prstGeom prst="rect">
            <a:avLst/>
          </a:prstGeom>
        </p:spPr>
      </p:pic>
      <p:sp>
        <p:nvSpPr>
          <p:cNvPr id="80" name="TextBox 79">
            <a:extLst>
              <a:ext uri="{FF2B5EF4-FFF2-40B4-BE49-F238E27FC236}">
                <a16:creationId xmlns:a16="http://schemas.microsoft.com/office/drawing/2014/main" id="{A7AE6A61-3400-49AF-A79D-83C854398644}"/>
              </a:ext>
            </a:extLst>
          </p:cNvPr>
          <p:cNvSpPr txBox="1"/>
          <p:nvPr/>
        </p:nvSpPr>
        <p:spPr>
          <a:xfrm>
            <a:off x="6819224" y="4662517"/>
            <a:ext cx="3164712" cy="1446550"/>
          </a:xfrm>
          <a:prstGeom prst="rect">
            <a:avLst/>
          </a:prstGeom>
          <a:noFill/>
        </p:spPr>
        <p:txBody>
          <a:bodyPr wrap="square" rtlCol="0" anchor="t">
            <a:spAutoFit/>
          </a:bodyPr>
          <a:lstStyle/>
          <a:p>
            <a:r>
              <a:rPr lang="en-US" sz="2200">
                <a:latin typeface="Garamond" panose="02020404030301010803" pitchFamily="18" charset="0"/>
              </a:rPr>
              <a:t>sandeepb@vt.edu</a:t>
            </a:r>
          </a:p>
          <a:p>
            <a:r>
              <a:rPr lang="en-US" sz="2200">
                <a:latin typeface="Garamond" panose="02020404030301010803" pitchFamily="18" charset="0"/>
              </a:rPr>
              <a:t>aaron.willcock@wayne.edu</a:t>
            </a:r>
          </a:p>
          <a:p>
            <a:r>
              <a:rPr lang="en-US" sz="2200">
                <a:latin typeface="Garamond" panose="02020404030301010803" pitchFamily="18" charset="0"/>
              </a:rPr>
              <a:t>tchantem@vt.edu</a:t>
            </a:r>
          </a:p>
          <a:p>
            <a:r>
              <a:rPr lang="en-US" sz="2200">
                <a:latin typeface="Garamond" panose="02020404030301010803" pitchFamily="18" charset="0"/>
              </a:rPr>
              <a:t>fishern@wayne.edu</a:t>
            </a:r>
          </a:p>
        </p:txBody>
      </p:sp>
      <p:sp>
        <p:nvSpPr>
          <p:cNvPr id="81" name="TextBox 80">
            <a:extLst>
              <a:ext uri="{FF2B5EF4-FFF2-40B4-BE49-F238E27FC236}">
                <a16:creationId xmlns:a16="http://schemas.microsoft.com/office/drawing/2014/main" id="{20F1FCFC-EBC0-4121-A456-8D40F7CB4280}"/>
              </a:ext>
            </a:extLst>
          </p:cNvPr>
          <p:cNvSpPr txBox="1"/>
          <p:nvPr/>
        </p:nvSpPr>
        <p:spPr>
          <a:xfrm>
            <a:off x="6819224" y="4176930"/>
            <a:ext cx="3164712" cy="461665"/>
          </a:xfrm>
          <a:prstGeom prst="rect">
            <a:avLst/>
          </a:prstGeom>
          <a:noFill/>
        </p:spPr>
        <p:txBody>
          <a:bodyPr wrap="square" rtlCol="0" anchor="t">
            <a:spAutoFit/>
          </a:bodyPr>
          <a:lstStyle/>
          <a:p>
            <a:r>
              <a:rPr lang="en-US" sz="2400" b="1">
                <a:latin typeface="Garamond" panose="02020404030301010803" pitchFamily="18" charset="0"/>
              </a:rPr>
              <a:t>Questions?</a:t>
            </a:r>
            <a:endParaRPr lang="en-US"/>
          </a:p>
        </p:txBody>
      </p:sp>
      <p:grpSp>
        <p:nvGrpSpPr>
          <p:cNvPr id="2" name="Group 1">
            <a:extLst>
              <a:ext uri="{FF2B5EF4-FFF2-40B4-BE49-F238E27FC236}">
                <a16:creationId xmlns:a16="http://schemas.microsoft.com/office/drawing/2014/main" id="{DDF37FD7-0A89-4D35-893F-218512C711FE}"/>
              </a:ext>
            </a:extLst>
          </p:cNvPr>
          <p:cNvGrpSpPr/>
          <p:nvPr/>
        </p:nvGrpSpPr>
        <p:grpSpPr>
          <a:xfrm>
            <a:off x="8907774" y="3359845"/>
            <a:ext cx="979189" cy="805869"/>
            <a:chOff x="6832834" y="3329381"/>
            <a:chExt cx="1714609" cy="1411116"/>
          </a:xfrm>
        </p:grpSpPr>
        <p:sp>
          <p:nvSpPr>
            <p:cNvPr id="75" name="Arrow: Notched Right 10">
              <a:extLst>
                <a:ext uri="{FF2B5EF4-FFF2-40B4-BE49-F238E27FC236}">
                  <a16:creationId xmlns:a16="http://schemas.microsoft.com/office/drawing/2014/main" id="{09998605-0161-44D7-9AB4-B2CD83A947A3}"/>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78" name="Group 77">
              <a:extLst>
                <a:ext uri="{FF2B5EF4-FFF2-40B4-BE49-F238E27FC236}">
                  <a16:creationId xmlns:a16="http://schemas.microsoft.com/office/drawing/2014/main" id="{7E77A92D-837F-497C-990E-DE983F4837E9}"/>
                </a:ext>
              </a:extLst>
            </p:cNvPr>
            <p:cNvGrpSpPr/>
            <p:nvPr/>
          </p:nvGrpSpPr>
          <p:grpSpPr>
            <a:xfrm>
              <a:off x="6832834" y="4161773"/>
              <a:ext cx="929922" cy="578724"/>
              <a:chOff x="6576655" y="3221955"/>
              <a:chExt cx="864868" cy="553444"/>
            </a:xfrm>
          </p:grpSpPr>
          <p:cxnSp>
            <p:nvCxnSpPr>
              <p:cNvPr id="79" name="Connector: Curved 78">
                <a:extLst>
                  <a:ext uri="{FF2B5EF4-FFF2-40B4-BE49-F238E27FC236}">
                    <a16:creationId xmlns:a16="http://schemas.microsoft.com/office/drawing/2014/main" id="{4D9FC612-452C-4CE1-91A3-CB4DC8DB50F1}"/>
                  </a:ext>
                </a:extLst>
              </p:cNvPr>
              <p:cNvCxnSpPr>
                <a:cxnSpLocks/>
                <a:stCxn id="86" idx="0"/>
                <a:endCxn id="8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3" name="Oval 82">
                <a:extLst>
                  <a:ext uri="{FF2B5EF4-FFF2-40B4-BE49-F238E27FC236}">
                    <a16:creationId xmlns:a16="http://schemas.microsoft.com/office/drawing/2014/main" id="{8721A06C-315B-45F5-B767-B11943F972CB}"/>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F13D748-0B45-4D17-84CF-69502D32FB7E}"/>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5" name="Connector: Curved 84">
                <a:extLst>
                  <a:ext uri="{FF2B5EF4-FFF2-40B4-BE49-F238E27FC236}">
                    <a16:creationId xmlns:a16="http://schemas.microsoft.com/office/drawing/2014/main" id="{0CFFE6D1-DF2E-43F3-8A42-09C4D977C703}"/>
                  </a:ext>
                </a:extLst>
              </p:cNvPr>
              <p:cNvCxnSpPr>
                <a:cxnSpLocks/>
                <a:stCxn id="83" idx="0"/>
                <a:endCxn id="8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6" name="Oval 85">
                <a:extLst>
                  <a:ext uri="{FF2B5EF4-FFF2-40B4-BE49-F238E27FC236}">
                    <a16:creationId xmlns:a16="http://schemas.microsoft.com/office/drawing/2014/main" id="{718780D5-B84C-4782-8D4C-FEE67E06AE0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C090FE3-5063-4668-9E46-C6F1F4E1AC22}"/>
                </a:ext>
              </a:extLst>
            </p:cNvPr>
            <p:cNvSpPr/>
            <p:nvPr/>
          </p:nvSpPr>
          <p:spPr>
            <a:xfrm>
              <a:off x="7144344" y="3329381"/>
              <a:ext cx="529164" cy="916184"/>
            </a:xfrm>
            <a:prstGeom prst="rect">
              <a:avLst/>
            </a:prstGeom>
          </p:spPr>
          <p:txBody>
            <a:bodyPr wrap="square" anchor="ctr">
              <a:spAutoFit/>
            </a:bodyPr>
            <a:lstStyle/>
            <a:p>
              <a:pPr algn="ctr"/>
              <a:r>
                <a:rPr lang="en-US" sz="2800">
                  <a:latin typeface="Garamond" panose="02020404030301010803" pitchFamily="18" charset="0"/>
                </a:rPr>
                <a:t>?</a:t>
              </a:r>
              <a:endParaRPr lang="en-US" sz="2800"/>
            </a:p>
          </p:txBody>
        </p:sp>
      </p:grpSp>
      <p:pic>
        <p:nvPicPr>
          <p:cNvPr id="76" name="Picture 75">
            <a:extLst>
              <a:ext uri="{FF2B5EF4-FFF2-40B4-BE49-F238E27FC236}">
                <a16:creationId xmlns:a16="http://schemas.microsoft.com/office/drawing/2014/main" id="{7E569B44-F730-4C66-A254-D10C66848D0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349005" y="2647704"/>
            <a:ext cx="454442" cy="605922"/>
          </a:xfrm>
          <a:prstGeom prst="rect">
            <a:avLst/>
          </a:prstGeom>
        </p:spPr>
      </p:pic>
      <p:sp>
        <p:nvSpPr>
          <p:cNvPr id="3" name="Rectangle 2">
            <a:extLst>
              <a:ext uri="{FF2B5EF4-FFF2-40B4-BE49-F238E27FC236}">
                <a16:creationId xmlns:a16="http://schemas.microsoft.com/office/drawing/2014/main" id="{2FC8FC66-1230-4106-9AE2-F9F30F79C1DA}"/>
              </a:ext>
            </a:extLst>
          </p:cNvPr>
          <p:cNvSpPr/>
          <p:nvPr/>
        </p:nvSpPr>
        <p:spPr>
          <a:xfrm>
            <a:off x="8349008" y="2635413"/>
            <a:ext cx="79311" cy="1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1284313"/>
      </p:ext>
    </p:extLst>
  </p:cSld>
  <p:clrMapOvr>
    <a:masterClrMapping/>
  </p:clrMapOvr>
  <mc:AlternateContent xmlns:mc="http://schemas.openxmlformats.org/markup-compatibility/2006" xmlns:p14="http://schemas.microsoft.com/office/powerpoint/2010/main">
    <mc:Choice Requires="p14">
      <p:transition spd="slow" p14:dur="2000" advTm="58625"/>
    </mc:Choice>
    <mc:Fallback xmlns="">
      <p:transition spd="slow" advTm="58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48" grpId="0"/>
      <p:bldP spid="80" grpId="0"/>
      <p:bldP spid="8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56</a:t>
            </a:fld>
            <a:endParaRPr lang="en-US"/>
          </a:p>
        </p:txBody>
      </p:sp>
    </p:spTree>
    <p:extLst>
      <p:ext uri="{BB962C8B-B14F-4D97-AF65-F5344CB8AC3E}">
        <p14:creationId xmlns:p14="http://schemas.microsoft.com/office/powerpoint/2010/main" val="4004250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Timeline</a:t>
            </a:r>
          </a:p>
        </p:txBody>
      </p:sp>
      <p:sp>
        <p:nvSpPr>
          <p:cNvPr id="3" name="Content Placeholder 2"/>
          <p:cNvSpPr>
            <a:spLocks noGrp="1"/>
          </p:cNvSpPr>
          <p:nvPr>
            <p:ph idx="1"/>
          </p:nvPr>
        </p:nvSpPr>
        <p:spPr/>
        <p:txBody>
          <a:bodyPr anchor="ctr">
            <a:normAutofit/>
          </a:bodyPr>
          <a:lstStyle/>
          <a:p>
            <a:pPr marL="0" indent="0" algn="ctr">
              <a:buNone/>
            </a:pPr>
            <a:endParaRPr lang="en-US" sz="2000" dirty="0">
              <a:latin typeface="ITC Stone Sans" pitchFamily="50" charset="0"/>
            </a:endParaRP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57</a:t>
            </a:fld>
            <a:endParaRPr lang="en-US"/>
          </a:p>
        </p:txBody>
      </p:sp>
    </p:spTree>
    <p:extLst>
      <p:ext uri="{BB962C8B-B14F-4D97-AF65-F5344CB8AC3E}">
        <p14:creationId xmlns:p14="http://schemas.microsoft.com/office/powerpoint/2010/main" val="811123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Publications</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58</a:t>
            </a:fld>
            <a:endParaRPr lang="en-US"/>
          </a:p>
        </p:txBody>
      </p:sp>
    </p:spTree>
    <p:extLst>
      <p:ext uri="{BB962C8B-B14F-4D97-AF65-F5344CB8AC3E}">
        <p14:creationId xmlns:p14="http://schemas.microsoft.com/office/powerpoint/2010/main" val="2720977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Concluding Summary</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59</a:t>
            </a:fld>
            <a:endParaRPr lang="en-US"/>
          </a:p>
        </p:txBody>
      </p:sp>
    </p:spTree>
    <p:extLst>
      <p:ext uri="{BB962C8B-B14F-4D97-AF65-F5344CB8AC3E}">
        <p14:creationId xmlns:p14="http://schemas.microsoft.com/office/powerpoint/2010/main" val="52066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0EB52AC-FA2A-4C3F-B1E7-CE5C12816D3A}"/>
              </a:ext>
            </a:extLst>
          </p:cNvPr>
          <p:cNvSpPr/>
          <p:nvPr/>
        </p:nvSpPr>
        <p:spPr>
          <a:xfrm>
            <a:off x="9932715" y="4552405"/>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a:t>
            </a:fld>
            <a:endParaRPr lang="en-US"/>
          </a:p>
        </p:txBody>
      </p:sp>
      <p:pic>
        <p:nvPicPr>
          <p:cNvPr id="10" name="Picture 9" descr="A picture containing engine&#10;&#10;Description automatically generated">
            <a:extLst>
              <a:ext uri="{FF2B5EF4-FFF2-40B4-BE49-F238E27FC236}">
                <a16:creationId xmlns:a16="http://schemas.microsoft.com/office/drawing/2014/main" id="{4B3E3F1D-ED6B-46B2-983C-8B6BBDF421E5}"/>
              </a:ext>
            </a:extLst>
          </p:cNvPr>
          <p:cNvPicPr>
            <a:picLocks noChangeAspect="1"/>
          </p:cNvPicPr>
          <p:nvPr/>
        </p:nvPicPr>
        <p:blipFill>
          <a:blip r:embed="rId2"/>
          <a:stretch>
            <a:fillRect/>
          </a:stretch>
        </p:blipFill>
        <p:spPr>
          <a:xfrm flipH="1">
            <a:off x="1704074" y="4185020"/>
            <a:ext cx="1173997" cy="1760997"/>
          </a:xfrm>
          <a:prstGeom prst="rect">
            <a:avLst/>
          </a:prstGeom>
        </p:spPr>
      </p:pic>
      <p:sp>
        <p:nvSpPr>
          <p:cNvPr id="14" name="Arrow: Right 13">
            <a:extLst>
              <a:ext uri="{FF2B5EF4-FFF2-40B4-BE49-F238E27FC236}">
                <a16:creationId xmlns:a16="http://schemas.microsoft.com/office/drawing/2014/main" id="{D776BEEE-87FF-4BD5-9888-A953414BE6E8}"/>
              </a:ext>
            </a:extLst>
          </p:cNvPr>
          <p:cNvSpPr/>
          <p:nvPr/>
        </p:nvSpPr>
        <p:spPr>
          <a:xfrm>
            <a:off x="3634422"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A7D553C-09E5-46AD-AF4C-9E8C74C1FF46}"/>
              </a:ext>
            </a:extLst>
          </p:cNvPr>
          <p:cNvPicPr>
            <a:picLocks noChangeAspect="1"/>
          </p:cNvPicPr>
          <p:nvPr/>
        </p:nvPicPr>
        <p:blipFill>
          <a:blip r:embed="rId3"/>
          <a:stretch>
            <a:fillRect/>
          </a:stretch>
        </p:blipFill>
        <p:spPr>
          <a:xfrm>
            <a:off x="4400291" y="4494777"/>
            <a:ext cx="3136698" cy="435182"/>
          </a:xfrm>
          <a:prstGeom prst="rect">
            <a:avLst/>
          </a:prstGeom>
        </p:spPr>
      </p:pic>
      <p:sp>
        <p:nvSpPr>
          <p:cNvPr id="18" name="Rectangle 17">
            <a:extLst>
              <a:ext uri="{FF2B5EF4-FFF2-40B4-BE49-F238E27FC236}">
                <a16:creationId xmlns:a16="http://schemas.microsoft.com/office/drawing/2014/main" id="{94264354-13B2-433D-8DEA-46FCD161A3B7}"/>
              </a:ext>
            </a:extLst>
          </p:cNvPr>
          <p:cNvSpPr/>
          <p:nvPr/>
        </p:nvSpPr>
        <p:spPr>
          <a:xfrm>
            <a:off x="1684689" y="3253210"/>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19" name="Rectangle 18">
            <a:extLst>
              <a:ext uri="{FF2B5EF4-FFF2-40B4-BE49-F238E27FC236}">
                <a16:creationId xmlns:a16="http://schemas.microsoft.com/office/drawing/2014/main" id="{256936C2-340C-44DE-AECF-6D20D79F3B34}"/>
              </a:ext>
            </a:extLst>
          </p:cNvPr>
          <p:cNvSpPr/>
          <p:nvPr/>
        </p:nvSpPr>
        <p:spPr>
          <a:xfrm>
            <a:off x="5428333" y="3258268"/>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0" name="Rectangle 19">
            <a:extLst>
              <a:ext uri="{FF2B5EF4-FFF2-40B4-BE49-F238E27FC236}">
                <a16:creationId xmlns:a16="http://schemas.microsoft.com/office/drawing/2014/main" id="{E18DE382-8EA9-451C-B72F-34D37F71D26E}"/>
              </a:ext>
            </a:extLst>
          </p:cNvPr>
          <p:cNvSpPr/>
          <p:nvPr/>
        </p:nvSpPr>
        <p:spPr>
          <a:xfrm>
            <a:off x="9171977" y="329525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2" name="Arrow: Right 21">
            <a:extLst>
              <a:ext uri="{FF2B5EF4-FFF2-40B4-BE49-F238E27FC236}">
                <a16:creationId xmlns:a16="http://schemas.microsoft.com/office/drawing/2014/main" id="{1E96F1BF-4DEA-41B8-B789-5FFB5FF085E1}"/>
              </a:ext>
            </a:extLst>
          </p:cNvPr>
          <p:cNvSpPr/>
          <p:nvPr/>
        </p:nvSpPr>
        <p:spPr>
          <a:xfrm>
            <a:off x="8130416"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8A3C3588-098A-4F49-8866-F356E6F4AB3E}"/>
                  </a:ext>
                </a:extLst>
              </p:cNvPr>
              <p:cNvSpPr/>
              <p:nvPr/>
            </p:nvSpPr>
            <p:spPr>
              <a:xfrm>
                <a:off x="8868317" y="4457710"/>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p:sp>
            <p:nvSpPr>
              <p:cNvPr id="24" name="Rectangle 23">
                <a:extLst>
                  <a:ext uri="{FF2B5EF4-FFF2-40B4-BE49-F238E27FC236}">
                    <a16:creationId xmlns:a16="http://schemas.microsoft.com/office/drawing/2014/main" id="{8A3C3588-098A-4F49-8866-F356E6F4AB3E}"/>
                  </a:ext>
                </a:extLst>
              </p:cNvPr>
              <p:cNvSpPr>
                <a:spLocks noRot="1" noChangeAspect="1" noMove="1" noResize="1" noEditPoints="1" noAdjustHandles="1" noChangeArrowheads="1" noChangeShapeType="1" noTextEdit="1"/>
              </p:cNvSpPr>
              <p:nvPr/>
            </p:nvSpPr>
            <p:spPr>
              <a:xfrm>
                <a:off x="8868317" y="4457710"/>
                <a:ext cx="2364362" cy="533400"/>
              </a:xfrm>
              <a:prstGeom prst="rect">
                <a:avLst/>
              </a:prstGeom>
              <a:blipFill>
                <a:blip r:embed="rId4"/>
                <a:stretch>
                  <a:fillRect/>
                </a:stretch>
              </a:blipFill>
              <a:ln w="38100">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69C64382-3632-40C7-843C-9971AD67F012}"/>
              </a:ext>
            </a:extLst>
          </p:cNvPr>
          <p:cNvSpPr/>
          <p:nvPr/>
        </p:nvSpPr>
        <p:spPr>
          <a:xfrm>
            <a:off x="8645236" y="5378334"/>
            <a:ext cx="2959331"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Variable nature of task parameters makes demand characterization difficult.</a:t>
            </a:r>
          </a:p>
        </p:txBody>
      </p:sp>
      <p:sp>
        <p:nvSpPr>
          <p:cNvPr id="30" name="Rectangle 29">
            <a:extLst>
              <a:ext uri="{FF2B5EF4-FFF2-40B4-BE49-F238E27FC236}">
                <a16:creationId xmlns:a16="http://schemas.microsoft.com/office/drawing/2014/main" id="{CC4E6B45-6E49-454A-A600-DFFDF2E55EE0}"/>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Tree>
    <p:extLst>
      <p:ext uri="{BB962C8B-B14F-4D97-AF65-F5344CB8AC3E}">
        <p14:creationId xmlns:p14="http://schemas.microsoft.com/office/powerpoint/2010/main" val="3197500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39F-37DF-48BE-8DA6-6E56579385C3}"/>
              </a:ext>
            </a:extLst>
          </p:cNvPr>
          <p:cNvSpPr>
            <a:spLocks noGrp="1"/>
          </p:cNvSpPr>
          <p:nvPr>
            <p:ph type="title"/>
          </p:nvPr>
        </p:nvSpPr>
        <p:spPr/>
        <p:txBody>
          <a:bodyPr/>
          <a:lstStyle/>
          <a:p>
            <a:r>
              <a:rPr lang="en-US"/>
              <a:t>Appendix</a:t>
            </a:r>
          </a:p>
        </p:txBody>
      </p:sp>
      <p:sp>
        <p:nvSpPr>
          <p:cNvPr id="3" name="Slide Number Placeholder 2">
            <a:extLst>
              <a:ext uri="{FF2B5EF4-FFF2-40B4-BE49-F238E27FC236}">
                <a16:creationId xmlns:a16="http://schemas.microsoft.com/office/drawing/2014/main" id="{BD65E00E-5151-451F-A3D5-1BC7843FE5A1}"/>
              </a:ext>
            </a:extLst>
          </p:cNvPr>
          <p:cNvSpPr>
            <a:spLocks noGrp="1"/>
          </p:cNvSpPr>
          <p:nvPr>
            <p:ph type="sldNum" sz="quarter" idx="12"/>
          </p:nvPr>
        </p:nvSpPr>
        <p:spPr/>
        <p:txBody>
          <a:bodyPr/>
          <a:lstStyle/>
          <a:p>
            <a:fld id="{C0DF9C1F-DB74-1E4B-8839-30A600129FD3}" type="slidenum">
              <a:rPr lang="en-US" smtClean="0"/>
              <a:t>60</a:t>
            </a:fld>
            <a:endParaRPr lang="en-US"/>
          </a:p>
        </p:txBody>
      </p:sp>
    </p:spTree>
    <p:extLst>
      <p:ext uri="{BB962C8B-B14F-4D97-AF65-F5344CB8AC3E}">
        <p14:creationId xmlns:p14="http://schemas.microsoft.com/office/powerpoint/2010/main" val="2173390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a:t>Random Taskset Alg. Runtimes (Log)</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61</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992" y="1671802"/>
            <a:ext cx="6986016" cy="5049674"/>
          </a:xfrm>
          <a:prstGeom prst="rect">
            <a:avLst/>
          </a:prstGeom>
        </p:spPr>
      </p:pic>
    </p:spTree>
    <p:extLst>
      <p:ext uri="{BB962C8B-B14F-4D97-AF65-F5344CB8AC3E}">
        <p14:creationId xmlns:p14="http://schemas.microsoft.com/office/powerpoint/2010/main" val="3487545754"/>
      </p:ext>
    </p:extLst>
  </p:cSld>
  <p:clrMapOvr>
    <a:masterClrMapping/>
  </p:clrMapOvr>
  <mc:AlternateContent xmlns:mc="http://schemas.openxmlformats.org/markup-compatibility/2006" xmlns:p14="http://schemas.microsoft.com/office/powerpoint/2010/main">
    <mc:Choice Requires="p14">
      <p:transition spd="slow" p14:dur="2000" advTm="42920"/>
    </mc:Choice>
    <mc:Fallback xmlns="">
      <p:transition spd="slow" advTm="4292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 Taskset Knapsack Runtimes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534" y="1697531"/>
            <a:ext cx="6381066" cy="4658820"/>
          </a:xfrm>
          <a:prstGeom prst="rect">
            <a:avLst/>
          </a:prstGeom>
        </p:spPr>
      </p:pic>
    </p:spTree>
    <p:extLst>
      <p:ext uri="{BB962C8B-B14F-4D97-AF65-F5344CB8AC3E}">
        <p14:creationId xmlns:p14="http://schemas.microsoft.com/office/powerpoint/2010/main" val="3970743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D65D9D-2DFE-44AD-957C-4EFDB15D8945}"/>
              </a:ext>
            </a:extLst>
          </p:cNvPr>
          <p:cNvGrpSpPr/>
          <p:nvPr/>
        </p:nvGrpSpPr>
        <p:grpSpPr>
          <a:xfrm>
            <a:off x="1669719" y="1633373"/>
            <a:ext cx="8650109" cy="5160835"/>
            <a:chOff x="145716" y="1633370"/>
            <a:chExt cx="8650109" cy="5160835"/>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grpSp>
      <p:sp>
        <p:nvSpPr>
          <p:cNvPr id="48" name="Title 1"/>
          <p:cNvSpPr>
            <a:spLocks noGrp="1"/>
          </p:cNvSpPr>
          <p:nvPr>
            <p:ph type="title"/>
          </p:nvPr>
        </p:nvSpPr>
        <p:spPr>
          <a:xfrm>
            <a:off x="2152650" y="365129"/>
            <a:ext cx="7886700" cy="1325563"/>
          </a:xfrm>
        </p:spPr>
        <p:txBody>
          <a:bodyPr/>
          <a:lstStyle/>
          <a:p>
            <a:r>
              <a:rPr lang="en-US"/>
              <a:t>Standalone AVR Function</a:t>
            </a:r>
          </a:p>
        </p:txBody>
      </p:sp>
      <p:sp>
        <p:nvSpPr>
          <p:cNvPr id="49" name="Rectangle 48">
            <a:extLst>
              <a:ext uri="{FF2B5EF4-FFF2-40B4-BE49-F238E27FC236}">
                <a16:creationId xmlns:a16="http://schemas.microsoft.com/office/drawing/2014/main" id="{1EE10645-396A-41E2-B6AB-969DD5D66AE2}"/>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90D3A7F-99A0-4484-B4BD-F0491FF95A4C}"/>
              </a:ext>
            </a:extLst>
          </p:cNvPr>
          <p:cNvSpPr>
            <a:spLocks noGrp="1"/>
          </p:cNvSpPr>
          <p:nvPr>
            <p:ph type="sldNum" sz="quarter" idx="12"/>
          </p:nvPr>
        </p:nvSpPr>
        <p:spPr/>
        <p:txBody>
          <a:bodyPr/>
          <a:lstStyle/>
          <a:p>
            <a:fld id="{C0DF9C1F-DB74-1E4B-8839-30A600129FD3}" type="slidenum">
              <a:rPr lang="en-US" smtClean="0"/>
              <a:t>63</a:t>
            </a:fld>
            <a:endParaRPr lang="en-US"/>
          </a:p>
        </p:txBody>
      </p:sp>
    </p:spTree>
    <p:extLst>
      <p:ext uri="{BB962C8B-B14F-4D97-AF65-F5344CB8AC3E}">
        <p14:creationId xmlns:p14="http://schemas.microsoft.com/office/powerpoint/2010/main" val="3391254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Why assume </a:t>
                </a:r>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64</a:t>
            </a:fld>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A2CF32-A4AA-4067-834E-FDB15E8E5510}"/>
                  </a:ext>
                </a:extLst>
              </p:cNvPr>
              <p:cNvSpPr txBox="1"/>
              <p:nvPr/>
            </p:nvSpPr>
            <p:spPr>
              <a:xfrm>
                <a:off x="7170149" y="1875356"/>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1. How does the problem change when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33" name="TextBox 32">
                <a:extLst>
                  <a:ext uri="{FF2B5EF4-FFF2-40B4-BE49-F238E27FC236}">
                    <a16:creationId xmlns:a16="http://schemas.microsoft.com/office/drawing/2014/main" id="{DDA2CF32-A4AA-4067-834E-FDB15E8E5510}"/>
                  </a:ext>
                </a:extLst>
              </p:cNvPr>
              <p:cNvSpPr txBox="1">
                <a:spLocks noRot="1" noChangeAspect="1" noMove="1" noResize="1" noEditPoints="1" noAdjustHandles="1" noChangeArrowheads="1" noChangeShapeType="1" noTextEdit="1"/>
              </p:cNvSpPr>
              <p:nvPr/>
            </p:nvSpPr>
            <p:spPr>
              <a:xfrm>
                <a:off x="7170149" y="1875356"/>
                <a:ext cx="3338463" cy="646331"/>
              </a:xfrm>
              <a:prstGeom prst="rect">
                <a:avLst/>
              </a:prstGeom>
              <a:blipFill>
                <a:blip r:embed="rId3"/>
                <a:stretch>
                  <a:fillRect l="-718" t="-1739" b="-9565"/>
                </a:stretch>
              </a:blipFill>
              <a:ln w="57150">
                <a:solidFill>
                  <a:schemeClr val="bg1"/>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EF24511-4267-4E30-876A-6AEBC55A1774}"/>
              </a:ext>
            </a:extLst>
          </p:cNvPr>
          <p:cNvSpPr txBox="1"/>
          <p:nvPr/>
        </p:nvSpPr>
        <p:spPr>
          <a:xfrm>
            <a:off x="7170149" y="4247134"/>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3. What intuitions can we gather about DRT vs BPCKP?</a:t>
            </a:r>
          </a:p>
        </p:txBody>
      </p:sp>
      <p:sp>
        <p:nvSpPr>
          <p:cNvPr id="75" name="TextBox 74">
            <a:extLst>
              <a:ext uri="{FF2B5EF4-FFF2-40B4-BE49-F238E27FC236}">
                <a16:creationId xmlns:a16="http://schemas.microsoft.com/office/drawing/2014/main" id="{585DB626-649F-4D8F-9F99-C566C87297BC}"/>
              </a:ext>
            </a:extLst>
          </p:cNvPr>
          <p:cNvSpPr txBox="1"/>
          <p:nvPr/>
        </p:nvSpPr>
        <p:spPr>
          <a:xfrm>
            <a:off x="7170149" y="5710023"/>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4. How can we better map the solution space?</a:t>
            </a:r>
          </a:p>
        </p:txBody>
      </p:sp>
      <p:sp>
        <p:nvSpPr>
          <p:cNvPr id="76" name="TextBox 75">
            <a:extLst>
              <a:ext uri="{FF2B5EF4-FFF2-40B4-BE49-F238E27FC236}">
                <a16:creationId xmlns:a16="http://schemas.microsoft.com/office/drawing/2014/main" id="{B1942096-7DB4-41F0-AB99-C886530B7326}"/>
              </a:ext>
            </a:extLst>
          </p:cNvPr>
          <p:cNvSpPr txBox="1"/>
          <p:nvPr/>
        </p:nvSpPr>
        <p:spPr>
          <a:xfrm>
            <a:off x="7170149" y="3061242"/>
            <a:ext cx="3338463" cy="369332"/>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2. Are there non-trivial exploits?</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E49E2DB-CFE4-464E-9A72-5A7CBAA5BDBA}"/>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5E49E2DB-CFE4-464E-9A72-5A7CBAA5BDBA}"/>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D09F1E9-5AA2-4004-B1E2-C783DFC455E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ED09F1E9-5AA2-4004-B1E2-C783DFC455E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479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4" grpId="0" animBg="1"/>
      <p:bldP spid="75" grpId="0" animBg="1"/>
      <p:bldP spid="7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65</a:t>
            </a:fld>
            <a:endParaRPr lang="en-US"/>
          </a:p>
        </p:txBody>
      </p:sp>
      <p:grpSp>
        <p:nvGrpSpPr>
          <p:cNvPr id="5" name="Group 4">
            <a:extLst>
              <a:ext uri="{FF2B5EF4-FFF2-40B4-BE49-F238E27FC236}">
                <a16:creationId xmlns:a16="http://schemas.microsoft.com/office/drawing/2014/main" id="{48C1CC8A-66A9-4803-851E-EA4C0EA6124B}"/>
              </a:ext>
            </a:extLst>
          </p:cNvPr>
          <p:cNvGrpSpPr/>
          <p:nvPr/>
        </p:nvGrpSpPr>
        <p:grpSpPr>
          <a:xfrm>
            <a:off x="2314764" y="1893150"/>
            <a:ext cx="3476436" cy="1721814"/>
            <a:chOff x="790764" y="1893150"/>
            <a:chExt cx="3476436" cy="1721814"/>
          </a:xfrm>
        </p:grpSpPr>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ABE77B16-8F8F-4875-9599-C3F59B5D9D6D}"/>
                    </a:ext>
                  </a:extLst>
                </p:cNvPr>
                <p:cNvSpPr/>
                <p:nvPr/>
              </p:nvSpPr>
              <p:spPr>
                <a:xfrm>
                  <a:off x="3227186" y="235327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ABE77B16-8F8F-4875-9599-C3F59B5D9D6D}"/>
                    </a:ext>
                  </a:extLst>
                </p:cNvPr>
                <p:cNvSpPr>
                  <a:spLocks noRot="1" noChangeAspect="1" noMove="1" noResize="1" noEditPoints="1" noAdjustHandles="1" noChangeArrowheads="1" noChangeShapeType="1" noTextEdit="1"/>
                </p:cNvSpPr>
                <p:nvPr/>
              </p:nvSpPr>
              <p:spPr>
                <a:xfrm>
                  <a:off x="3227186" y="2353270"/>
                  <a:ext cx="1040014" cy="807650"/>
                </a:xfrm>
                <a:prstGeom prst="notchedRightArrow">
                  <a:avLst>
                    <a:gd name="adj1" fmla="val 43443"/>
                    <a:gd name="adj2" fmla="val 50000"/>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A412F1A-9711-4A83-911E-EE1E79C57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1893150"/>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 name="Arrow: Notched Right 10">
                  <a:extLst>
                    <a:ext uri="{FF2B5EF4-FFF2-40B4-BE49-F238E27FC236}">
                      <a16:creationId xmlns:a16="http://schemas.microsoft.com/office/drawing/2014/main" id="{63B8B1BA-61AE-4AEE-84B8-FF53E5419561}"/>
                    </a:ext>
                  </a:extLst>
                </p:cNvPr>
                <p:cNvSpPr/>
                <p:nvPr/>
              </p:nvSpPr>
              <p:spPr>
                <a:xfrm flipH="1">
                  <a:off x="790764" y="2531801"/>
                  <a:ext cx="649299" cy="50423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 name="Arrow: Notched Right 10">
                  <a:extLst>
                    <a:ext uri="{FF2B5EF4-FFF2-40B4-BE49-F238E27FC236}">
                      <a16:creationId xmlns:a16="http://schemas.microsoft.com/office/drawing/2014/main" id="{63B8B1BA-61AE-4AEE-84B8-FF53E5419561}"/>
                    </a:ext>
                  </a:extLst>
                </p:cNvPr>
                <p:cNvSpPr>
                  <a:spLocks noRot="1" noChangeAspect="1" noMove="1" noResize="1" noEditPoints="1" noAdjustHandles="1" noChangeArrowheads="1" noChangeShapeType="1" noTextEdit="1"/>
                </p:cNvSpPr>
                <p:nvPr/>
              </p:nvSpPr>
              <p:spPr>
                <a:xfrm flipH="1">
                  <a:off x="790764" y="2531801"/>
                  <a:ext cx="649299" cy="504230"/>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B601C00C-71E9-457F-A593-9E30F402B86A}"/>
              </a:ext>
            </a:extLst>
          </p:cNvPr>
          <p:cNvGrpSpPr/>
          <p:nvPr/>
        </p:nvGrpSpPr>
        <p:grpSpPr>
          <a:xfrm>
            <a:off x="1924052" y="4277545"/>
            <a:ext cx="3477381" cy="1721814"/>
            <a:chOff x="400049" y="4277545"/>
            <a:chExt cx="3477381" cy="1721814"/>
          </a:xfrm>
        </p:grpSpPr>
        <mc:AlternateContent xmlns:mc="http://schemas.openxmlformats.org/markup-compatibility/2006" xmlns:a14="http://schemas.microsoft.com/office/drawing/2010/main">
          <mc:Choice Requires="a14">
            <p:sp>
              <p:nvSpPr>
                <p:cNvPr id="10" name="Arrow: Notched Right 10">
                  <a:extLst>
                    <a:ext uri="{FF2B5EF4-FFF2-40B4-BE49-F238E27FC236}">
                      <a16:creationId xmlns:a16="http://schemas.microsoft.com/office/drawing/2014/main" id="{987A157F-D09A-4275-BD66-70B35F1D7CBF}"/>
                    </a:ext>
                  </a:extLst>
                </p:cNvPr>
                <p:cNvSpPr/>
                <p:nvPr/>
              </p:nvSpPr>
              <p:spPr>
                <a:xfrm flipH="1">
                  <a:off x="400049" y="473426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0" name="Arrow: Notched Right 10">
                  <a:extLst>
                    <a:ext uri="{FF2B5EF4-FFF2-40B4-BE49-F238E27FC236}">
                      <a16:creationId xmlns:a16="http://schemas.microsoft.com/office/drawing/2014/main" id="{987A157F-D09A-4275-BD66-70B35F1D7CBF}"/>
                    </a:ext>
                  </a:extLst>
                </p:cNvPr>
                <p:cNvSpPr>
                  <a:spLocks noRot="1" noChangeAspect="1" noMove="1" noResize="1" noEditPoints="1" noAdjustHandles="1" noChangeArrowheads="1" noChangeShapeType="1" noTextEdit="1"/>
                </p:cNvSpPr>
                <p:nvPr/>
              </p:nvSpPr>
              <p:spPr>
                <a:xfrm flipH="1">
                  <a:off x="400049" y="4734260"/>
                  <a:ext cx="1040013" cy="807650"/>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Arrow: Notched Right 10">
                  <a:extLst>
                    <a:ext uri="{FF2B5EF4-FFF2-40B4-BE49-F238E27FC236}">
                      <a16:creationId xmlns:a16="http://schemas.microsoft.com/office/drawing/2014/main" id="{73342D7B-0D70-4B6F-8BB7-0843365E15F6}"/>
                    </a:ext>
                  </a:extLst>
                </p:cNvPr>
                <p:cNvSpPr/>
                <p:nvPr/>
              </p:nvSpPr>
              <p:spPr>
                <a:xfrm>
                  <a:off x="3227186" y="4885603"/>
                  <a:ext cx="650244" cy="504964"/>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11" name="Arrow: Notched Right 10">
                  <a:extLst>
                    <a:ext uri="{FF2B5EF4-FFF2-40B4-BE49-F238E27FC236}">
                      <a16:creationId xmlns:a16="http://schemas.microsoft.com/office/drawing/2014/main" id="{73342D7B-0D70-4B6F-8BB7-0843365E15F6}"/>
                    </a:ext>
                  </a:extLst>
                </p:cNvPr>
                <p:cNvSpPr>
                  <a:spLocks noRot="1" noChangeAspect="1" noMove="1" noResize="1" noEditPoints="1" noAdjustHandles="1" noChangeArrowheads="1" noChangeShapeType="1" noTextEdit="1"/>
                </p:cNvSpPr>
                <p:nvPr/>
              </p:nvSpPr>
              <p:spPr>
                <a:xfrm>
                  <a:off x="3227186" y="4885603"/>
                  <a:ext cx="650244" cy="504964"/>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521C724-1B2E-4C71-94E2-B3DECA59C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4277545"/>
              <a:ext cx="1291361" cy="1721814"/>
            </a:xfrm>
            <a:prstGeom prst="rect">
              <a:avLst/>
            </a:prstGeom>
            <a:ln w="38100">
              <a:solidFill>
                <a:schemeClr val="tx1"/>
              </a:solidFill>
            </a:ln>
          </p:spPr>
        </p:pic>
      </p:grpSp>
      <p:grpSp>
        <p:nvGrpSpPr>
          <p:cNvPr id="13" name="Group 12">
            <a:extLst>
              <a:ext uri="{FF2B5EF4-FFF2-40B4-BE49-F238E27FC236}">
                <a16:creationId xmlns:a16="http://schemas.microsoft.com/office/drawing/2014/main" id="{FB6E52E3-C385-4BC0-B50C-43FA153AE4A7}"/>
              </a:ext>
            </a:extLst>
          </p:cNvPr>
          <p:cNvGrpSpPr/>
          <p:nvPr/>
        </p:nvGrpSpPr>
        <p:grpSpPr>
          <a:xfrm>
            <a:off x="6172202" y="3160920"/>
            <a:ext cx="3867151" cy="1721814"/>
            <a:chOff x="4648199" y="3160920"/>
            <a:chExt cx="3867151" cy="1721814"/>
          </a:xfrm>
        </p:grpSpPr>
        <mc:AlternateContent xmlns:mc="http://schemas.openxmlformats.org/markup-compatibility/2006" xmlns:a14="http://schemas.microsoft.com/office/drawing/2010/main">
          <mc:Choice Requires="a14">
            <p:sp>
              <p:nvSpPr>
                <p:cNvPr id="14" name="Arrow: Notched Right 10">
                  <a:extLst>
                    <a:ext uri="{FF2B5EF4-FFF2-40B4-BE49-F238E27FC236}">
                      <a16:creationId xmlns:a16="http://schemas.microsoft.com/office/drawing/2014/main" id="{013D51A4-6977-4E21-968B-86B13AD01617}"/>
                    </a:ext>
                  </a:extLst>
                </p:cNvPr>
                <p:cNvSpPr/>
                <p:nvPr/>
              </p:nvSpPr>
              <p:spPr>
                <a:xfrm>
                  <a:off x="7475336" y="362104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4" name="Arrow: Notched Right 10">
                  <a:extLst>
                    <a:ext uri="{FF2B5EF4-FFF2-40B4-BE49-F238E27FC236}">
                      <a16:creationId xmlns:a16="http://schemas.microsoft.com/office/drawing/2014/main" id="{013D51A4-6977-4E21-968B-86B13AD01617}"/>
                    </a:ext>
                  </a:extLst>
                </p:cNvPr>
                <p:cNvSpPr>
                  <a:spLocks noRot="1" noChangeAspect="1" noMove="1" noResize="1" noEditPoints="1" noAdjustHandles="1" noChangeArrowheads="1" noChangeShapeType="1" noTextEdit="1"/>
                </p:cNvSpPr>
                <p:nvPr/>
              </p:nvSpPr>
              <p:spPr>
                <a:xfrm>
                  <a:off x="7475336" y="3621040"/>
                  <a:ext cx="1040014" cy="807650"/>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Arrow: Notched Right 10">
                  <a:extLst>
                    <a:ext uri="{FF2B5EF4-FFF2-40B4-BE49-F238E27FC236}">
                      <a16:creationId xmlns:a16="http://schemas.microsoft.com/office/drawing/2014/main" id="{C98AD926-C3E9-4523-9ABD-D603C6DCDD54}"/>
                    </a:ext>
                  </a:extLst>
                </p:cNvPr>
                <p:cNvSpPr/>
                <p:nvPr/>
              </p:nvSpPr>
              <p:spPr>
                <a:xfrm flipH="1">
                  <a:off x="4648199" y="362104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5" name="Arrow: Notched Right 10">
                  <a:extLst>
                    <a:ext uri="{FF2B5EF4-FFF2-40B4-BE49-F238E27FC236}">
                      <a16:creationId xmlns:a16="http://schemas.microsoft.com/office/drawing/2014/main" id="{C98AD926-C3E9-4523-9ABD-D603C6DCDD54}"/>
                    </a:ext>
                  </a:extLst>
                </p:cNvPr>
                <p:cNvSpPr>
                  <a:spLocks noRot="1" noChangeAspect="1" noMove="1" noResize="1" noEditPoints="1" noAdjustHandles="1" noChangeArrowheads="1" noChangeShapeType="1" noTextEdit="1"/>
                </p:cNvSpPr>
                <p:nvPr/>
              </p:nvSpPr>
              <p:spPr>
                <a:xfrm flipH="1">
                  <a:off x="4648199" y="3621040"/>
                  <a:ext cx="1040013" cy="807650"/>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07C9D1D5-DDE7-4FEB-975E-355FA929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094" y="3160920"/>
              <a:ext cx="1291361" cy="1721814"/>
            </a:xfrm>
            <a:prstGeom prst="rect">
              <a:avLst/>
            </a:prstGeom>
            <a:ln w="38100">
              <a:solidFill>
                <a:schemeClr val="tx1"/>
              </a:solidFill>
            </a:ln>
          </p:spPr>
        </p:pic>
      </p:grpSp>
      <p:cxnSp>
        <p:nvCxnSpPr>
          <p:cNvPr id="17" name="Straight Arrow Connector 16">
            <a:extLst>
              <a:ext uri="{FF2B5EF4-FFF2-40B4-BE49-F238E27FC236}">
                <a16:creationId xmlns:a16="http://schemas.microsoft.com/office/drawing/2014/main" id="{5F266D21-8EC3-4BCB-8316-8B0339A057AE}"/>
              </a:ext>
            </a:extLst>
          </p:cNvPr>
          <p:cNvCxnSpPr/>
          <p:nvPr/>
        </p:nvCxnSpPr>
        <p:spPr>
          <a:xfrm flipV="1">
            <a:off x="5658481" y="4496135"/>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B6E5C6-01CC-43CB-92AB-8480748ACB79}"/>
              </a:ext>
            </a:extLst>
          </p:cNvPr>
          <p:cNvCxnSpPr>
            <a:cxnSpLocks/>
          </p:cNvCxnSpPr>
          <p:nvPr/>
        </p:nvCxnSpPr>
        <p:spPr>
          <a:xfrm>
            <a:off x="5658481" y="3114152"/>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E75CF3-A17E-4EE4-A0FB-29066774D154}"/>
              </a:ext>
            </a:extLst>
          </p:cNvPr>
          <p:cNvSpPr txBox="1"/>
          <p:nvPr/>
        </p:nvSpPr>
        <p:spPr>
          <a:xfrm>
            <a:off x="6311899" y="1956890"/>
            <a:ext cx="3587750"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Increase magnitude of the lesser to match the larger.</a:t>
            </a:r>
          </a:p>
        </p:txBody>
      </p:sp>
      <p:sp>
        <p:nvSpPr>
          <p:cNvPr id="23" name="TextBox 22">
            <a:extLst>
              <a:ext uri="{FF2B5EF4-FFF2-40B4-BE49-F238E27FC236}">
                <a16:creationId xmlns:a16="http://schemas.microsoft.com/office/drawing/2014/main" id="{41467CD7-ED98-4D0D-B60F-6F234D353C57}"/>
              </a:ext>
            </a:extLst>
          </p:cNvPr>
          <p:cNvSpPr txBox="1"/>
          <p:nvPr/>
        </p:nvSpPr>
        <p:spPr>
          <a:xfrm>
            <a:off x="6692208"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
        <p:nvSpPr>
          <p:cNvPr id="3" name="Rectangle 2">
            <a:extLst>
              <a:ext uri="{FF2B5EF4-FFF2-40B4-BE49-F238E27FC236}">
                <a16:creationId xmlns:a16="http://schemas.microsoft.com/office/drawing/2014/main" id="{A9B5779E-5F49-4D3E-98EC-52B97B57F1FE}"/>
              </a:ext>
            </a:extLst>
          </p:cNvPr>
          <p:cNvSpPr/>
          <p:nvPr/>
        </p:nvSpPr>
        <p:spPr>
          <a:xfrm>
            <a:off x="3322918" y="1977819"/>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180565-F035-44AD-98F2-464CD9A5F635}"/>
              </a:ext>
            </a:extLst>
          </p:cNvPr>
          <p:cNvSpPr/>
          <p:nvPr/>
        </p:nvSpPr>
        <p:spPr>
          <a:xfrm>
            <a:off x="3286123" y="4317166"/>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4BF823-FA5D-4A9E-AB2D-E427D9A12BE2}"/>
              </a:ext>
            </a:extLst>
          </p:cNvPr>
          <p:cNvSpPr/>
          <p:nvPr/>
        </p:nvSpPr>
        <p:spPr>
          <a:xfrm>
            <a:off x="7544954" y="3205950"/>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3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66</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7382260" y="1941161"/>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Imagine a set of asymmetric systems.</a:t>
            </a: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2ADEBFE-05AE-49F3-8664-6FB3D3C9B466}"/>
              </a:ext>
            </a:extLst>
          </p:cNvPr>
          <p:cNvSpPr/>
          <p:nvPr/>
        </p:nvSpPr>
        <p:spPr>
          <a:xfrm>
            <a:off x="4743151" y="2466118"/>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388945-6FE2-4B36-AE9A-495A32B7A970}"/>
                  </a:ext>
                </a:extLst>
              </p:cNvPr>
              <p:cNvSpPr txBox="1"/>
              <p:nvPr/>
            </p:nvSpPr>
            <p:spPr>
              <a:xfrm>
                <a:off x="7382260" y="2990687"/>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 artificially raise </a:t>
                </a:r>
                <a14:m>
                  <m:oMath xmlns:m="http://schemas.openxmlformats.org/officeDocument/2006/math">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a:t>
                </a:r>
              </a:p>
            </p:txBody>
          </p:sp>
        </mc:Choice>
        <mc:Fallback xmlns="">
          <p:sp>
            <p:nvSpPr>
              <p:cNvPr id="25" name="TextBox 24">
                <a:extLst>
                  <a:ext uri="{FF2B5EF4-FFF2-40B4-BE49-F238E27FC236}">
                    <a16:creationId xmlns:a16="http://schemas.microsoft.com/office/drawing/2014/main" id="{5C388945-6FE2-4B36-AE9A-495A32B7A970}"/>
                  </a:ext>
                </a:extLst>
              </p:cNvPr>
              <p:cNvSpPr txBox="1">
                <a:spLocks noRot="1" noChangeAspect="1" noMove="1" noResize="1" noEditPoints="1" noAdjustHandles="1" noChangeArrowheads="1" noChangeShapeType="1" noTextEdit="1"/>
              </p:cNvSpPr>
              <p:nvPr/>
            </p:nvSpPr>
            <p:spPr>
              <a:xfrm>
                <a:off x="7382260" y="2990687"/>
                <a:ext cx="2825959" cy="646331"/>
              </a:xfrm>
              <a:prstGeom prst="rect">
                <a:avLst/>
              </a:prstGeom>
              <a:blipFill>
                <a:blip r:embed="rId2"/>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D5233D-9CE6-4070-AEB1-990A6314C652}"/>
                  </a:ext>
                </a:extLst>
              </p:cNvPr>
              <p:cNvSpPr txBox="1"/>
              <p:nvPr/>
            </p:nvSpPr>
            <p:spPr>
              <a:xfrm>
                <a:off x="7382260" y="4040213"/>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artificially raise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27" name="TextBox 26">
                <a:extLst>
                  <a:ext uri="{FF2B5EF4-FFF2-40B4-BE49-F238E27FC236}">
                    <a16:creationId xmlns:a16="http://schemas.microsoft.com/office/drawing/2014/main" id="{0DD5233D-9CE6-4070-AEB1-990A6314C652}"/>
                  </a:ext>
                </a:extLst>
              </p:cNvPr>
              <p:cNvSpPr txBox="1">
                <a:spLocks noRot="1" noChangeAspect="1" noMove="1" noResize="1" noEditPoints="1" noAdjustHandles="1" noChangeArrowheads="1" noChangeShapeType="1" noTextEdit="1"/>
              </p:cNvSpPr>
              <p:nvPr/>
            </p:nvSpPr>
            <p:spPr>
              <a:xfrm>
                <a:off x="7382260" y="4040213"/>
                <a:ext cx="2825959" cy="646331"/>
              </a:xfrm>
              <a:prstGeom prst="rect">
                <a:avLst/>
              </a:prstGeom>
              <a:blipFill>
                <a:blip r:embed="rId3"/>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EC7A3BA-D479-4EBC-BCC9-23639FE54063}"/>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5EC7A3BA-D479-4EBC-BCC9-23639FE54063}"/>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30F573-AC03-4FE0-9D63-54BD460B65A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9" name="Rectangle 28">
                <a:extLst>
                  <a:ext uri="{FF2B5EF4-FFF2-40B4-BE49-F238E27FC236}">
                    <a16:creationId xmlns:a16="http://schemas.microsoft.com/office/drawing/2014/main" id="{2330F573-AC03-4FE0-9D63-54BD460B65A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40E96DB9-D336-4FB2-A947-6BAB1F1B484C}"/>
              </a:ext>
            </a:extLst>
          </p:cNvPr>
          <p:cNvSpPr/>
          <p:nvPr/>
        </p:nvSpPr>
        <p:spPr>
          <a:xfrm>
            <a:off x="3248058" y="1981412"/>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4AF475-2F94-4187-9E82-F22F36BCD60E}"/>
              </a:ext>
            </a:extLst>
          </p:cNvPr>
          <p:cNvSpPr/>
          <p:nvPr/>
        </p:nvSpPr>
        <p:spPr>
          <a:xfrm>
            <a:off x="3665099" y="3091616"/>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A495B-0185-479D-B3C2-410A0480D5F4}"/>
              </a:ext>
            </a:extLst>
          </p:cNvPr>
          <p:cNvSpPr/>
          <p:nvPr/>
        </p:nvSpPr>
        <p:spPr>
          <a:xfrm>
            <a:off x="4713070" y="4417139"/>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4867D3B-BED4-4731-BDE4-FE9723B2714C}"/>
              </a:ext>
            </a:extLst>
          </p:cNvPr>
          <p:cNvSpPr/>
          <p:nvPr/>
        </p:nvSpPr>
        <p:spPr>
          <a:xfrm>
            <a:off x="5596454" y="3687668"/>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983F20-4E59-490B-B20A-D3035A7D28E3}"/>
              </a:ext>
            </a:extLst>
          </p:cNvPr>
          <p:cNvSpPr/>
          <p:nvPr/>
        </p:nvSpPr>
        <p:spPr>
          <a:xfrm>
            <a:off x="6046012" y="4930355"/>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9695FA8-B300-4DE9-8A0E-2D282CE7FC36}"/>
              </a:ext>
            </a:extLst>
          </p:cNvPr>
          <p:cNvSpPr txBox="1"/>
          <p:nvPr/>
        </p:nvSpPr>
        <p:spPr>
          <a:xfrm>
            <a:off x="7387253"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Tree>
    <p:extLst>
      <p:ext uri="{BB962C8B-B14F-4D97-AF65-F5344CB8AC3E}">
        <p14:creationId xmlns:p14="http://schemas.microsoft.com/office/powerpoint/2010/main" val="76227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2"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2"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grpId="2"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0" presetClass="path" presetSubtype="0" accel="50000" decel="50000" fill="hold" grpId="0" nodeType="afterEffect">
                                  <p:stCondLst>
                                    <p:cond delay="0"/>
                                  </p:stCondLst>
                                  <p:childTnLst>
                                    <p:animMotion origin="layout" path="M -3.05556E-6 2.59259E-6 L 0.34271 2.59259E-6 " pathEditMode="relative" rAng="0" ptsTypes="AA">
                                      <p:cBhvr>
                                        <p:cTn id="39" dur="2000" fill="hold"/>
                                        <p:tgtEl>
                                          <p:spTgt spid="31"/>
                                        </p:tgtEl>
                                        <p:attrNameLst>
                                          <p:attrName>ppt_x</p:attrName>
                                          <p:attrName>ppt_y</p:attrName>
                                        </p:attrNameLst>
                                      </p:cBhvr>
                                      <p:rCtr x="17135" y="0"/>
                                    </p:animMotion>
                                  </p:childTnLst>
                                </p:cTn>
                              </p:par>
                              <p:par>
                                <p:cTn id="40" presetID="1" presetClass="emph" presetSubtype="2" fill="hold" nodeType="withEffect">
                                  <p:stCondLst>
                                    <p:cond delay="0"/>
                                  </p:stCondLst>
                                  <p:childTnLst>
                                    <p:animClr clrSpc="rgb" dir="cw">
                                      <p:cBhvr>
                                        <p:cTn id="41" dur="2000" fill="hold"/>
                                        <p:tgtEl>
                                          <p:spTgt spid="31"/>
                                        </p:tgtEl>
                                        <p:attrNameLst>
                                          <p:attrName>fillcolor</p:attrName>
                                        </p:attrNameLst>
                                      </p:cBhvr>
                                      <p:to>
                                        <a:schemeClr val="hlink"/>
                                      </p:to>
                                    </p:animClr>
                                    <p:set>
                                      <p:cBhvr>
                                        <p:cTn id="42" dur="2000" fill="hold"/>
                                        <p:tgtEl>
                                          <p:spTgt spid="31"/>
                                        </p:tgtEl>
                                        <p:attrNameLst>
                                          <p:attrName>fill.type</p:attrName>
                                        </p:attrNameLst>
                                      </p:cBhvr>
                                      <p:to>
                                        <p:strVal val="solid"/>
                                      </p:to>
                                    </p:set>
                                    <p:set>
                                      <p:cBhvr>
                                        <p:cTn id="43" dur="2000" fill="hold"/>
                                        <p:tgtEl>
                                          <p:spTgt spid="31"/>
                                        </p:tgtEl>
                                        <p:attrNameLst>
                                          <p:attrName>fill.on</p:attrName>
                                        </p:attrNameLst>
                                      </p:cBhvr>
                                      <p:to>
                                        <p:strVal val="true"/>
                                      </p:to>
                                    </p:set>
                                  </p:childTnLst>
                                </p:cTn>
                              </p:par>
                              <p:par>
                                <p:cTn id="44" presetID="0" presetClass="path" presetSubtype="0" accel="50000" decel="50000" fill="hold" grpId="0" nodeType="withEffect">
                                  <p:stCondLst>
                                    <p:cond delay="500"/>
                                  </p:stCondLst>
                                  <p:childTnLst>
                                    <p:animMotion origin="layout" path="M -4.72222E-6 7.40741E-7 L 0.12639 7.40741E-7 " pathEditMode="relative" rAng="0" ptsTypes="AA">
                                      <p:cBhvr>
                                        <p:cTn id="45" dur="2000" fill="hold"/>
                                        <p:tgtEl>
                                          <p:spTgt spid="3"/>
                                        </p:tgtEl>
                                        <p:attrNameLst>
                                          <p:attrName>ppt_x</p:attrName>
                                          <p:attrName>ppt_y</p:attrName>
                                        </p:attrNameLst>
                                      </p:cBhvr>
                                      <p:rCtr x="6319" y="0"/>
                                    </p:animMotion>
                                  </p:childTnLst>
                                </p:cTn>
                              </p:par>
                              <p:par>
                                <p:cTn id="46" presetID="1" presetClass="emph" presetSubtype="2" fill="hold" nodeType="withEffect">
                                  <p:stCondLst>
                                    <p:cond delay="500"/>
                                  </p:stCondLst>
                                  <p:childTnLst>
                                    <p:animClr clrSpc="rgb" dir="cw">
                                      <p:cBhvr>
                                        <p:cTn id="47" dur="2000" fill="hold"/>
                                        <p:tgtEl>
                                          <p:spTgt spid="3"/>
                                        </p:tgtEl>
                                        <p:attrNameLst>
                                          <p:attrName>fillcolor</p:attrName>
                                        </p:attrNameLst>
                                      </p:cBhvr>
                                      <p:to>
                                        <a:schemeClr val="hlink"/>
                                      </p:to>
                                    </p:animClr>
                                    <p:set>
                                      <p:cBhvr>
                                        <p:cTn id="48" dur="2000" fill="hold"/>
                                        <p:tgtEl>
                                          <p:spTgt spid="3"/>
                                        </p:tgtEl>
                                        <p:attrNameLst>
                                          <p:attrName>fill.type</p:attrName>
                                        </p:attrNameLst>
                                      </p:cBhvr>
                                      <p:to>
                                        <p:strVal val="solid"/>
                                      </p:to>
                                    </p:set>
                                    <p:set>
                                      <p:cBhvr>
                                        <p:cTn id="49" dur="2000" fill="hold"/>
                                        <p:tgtEl>
                                          <p:spTgt spid="3"/>
                                        </p:tgtEl>
                                        <p:attrNameLst>
                                          <p:attrName>fill.on</p:attrName>
                                        </p:attrNameLst>
                                      </p:cBhvr>
                                      <p:to>
                                        <p:strVal val="true"/>
                                      </p:to>
                                    </p:set>
                                  </p:childTnLst>
                                </p:cTn>
                              </p:par>
                              <p:par>
                                <p:cTn id="50" presetID="0" presetClass="path" presetSubtype="0" accel="50000" decel="50000" fill="hold" grpId="0" nodeType="withEffect">
                                  <p:stCondLst>
                                    <p:cond delay="1000"/>
                                  </p:stCondLst>
                                  <p:childTnLst>
                                    <p:animMotion origin="layout" path="M -2.77778E-6 -2.96296E-6 L 0.17309 -2.96296E-6 " pathEditMode="relative" rAng="0" ptsTypes="AA">
                                      <p:cBhvr>
                                        <p:cTn id="51" dur="2000" fill="hold"/>
                                        <p:tgtEl>
                                          <p:spTgt spid="32"/>
                                        </p:tgtEl>
                                        <p:attrNameLst>
                                          <p:attrName>ppt_x</p:attrName>
                                          <p:attrName>ppt_y</p:attrName>
                                        </p:attrNameLst>
                                      </p:cBhvr>
                                      <p:rCtr x="8646" y="0"/>
                                    </p:animMotion>
                                  </p:childTnLst>
                                </p:cTn>
                              </p:par>
                              <p:par>
                                <p:cTn id="52" presetID="1" presetClass="emph" presetSubtype="2" fill="hold" nodeType="withEffect">
                                  <p:stCondLst>
                                    <p:cond delay="1000"/>
                                  </p:stCondLst>
                                  <p:childTnLst>
                                    <p:animClr clrSpc="rgb" dir="cw">
                                      <p:cBhvr>
                                        <p:cTn id="53" dur="2000" fill="hold"/>
                                        <p:tgtEl>
                                          <p:spTgt spid="32"/>
                                        </p:tgtEl>
                                        <p:attrNameLst>
                                          <p:attrName>fillcolor</p:attrName>
                                        </p:attrNameLst>
                                      </p:cBhvr>
                                      <p:to>
                                        <a:schemeClr val="hlink"/>
                                      </p:to>
                                    </p:animClr>
                                    <p:set>
                                      <p:cBhvr>
                                        <p:cTn id="54" dur="2000" fill="hold"/>
                                        <p:tgtEl>
                                          <p:spTgt spid="32"/>
                                        </p:tgtEl>
                                        <p:attrNameLst>
                                          <p:attrName>fill.type</p:attrName>
                                        </p:attrNameLst>
                                      </p:cBhvr>
                                      <p:to>
                                        <p:strVal val="solid"/>
                                      </p:to>
                                    </p:set>
                                    <p:set>
                                      <p:cBhvr>
                                        <p:cTn id="55" dur="2000" fill="hold"/>
                                        <p:tgtEl>
                                          <p:spTgt spid="3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par>
                          <p:cTn id="61" fill="hold">
                            <p:stCondLst>
                              <p:cond delay="500"/>
                            </p:stCondLst>
                            <p:childTnLst>
                              <p:par>
                                <p:cTn id="62" presetID="42" presetClass="path" presetSubtype="0" accel="50000" decel="50000" fill="hold" grpId="0" nodeType="afterEffect">
                                  <p:stCondLst>
                                    <p:cond delay="0"/>
                                  </p:stCondLst>
                                  <p:childTnLst>
                                    <p:animMotion origin="layout" path="M 3.88889E-6 1.11022E-16 L 3.88889E-6 -0.11852 " pathEditMode="relative" rAng="0" ptsTypes="AA">
                                      <p:cBhvr>
                                        <p:cTn id="63" dur="2000" fill="hold"/>
                                        <p:tgtEl>
                                          <p:spTgt spid="34"/>
                                        </p:tgtEl>
                                        <p:attrNameLst>
                                          <p:attrName>ppt_x</p:attrName>
                                          <p:attrName>ppt_y</p:attrName>
                                        </p:attrNameLst>
                                      </p:cBhvr>
                                      <p:rCtr x="0" y="-5926"/>
                                    </p:animMotion>
                                  </p:childTnLst>
                                </p:cTn>
                              </p:par>
                              <p:par>
                                <p:cTn id="64" presetID="19" presetClass="emph" presetSubtype="0" fill="hold" grpId="1" nodeType="withEffect">
                                  <p:stCondLst>
                                    <p:cond delay="0"/>
                                  </p:stCondLst>
                                  <p:childTnLst>
                                    <p:animClr clrSpc="rgb" dir="cw">
                                      <p:cBhvr override="childStyle">
                                        <p:cTn id="65" dur="2000" fill="hold"/>
                                        <p:tgtEl>
                                          <p:spTgt spid="34"/>
                                        </p:tgtEl>
                                        <p:attrNameLst>
                                          <p:attrName>style.color</p:attrName>
                                        </p:attrNameLst>
                                      </p:cBhvr>
                                      <p:to>
                                        <a:schemeClr val="hlink"/>
                                      </p:to>
                                    </p:animClr>
                                    <p:animClr clrSpc="rgb" dir="cw">
                                      <p:cBhvr>
                                        <p:cTn id="66" dur="2000" fill="hold"/>
                                        <p:tgtEl>
                                          <p:spTgt spid="34"/>
                                        </p:tgtEl>
                                        <p:attrNameLst>
                                          <p:attrName>fillcolor</p:attrName>
                                        </p:attrNameLst>
                                      </p:cBhvr>
                                      <p:to>
                                        <a:schemeClr val="hlink"/>
                                      </p:to>
                                    </p:animClr>
                                    <p:set>
                                      <p:cBhvr>
                                        <p:cTn id="67" dur="2000" fill="hold"/>
                                        <p:tgtEl>
                                          <p:spTgt spid="34"/>
                                        </p:tgtEl>
                                        <p:attrNameLst>
                                          <p:attrName>fill.type</p:attrName>
                                        </p:attrNameLst>
                                      </p:cBhvr>
                                      <p:to>
                                        <p:strVal val="solid"/>
                                      </p:to>
                                    </p:set>
                                    <p:set>
                                      <p:cBhvr>
                                        <p:cTn id="68" dur="2000" fill="hold"/>
                                        <p:tgtEl>
                                          <p:spTgt spid="34"/>
                                        </p:tgtEl>
                                        <p:attrNameLst>
                                          <p:attrName>fill.on</p:attrName>
                                        </p:attrNameLst>
                                      </p:cBhvr>
                                      <p:to>
                                        <p:strVal val="true"/>
                                      </p:to>
                                    </p:set>
                                  </p:childTnLst>
                                </p:cTn>
                              </p:par>
                              <p:par>
                                <p:cTn id="69" presetID="42" presetClass="path" presetSubtype="0" accel="50000" decel="50000" fill="hold" grpId="0" nodeType="withEffect">
                                  <p:stCondLst>
                                    <p:cond delay="500"/>
                                  </p:stCondLst>
                                  <p:childTnLst>
                                    <p:animMotion origin="layout" path="M -3.88889E-6 0 L -3.88889E-6 -0.13634 " pathEditMode="relative" rAng="0" ptsTypes="AA">
                                      <p:cBhvr>
                                        <p:cTn id="70" dur="2000" fill="hold"/>
                                        <p:tgtEl>
                                          <p:spTgt spid="35"/>
                                        </p:tgtEl>
                                        <p:attrNameLst>
                                          <p:attrName>ppt_x</p:attrName>
                                          <p:attrName>ppt_y</p:attrName>
                                        </p:attrNameLst>
                                      </p:cBhvr>
                                      <p:rCtr x="0" y="-6829"/>
                                    </p:animMotion>
                                  </p:childTnLst>
                                </p:cTn>
                              </p:par>
                              <p:par>
                                <p:cTn id="71" presetID="19" presetClass="emph" presetSubtype="0" fill="hold" grpId="1" nodeType="withEffect">
                                  <p:stCondLst>
                                    <p:cond delay="500"/>
                                  </p:stCondLst>
                                  <p:childTnLst>
                                    <p:animClr clrSpc="rgb" dir="cw">
                                      <p:cBhvr override="childStyle">
                                        <p:cTn id="72" dur="2000" fill="hold"/>
                                        <p:tgtEl>
                                          <p:spTgt spid="35"/>
                                        </p:tgtEl>
                                        <p:attrNameLst>
                                          <p:attrName>style.color</p:attrName>
                                        </p:attrNameLst>
                                      </p:cBhvr>
                                      <p:to>
                                        <a:schemeClr val="hlink"/>
                                      </p:to>
                                    </p:animClr>
                                    <p:animClr clrSpc="rgb" dir="cw">
                                      <p:cBhvr>
                                        <p:cTn id="73" dur="2000" fill="hold"/>
                                        <p:tgtEl>
                                          <p:spTgt spid="35"/>
                                        </p:tgtEl>
                                        <p:attrNameLst>
                                          <p:attrName>fillcolor</p:attrName>
                                        </p:attrNameLst>
                                      </p:cBhvr>
                                      <p:to>
                                        <a:schemeClr val="hlink"/>
                                      </p:to>
                                    </p:animClr>
                                    <p:set>
                                      <p:cBhvr>
                                        <p:cTn id="74" dur="2000" fill="hold"/>
                                        <p:tgtEl>
                                          <p:spTgt spid="35"/>
                                        </p:tgtEl>
                                        <p:attrNameLst>
                                          <p:attrName>fill.type</p:attrName>
                                        </p:attrNameLst>
                                      </p:cBhvr>
                                      <p:to>
                                        <p:strVal val="solid"/>
                                      </p:to>
                                    </p:set>
                                    <p:set>
                                      <p:cBhvr>
                                        <p:cTn id="75" dur="2000" fill="hold"/>
                                        <p:tgtEl>
                                          <p:spTgt spid="35"/>
                                        </p:tgtEl>
                                        <p:attrNameLst>
                                          <p:attrName>fill.on</p:attrName>
                                        </p:attrNameLst>
                                      </p:cBhvr>
                                      <p:to>
                                        <p:strVal val="true"/>
                                      </p:to>
                                    </p:set>
                                  </p:childTnLst>
                                </p:cTn>
                              </p:par>
                              <p:par>
                                <p:cTn id="76" presetID="42" presetClass="path" presetSubtype="0" accel="50000" decel="50000" fill="hold" grpId="0" nodeType="withEffect">
                                  <p:stCondLst>
                                    <p:cond delay="1000"/>
                                  </p:stCondLst>
                                  <p:childTnLst>
                                    <p:animMotion origin="layout" path="M 5.55556E-7 0 L 5.55556E-7 -0.3838 " pathEditMode="relative" rAng="0" ptsTypes="AA">
                                      <p:cBhvr>
                                        <p:cTn id="77" dur="2000" fill="hold"/>
                                        <p:tgtEl>
                                          <p:spTgt spid="37"/>
                                        </p:tgtEl>
                                        <p:attrNameLst>
                                          <p:attrName>ppt_x</p:attrName>
                                          <p:attrName>ppt_y</p:attrName>
                                        </p:attrNameLst>
                                      </p:cBhvr>
                                      <p:rCtr x="0" y="-19190"/>
                                    </p:animMotion>
                                  </p:childTnLst>
                                </p:cTn>
                              </p:par>
                              <p:par>
                                <p:cTn id="78" presetID="19" presetClass="emph" presetSubtype="0" fill="hold" grpId="1" nodeType="withEffect">
                                  <p:stCondLst>
                                    <p:cond delay="1000"/>
                                  </p:stCondLst>
                                  <p:childTnLst>
                                    <p:animClr clrSpc="rgb" dir="cw">
                                      <p:cBhvr override="childStyle">
                                        <p:cTn id="79" dur="2000" fill="hold"/>
                                        <p:tgtEl>
                                          <p:spTgt spid="37"/>
                                        </p:tgtEl>
                                        <p:attrNameLst>
                                          <p:attrName>style.color</p:attrName>
                                        </p:attrNameLst>
                                      </p:cBhvr>
                                      <p:to>
                                        <a:schemeClr val="hlink"/>
                                      </p:to>
                                    </p:animClr>
                                    <p:animClr clrSpc="rgb" dir="cw">
                                      <p:cBhvr>
                                        <p:cTn id="80" dur="2000" fill="hold"/>
                                        <p:tgtEl>
                                          <p:spTgt spid="37"/>
                                        </p:tgtEl>
                                        <p:attrNameLst>
                                          <p:attrName>fillcolor</p:attrName>
                                        </p:attrNameLst>
                                      </p:cBhvr>
                                      <p:to>
                                        <a:schemeClr val="hlink"/>
                                      </p:to>
                                    </p:animClr>
                                    <p:set>
                                      <p:cBhvr>
                                        <p:cTn id="81" dur="2000" fill="hold"/>
                                        <p:tgtEl>
                                          <p:spTgt spid="37"/>
                                        </p:tgtEl>
                                        <p:attrNameLst>
                                          <p:attrName>fill.type</p:attrName>
                                        </p:attrNameLst>
                                      </p:cBhvr>
                                      <p:to>
                                        <p:strVal val="solid"/>
                                      </p:to>
                                    </p:set>
                                    <p:set>
                                      <p:cBhvr>
                                        <p:cTn id="82" dur="2000" fill="hold"/>
                                        <p:tgtEl>
                                          <p:spTgt spid="37"/>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3" grpId="1" animBg="1"/>
      <p:bldP spid="25" grpId="0" animBg="1"/>
      <p:bldP spid="27" grpId="0" animBg="1"/>
      <p:bldP spid="31" grpId="0" animBg="1"/>
      <p:bldP spid="31" grpId="1" animBg="1"/>
      <p:bldP spid="32" grpId="0" animBg="1"/>
      <p:bldP spid="32" grpId="1" animBg="1"/>
      <p:bldP spid="34" grpId="0" animBg="1"/>
      <p:bldP spid="34" grpId="1" animBg="1"/>
      <p:bldP spid="34" grpId="2" animBg="1"/>
      <p:bldP spid="35" grpId="0" animBg="1"/>
      <p:bldP spid="35" grpId="1" animBg="1"/>
      <p:bldP spid="35" grpId="2" animBg="1"/>
      <p:bldP spid="37" grpId="0" animBg="1"/>
      <p:bldP spid="37" grpId="1" animBg="1"/>
      <p:bldP spid="37" grpId="2" animBg="1"/>
      <p:bldP spid="3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3FC61F7A-7872-487F-AC0E-AC98E9C1BD69}"/>
              </a:ext>
            </a:extLst>
          </p:cNvPr>
          <p:cNvSpPr/>
          <p:nvPr/>
        </p:nvSpPr>
        <p:spPr>
          <a:xfrm rot="5400000">
            <a:off x="3071051" y="1985596"/>
            <a:ext cx="3408960" cy="3408960"/>
          </a:xfrm>
          <a:prstGeom prst="rtTriangl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52650" y="212729"/>
            <a:ext cx="7886700" cy="1325563"/>
          </a:xfrm>
        </p:spPr>
        <p:txBody>
          <a:bodyPr/>
          <a:lstStyle/>
          <a:p>
            <a:r>
              <a:rPr lang="en-US"/>
              <a:t>How does this compare to </a:t>
            </a:r>
            <a:r>
              <a:rPr lang="en-US" b="1"/>
              <a:t>actual</a:t>
            </a:r>
            <a:r>
              <a:rPr lang="en-US"/>
              <a:t> internal combustion engines?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67</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6878334" y="2068319"/>
            <a:ext cx="3286327" cy="923330"/>
          </a:xfrm>
          <a:prstGeom prst="rect">
            <a:avLst/>
          </a:prstGeom>
          <a:solidFill>
            <a:schemeClr val="bg1"/>
          </a:solidFill>
          <a:ln w="57150">
            <a:solidFill>
              <a:schemeClr val="bg1"/>
            </a:solidFill>
          </a:ln>
        </p:spPr>
        <p:txBody>
          <a:bodyPr wrap="square" rtlCol="0">
            <a:spAutoFit/>
          </a:bodyPr>
          <a:lstStyle/>
          <a:p>
            <a:pPr algn="ctr"/>
            <a:r>
              <a:rPr lang="en-US" b="1" i="1">
                <a:latin typeface="Garamond" panose="02020404030301010803" pitchFamily="18" charset="0"/>
              </a:rPr>
              <a:t>Internal Combustion Engine Fundamentals, 2</a:t>
            </a:r>
            <a:r>
              <a:rPr lang="en-US" b="1" i="1" baseline="30000">
                <a:latin typeface="Garamond" panose="02020404030301010803" pitchFamily="18" charset="0"/>
              </a:rPr>
              <a:t>nd</a:t>
            </a:r>
            <a:r>
              <a:rPr lang="en-US" b="1" i="1">
                <a:latin typeface="Garamond" panose="02020404030301010803" pitchFamily="18" charset="0"/>
              </a:rPr>
              <a:t> Edition</a:t>
            </a:r>
            <a:br>
              <a:rPr lang="en-US" b="1">
                <a:latin typeface="Garamond" panose="02020404030301010803" pitchFamily="18" charset="0"/>
              </a:rPr>
            </a:br>
            <a:r>
              <a:rPr lang="en-US" b="1">
                <a:latin typeface="Garamond" panose="02020404030301010803" pitchFamily="18" charset="0"/>
              </a:rPr>
              <a:t>by J.B. Heywood</a:t>
            </a:r>
            <a:endParaRPr lang="en-US" b="1" i="1">
              <a:latin typeface="Garamond" panose="02020404030301010803" pitchFamily="18" charset="0"/>
            </a:endParaRP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38572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1942096-7DB4-41F0-AB99-C886530B7326}"/>
              </a:ext>
            </a:extLst>
          </p:cNvPr>
          <p:cNvSpPr txBox="1"/>
          <p:nvPr/>
        </p:nvSpPr>
        <p:spPr>
          <a:xfrm>
            <a:off x="6878332" y="3117519"/>
            <a:ext cx="3286326" cy="923330"/>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Most internal combustion engines operating without load fall in the highlighted category.</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B128683-7B2F-4AFD-B955-8199374A7EB5}"/>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EB128683-7B2F-4AFD-B955-8199374A7EB5}"/>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2"/>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0A626F3-0E76-4A53-9A08-16D358ACF893}"/>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D0A626F3-0E76-4A53-9A08-16D358ACF893}"/>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3"/>
                <a:stretch>
                  <a:fillRect l="-30380" r="-18987"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EB1E11-4BE4-4B24-9B50-6FF8215B39BE}"/>
                  </a:ext>
                </a:extLst>
              </p:cNvPr>
              <p:cNvSpPr txBox="1"/>
              <p:nvPr/>
            </p:nvSpPr>
            <p:spPr>
              <a:xfrm>
                <a:off x="6878331" y="4259450"/>
                <a:ext cx="3286326" cy="94699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Typically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&gt;&gt;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endParaRPr lang="en-US" b="1">
                  <a:latin typeface="Garamond" panose="02020404030301010803" pitchFamily="18" charset="0"/>
                </a:endParaRPr>
              </a:p>
              <a:p>
                <a:pPr algn="ctr"/>
                <a:r>
                  <a:rPr lang="en-US" b="1">
                    <a:latin typeface="Garamond" panose="02020404030301010803" pitchFamily="18" charset="0"/>
                  </a:rPr>
                  <a:t>since friction is the</a:t>
                </a:r>
                <a:br>
                  <a:rPr lang="en-US" b="1">
                    <a:latin typeface="Garamond" panose="02020404030301010803" pitchFamily="18" charset="0"/>
                  </a:rPr>
                </a:br>
                <a:r>
                  <a:rPr lang="en-US" b="1">
                    <a:latin typeface="Garamond" panose="02020404030301010803" pitchFamily="18" charset="0"/>
                  </a:rPr>
                  <a:t>primary cause of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r>
                  <a:rPr lang="en-US" b="1">
                    <a:latin typeface="Garamond" panose="02020404030301010803" pitchFamily="18" charset="0"/>
                  </a:rPr>
                  <a:t>  </a:t>
                </a:r>
              </a:p>
            </p:txBody>
          </p:sp>
        </mc:Choice>
        <mc:Fallback xmlns="">
          <p:sp>
            <p:nvSpPr>
              <p:cNvPr id="31" name="TextBox 30">
                <a:extLst>
                  <a:ext uri="{FF2B5EF4-FFF2-40B4-BE49-F238E27FC236}">
                    <a16:creationId xmlns:a16="http://schemas.microsoft.com/office/drawing/2014/main" id="{A0EB1E11-4BE4-4B24-9B50-6FF8215B39BE}"/>
                  </a:ext>
                </a:extLst>
              </p:cNvPr>
              <p:cNvSpPr txBox="1">
                <a:spLocks noRot="1" noChangeAspect="1" noMove="1" noResize="1" noEditPoints="1" noAdjustHandles="1" noChangeArrowheads="1" noChangeShapeType="1" noTextEdit="1"/>
              </p:cNvSpPr>
              <p:nvPr/>
            </p:nvSpPr>
            <p:spPr>
              <a:xfrm>
                <a:off x="6878331" y="4259450"/>
                <a:ext cx="3286326" cy="946991"/>
              </a:xfrm>
              <a:prstGeom prst="rect">
                <a:avLst/>
              </a:prstGeom>
              <a:blipFill>
                <a:blip r:embed="rId4"/>
                <a:stretch>
                  <a:fillRect t="-610" b="-4268"/>
                </a:stretch>
              </a:blipFill>
              <a:ln w="57150">
                <a:solidFill>
                  <a:srgbClr val="7030A0"/>
                </a:solidFill>
              </a:ln>
            </p:spPr>
            <p:txBody>
              <a:bodyPr/>
              <a:lstStyle/>
              <a:p>
                <a:r>
                  <a:rPr lang="en-US">
                    <a:noFill/>
                  </a:rPr>
                  <a:t> </a:t>
                </a:r>
              </a:p>
            </p:txBody>
          </p:sp>
        </mc:Fallback>
      </mc:AlternateContent>
      <p:sp>
        <p:nvSpPr>
          <p:cNvPr id="32" name="Right Triangle 31">
            <a:extLst>
              <a:ext uri="{FF2B5EF4-FFF2-40B4-BE49-F238E27FC236}">
                <a16:creationId xmlns:a16="http://schemas.microsoft.com/office/drawing/2014/main" id="{D74E213F-6BF2-4008-B944-0477F30F8E17}"/>
              </a:ext>
            </a:extLst>
          </p:cNvPr>
          <p:cNvSpPr/>
          <p:nvPr/>
        </p:nvSpPr>
        <p:spPr>
          <a:xfrm rot="5400000">
            <a:off x="2595932" y="2452332"/>
            <a:ext cx="1588113" cy="654649"/>
          </a:xfrm>
          <a:prstGeom prst="rtTriangl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5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76" grpId="0" animBg="1"/>
      <p:bldP spid="31" grpId="0" animBg="1"/>
      <p:bldP spid="3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b="1" dirty="0"/>
              <a:t>Trading Utilization for Circuitry:</a:t>
            </a:r>
            <a:br>
              <a:rPr lang="en-US" sz="3600" b="1" dirty="0"/>
            </a:br>
            <a:r>
              <a:rPr lang="en-US" sz="3600" b="1" dirty="0"/>
              <a:t>Hardware-Software Co-design for Real-Time Software-Based Short-Circuit Protection</a:t>
            </a:r>
          </a:p>
        </p:txBody>
      </p:sp>
      <p:sp>
        <p:nvSpPr>
          <p:cNvPr id="3" name="Subtitle 2"/>
          <p:cNvSpPr>
            <a:spLocks noGrp="1"/>
          </p:cNvSpPr>
          <p:nvPr>
            <p:ph type="subTitle" idx="1"/>
          </p:nvPr>
        </p:nvSpPr>
        <p:spPr>
          <a:xfrm>
            <a:off x="0" y="3838832"/>
            <a:ext cx="12192000" cy="1919417"/>
          </a:xfrm>
        </p:spPr>
        <p:txBody>
          <a:bodyPr/>
          <a:lstStyle/>
          <a:p>
            <a:r>
              <a:rPr lang="en-US" b="1" dirty="0"/>
              <a:t>Aaron Willcock</a:t>
            </a:r>
            <a:endParaRPr lang="en-US" dirty="0"/>
          </a:p>
          <a:p>
            <a:endParaRPr lang="en-US" dirty="0"/>
          </a:p>
          <a:p>
            <a:r>
              <a:rPr lang="en-US" dirty="0"/>
              <a:t>Department of Computer Science, Wayne State University, USA</a:t>
            </a:r>
          </a:p>
        </p:txBody>
      </p:sp>
    </p:spTree>
    <p:extLst>
      <p:ext uri="{BB962C8B-B14F-4D97-AF65-F5344CB8AC3E}">
        <p14:creationId xmlns:p14="http://schemas.microsoft.com/office/powerpoint/2010/main" val="30662476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4EAA0-4ACD-480E-880F-FBC808D94391}"/>
              </a:ext>
            </a:extLst>
          </p:cNvPr>
          <p:cNvSpPr txBox="1"/>
          <p:nvPr/>
        </p:nvSpPr>
        <p:spPr>
          <a:xfrm>
            <a:off x="9680572" y="2025137"/>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20" name="TextBox 19">
            <a:extLst>
              <a:ext uri="{FF2B5EF4-FFF2-40B4-BE49-F238E27FC236}">
                <a16:creationId xmlns:a16="http://schemas.microsoft.com/office/drawing/2014/main" id="{1BDA3B78-65E7-4DD0-8527-C6CD20361885}"/>
              </a:ext>
            </a:extLst>
          </p:cNvPr>
          <p:cNvSpPr txBox="1"/>
          <p:nvPr/>
        </p:nvSpPr>
        <p:spPr>
          <a:xfrm>
            <a:off x="9680572" y="4494522"/>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Toast, anyone?</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69</a:t>
            </a:fld>
            <a:endParaRPr lang="en-US" dirty="0"/>
          </a:p>
        </p:txBody>
      </p:sp>
      <p:pic>
        <p:nvPicPr>
          <p:cNvPr id="6" name="Picture 5">
            <a:extLst>
              <a:ext uri="{FF2B5EF4-FFF2-40B4-BE49-F238E27FC236}">
                <a16:creationId xmlns:a16="http://schemas.microsoft.com/office/drawing/2014/main" id="{9B36DF95-9918-4F77-B0E9-18D2B63B0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65" y="1667683"/>
            <a:ext cx="2652685" cy="2038349"/>
          </a:xfrm>
          <a:prstGeom prst="rect">
            <a:avLst/>
          </a:prstGeom>
        </p:spPr>
      </p:pic>
      <p:sp>
        <p:nvSpPr>
          <p:cNvPr id="7" name="Cross 6">
            <a:extLst>
              <a:ext uri="{FF2B5EF4-FFF2-40B4-BE49-F238E27FC236}">
                <a16:creationId xmlns:a16="http://schemas.microsoft.com/office/drawing/2014/main" id="{B64BEA25-5953-48A8-BB3A-C402B417FB83}"/>
              </a:ext>
            </a:extLst>
          </p:cNvPr>
          <p:cNvSpPr/>
          <p:nvPr/>
        </p:nvSpPr>
        <p:spPr>
          <a:xfrm>
            <a:off x="3563114" y="2238485"/>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F4588B8-3B20-4CD2-ABC4-B9B8D5BDD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525" y="1789890"/>
            <a:ext cx="2264832" cy="2038349"/>
          </a:xfrm>
          <a:prstGeom prst="rect">
            <a:avLst/>
          </a:prstGeom>
        </p:spPr>
      </p:pic>
      <p:grpSp>
        <p:nvGrpSpPr>
          <p:cNvPr id="17" name="Group 16">
            <a:extLst>
              <a:ext uri="{FF2B5EF4-FFF2-40B4-BE49-F238E27FC236}">
                <a16:creationId xmlns:a16="http://schemas.microsoft.com/office/drawing/2014/main" id="{B5726FF2-C713-4133-AF3D-7817B89D33A0}"/>
              </a:ext>
            </a:extLst>
          </p:cNvPr>
          <p:cNvGrpSpPr/>
          <p:nvPr/>
        </p:nvGrpSpPr>
        <p:grpSpPr>
          <a:xfrm>
            <a:off x="7517968" y="2284063"/>
            <a:ext cx="803047" cy="738897"/>
            <a:chOff x="4505325" y="3401216"/>
            <a:chExt cx="1381125" cy="1270796"/>
          </a:xfrm>
        </p:grpSpPr>
        <p:sp>
          <p:nvSpPr>
            <p:cNvPr id="15" name="Rectangle 14">
              <a:extLst>
                <a:ext uri="{FF2B5EF4-FFF2-40B4-BE49-F238E27FC236}">
                  <a16:creationId xmlns:a16="http://schemas.microsoft.com/office/drawing/2014/main" id="{4577F013-1E1C-4269-AFA7-2A0F5BDCF904}"/>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C72EBE-1AE0-41CE-93B7-FCBED980AAAB}"/>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ross 12">
            <a:extLst>
              <a:ext uri="{FF2B5EF4-FFF2-40B4-BE49-F238E27FC236}">
                <a16:creationId xmlns:a16="http://schemas.microsoft.com/office/drawing/2014/main" id="{E5D985DA-454C-47E9-8F4F-3F013597E733}"/>
              </a:ext>
            </a:extLst>
          </p:cNvPr>
          <p:cNvSpPr/>
          <p:nvPr/>
        </p:nvSpPr>
        <p:spPr>
          <a:xfrm>
            <a:off x="3563114" y="4727492"/>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DB7EEC-01A6-400D-976F-6EB3AA7FB592}"/>
              </a:ext>
            </a:extLst>
          </p:cNvPr>
          <p:cNvGrpSpPr/>
          <p:nvPr/>
        </p:nvGrpSpPr>
        <p:grpSpPr>
          <a:xfrm>
            <a:off x="7517968" y="4759566"/>
            <a:ext cx="803047" cy="738897"/>
            <a:chOff x="4505325" y="3401216"/>
            <a:chExt cx="1381125" cy="1270796"/>
          </a:xfrm>
        </p:grpSpPr>
        <p:sp>
          <p:nvSpPr>
            <p:cNvPr id="19" name="Rectangle 18">
              <a:extLst>
                <a:ext uri="{FF2B5EF4-FFF2-40B4-BE49-F238E27FC236}">
                  <a16:creationId xmlns:a16="http://schemas.microsoft.com/office/drawing/2014/main" id="{9C068089-4182-48B3-A3F4-BADBAA098E1F}"/>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AB1493-A064-4A79-812B-C2865D7E0252}"/>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70612B17-C121-4F58-A65D-F99F763AB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65" y="4282412"/>
            <a:ext cx="2652685" cy="1760167"/>
          </a:xfrm>
          <a:prstGeom prst="rect">
            <a:avLst/>
          </a:prstGeom>
        </p:spPr>
      </p:pic>
      <p:pic>
        <p:nvPicPr>
          <p:cNvPr id="28" name="Picture 27">
            <a:extLst>
              <a:ext uri="{FF2B5EF4-FFF2-40B4-BE49-F238E27FC236}">
                <a16:creationId xmlns:a16="http://schemas.microsoft.com/office/drawing/2014/main" id="{D8D3BF62-627E-4B7B-AEEE-AA4B3F990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105" y="4178997"/>
            <a:ext cx="1237568" cy="1966995"/>
          </a:xfrm>
          <a:prstGeom prst="rect">
            <a:avLst/>
          </a:prstGeom>
        </p:spPr>
      </p:pic>
      <p:pic>
        <p:nvPicPr>
          <p:cNvPr id="29" name="Picture 28">
            <a:extLst>
              <a:ext uri="{FF2B5EF4-FFF2-40B4-BE49-F238E27FC236}">
                <a16:creationId xmlns:a16="http://schemas.microsoft.com/office/drawing/2014/main" id="{006E0759-1D7C-4781-8087-71B0727B7A2E}"/>
              </a:ext>
            </a:extLst>
          </p:cNvPr>
          <p:cNvPicPr>
            <a:picLocks noChangeAspect="1"/>
          </p:cNvPicPr>
          <p:nvPr/>
        </p:nvPicPr>
        <p:blipFill rotWithShape="1">
          <a:blip r:embed="rId7">
            <a:extLst>
              <a:ext uri="{28A0092B-C50C-407E-A947-70E740481C1C}">
                <a14:useLocalDpi xmlns:a14="http://schemas.microsoft.com/office/drawing/2010/main" val="0"/>
              </a:ext>
            </a:extLst>
          </a:blip>
          <a:srcRect l="4123" t="7474"/>
          <a:stretch/>
        </p:blipFill>
        <p:spPr>
          <a:xfrm>
            <a:off x="8893411" y="1756303"/>
            <a:ext cx="2816523" cy="2038561"/>
          </a:xfrm>
          <a:prstGeom prst="rect">
            <a:avLst/>
          </a:prstGeom>
        </p:spPr>
      </p:pic>
      <p:pic>
        <p:nvPicPr>
          <p:cNvPr id="30" name="Picture 29">
            <a:extLst>
              <a:ext uri="{FF2B5EF4-FFF2-40B4-BE49-F238E27FC236}">
                <a16:creationId xmlns:a16="http://schemas.microsoft.com/office/drawing/2014/main" id="{DDF5C7E9-4A62-4EE9-AA2B-BD9833CA5ABB}"/>
              </a:ext>
            </a:extLst>
          </p:cNvPr>
          <p:cNvPicPr>
            <a:picLocks noChangeAspect="1"/>
          </p:cNvPicPr>
          <p:nvPr/>
        </p:nvPicPr>
        <p:blipFill rotWithShape="1">
          <a:blip r:embed="rId8">
            <a:extLst>
              <a:ext uri="{28A0092B-C50C-407E-A947-70E740481C1C}">
                <a14:useLocalDpi xmlns:a14="http://schemas.microsoft.com/office/drawing/2010/main" val="0"/>
              </a:ext>
            </a:extLst>
          </a:blip>
          <a:srcRect r="19787"/>
          <a:stretch/>
        </p:blipFill>
        <p:spPr>
          <a:xfrm>
            <a:off x="8893411" y="4166493"/>
            <a:ext cx="2816523" cy="1979499"/>
          </a:xfrm>
          <a:prstGeom prst="rect">
            <a:avLst/>
          </a:prstGeom>
        </p:spPr>
      </p:pic>
    </p:spTree>
    <p:extLst>
      <p:ext uri="{BB962C8B-B14F-4D97-AF65-F5344CB8AC3E}">
        <p14:creationId xmlns:p14="http://schemas.microsoft.com/office/powerpoint/2010/main" val="41605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AA32170-00B6-47D5-A2A9-3AACE6CD1F2D}"/>
              </a:ext>
            </a:extLst>
          </p:cNvPr>
          <p:cNvSpPr/>
          <p:nvPr/>
        </p:nvSpPr>
        <p:spPr>
          <a:xfrm>
            <a:off x="3214798" y="306489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32B4D2-5D63-4995-927A-7345EBD87713}"/>
              </a:ext>
            </a:extLst>
          </p:cNvPr>
          <p:cNvSpPr/>
          <p:nvPr/>
        </p:nvSpPr>
        <p:spPr>
          <a:xfrm>
            <a:off x="5797584" y="311264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a:t>
            </a:fld>
            <a:endParaRPr lang="en-US"/>
          </a:p>
        </p:txBody>
      </p:sp>
      <p:sp>
        <p:nvSpPr>
          <p:cNvPr id="5" name="Rectangle 4">
            <a:extLst>
              <a:ext uri="{FF2B5EF4-FFF2-40B4-BE49-F238E27FC236}">
                <a16:creationId xmlns:a16="http://schemas.microsoft.com/office/drawing/2014/main" id="{B2A47711-1B15-4FB9-A83F-05AD3DA871CE}"/>
              </a:ext>
            </a:extLst>
          </p:cNvPr>
          <p:cNvSpPr/>
          <p:nvPr/>
        </p:nvSpPr>
        <p:spPr>
          <a:xfrm>
            <a:off x="22740" y="4582181"/>
            <a:ext cx="2031428" cy="461665"/>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Zephyris</a:t>
            </a:r>
            <a:r>
              <a:rPr lang="en-US" sz="800" b="1" dirty="0">
                <a:latin typeface="Garamond" panose="02020404030301010803" pitchFamily="18" charset="0"/>
              </a:rPr>
              <a:t>.</a:t>
            </a:r>
          </a:p>
          <a:p>
            <a:pPr algn="ctr"/>
            <a:r>
              <a:rPr lang="en-US" sz="800" dirty="0">
                <a:latin typeface="Garamond" panose="02020404030301010803" pitchFamily="18" charset="0"/>
              </a:rPr>
              <a:t>https://commons.wikimedia.org/wiki/</a:t>
            </a:r>
          </a:p>
          <a:p>
            <a:pPr algn="ctr"/>
            <a:r>
              <a:rPr lang="en-US" sz="800" dirty="0">
                <a:latin typeface="Garamond" panose="02020404030301010803" pitchFamily="18" charset="0"/>
              </a:rPr>
              <a:t>File:4StrokeEngine_Ortho_3D_Small.gif</a:t>
            </a:r>
          </a:p>
        </p:txBody>
      </p:sp>
      <p:pic>
        <p:nvPicPr>
          <p:cNvPr id="6" name="Picture 5">
            <a:extLst>
              <a:ext uri="{FF2B5EF4-FFF2-40B4-BE49-F238E27FC236}">
                <a16:creationId xmlns:a16="http://schemas.microsoft.com/office/drawing/2014/main" id="{5117068F-33D1-45AD-810D-47679F4F4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8" y="2740763"/>
            <a:ext cx="1291361" cy="1721814"/>
          </a:xfrm>
          <a:prstGeom prst="rect">
            <a:avLst/>
          </a:prstGeom>
          <a:ln w="38100">
            <a:solidFill>
              <a:schemeClr val="tx1"/>
            </a:solidFill>
          </a:ln>
        </p:spPr>
      </p:pic>
      <p:sp>
        <p:nvSpPr>
          <p:cNvPr id="19" name="Rectangle 18">
            <a:extLst>
              <a:ext uri="{FF2B5EF4-FFF2-40B4-BE49-F238E27FC236}">
                <a16:creationId xmlns:a16="http://schemas.microsoft.com/office/drawing/2014/main" id="{FDE247A4-E21A-4151-AD95-DCFB19BAEEBF}"/>
              </a:ext>
            </a:extLst>
          </p:cNvPr>
          <p:cNvSpPr/>
          <p:nvPr/>
        </p:nvSpPr>
        <p:spPr>
          <a:xfrm>
            <a:off x="5803612" y="364610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60EBF9B-B9EB-4384-B184-29AD3498D172}"/>
              </a:ext>
            </a:extLst>
          </p:cNvPr>
          <p:cNvGrpSpPr/>
          <p:nvPr/>
        </p:nvGrpSpPr>
        <p:grpSpPr>
          <a:xfrm>
            <a:off x="4750621" y="30319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r="-25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C1B30E0-8F98-4FA0-9AAD-7C9C8B0BB14B}"/>
                  </a:ext>
                </a:extLst>
              </p:cNvPr>
              <p:cNvSpPr/>
              <p:nvPr/>
            </p:nvSpPr>
            <p:spPr>
              <a:xfrm>
                <a:off x="2664076" y="309216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14" name="Rectangle 13">
                <a:extLst>
                  <a:ext uri="{FF2B5EF4-FFF2-40B4-BE49-F238E27FC236}">
                    <a16:creationId xmlns:a16="http://schemas.microsoft.com/office/drawing/2014/main" id="{8C1B30E0-8F98-4FA0-9AAD-7C9C8B0BB14B}"/>
                  </a:ext>
                </a:extLst>
              </p:cNvPr>
              <p:cNvSpPr>
                <a:spLocks noRot="1" noChangeAspect="1" noMove="1" noResize="1" noEditPoints="1" noAdjustHandles="1" noChangeArrowheads="1" noChangeShapeType="1" noTextEdit="1"/>
              </p:cNvSpPr>
              <p:nvPr/>
            </p:nvSpPr>
            <p:spPr>
              <a:xfrm>
                <a:off x="2664076" y="3092166"/>
                <a:ext cx="1552575" cy="923330"/>
              </a:xfrm>
              <a:prstGeom prst="rect">
                <a:avLst/>
              </a:prstGeom>
              <a:blipFill>
                <a:blip r:embed="rId5"/>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09A00B75-1F31-4FD9-985F-ABD648E8EE78}"/>
              </a:ext>
            </a:extLst>
          </p:cNvPr>
          <p:cNvSpPr/>
          <p:nvPr/>
        </p:nvSpPr>
        <p:spPr>
          <a:xfrm>
            <a:off x="7724774" y="18577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1" name="Rectangle 20">
            <a:extLst>
              <a:ext uri="{FF2B5EF4-FFF2-40B4-BE49-F238E27FC236}">
                <a16:creationId xmlns:a16="http://schemas.microsoft.com/office/drawing/2014/main" id="{3B240E55-FF7B-4AC4-8DC9-37F4B9EC919C}"/>
              </a:ext>
            </a:extLst>
          </p:cNvPr>
          <p:cNvSpPr/>
          <p:nvPr/>
        </p:nvSpPr>
        <p:spPr>
          <a:xfrm>
            <a:off x="359376" y="181029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2" name="Rectangle 21">
            <a:extLst>
              <a:ext uri="{FF2B5EF4-FFF2-40B4-BE49-F238E27FC236}">
                <a16:creationId xmlns:a16="http://schemas.microsoft.com/office/drawing/2014/main" id="{1347CF8B-CE30-4D09-B36C-55B11C64E5AB}"/>
              </a:ext>
            </a:extLst>
          </p:cNvPr>
          <p:cNvSpPr/>
          <p:nvPr/>
        </p:nvSpPr>
        <p:spPr>
          <a:xfrm>
            <a:off x="2777707" y="180019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18248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190A56BF-1DA2-4D5C-B2D8-1A4F45AEDEBA}"/>
                  </a:ext>
                </a:extLst>
              </p:cNvPr>
              <p:cNvSpPr/>
              <p:nvPr/>
            </p:nvSpPr>
            <p:spPr>
              <a:xfrm>
                <a:off x="8099617" y="33243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3324375"/>
                <a:ext cx="1194563" cy="533400"/>
              </a:xfrm>
              <a:prstGeom prst="rect">
                <a:avLst/>
              </a:prstGeom>
              <a:blipFill>
                <a:blip r:embed="rId6"/>
                <a:stretch>
                  <a:fillRect l="-1531"/>
                </a:stretch>
              </a:blipFill>
              <a:ln w="38100">
                <a:noFill/>
              </a:ln>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9E0D0031-98CD-40C2-92D5-6EF8994E31C8}"/>
              </a:ext>
            </a:extLst>
          </p:cNvPr>
          <p:cNvSpPr/>
          <p:nvPr/>
        </p:nvSpPr>
        <p:spPr>
          <a:xfrm>
            <a:off x="428615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3C5423C-2E4E-4AF7-8B50-47E34FD7441A}"/>
              </a:ext>
            </a:extLst>
          </p:cNvPr>
          <p:cNvSpPr/>
          <p:nvPr/>
        </p:nvSpPr>
        <p:spPr>
          <a:xfrm>
            <a:off x="10507310" y="18472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0" name="Arrow: Right 29">
            <a:extLst>
              <a:ext uri="{FF2B5EF4-FFF2-40B4-BE49-F238E27FC236}">
                <a16:creationId xmlns:a16="http://schemas.microsoft.com/office/drawing/2014/main" id="{5441052C-E8ED-4FD1-BE2C-1CEE69DED5F4}"/>
              </a:ext>
            </a:extLst>
          </p:cNvPr>
          <p:cNvSpPr/>
          <p:nvPr/>
        </p:nvSpPr>
        <p:spPr>
          <a:xfrm>
            <a:off x="2030066"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30170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35377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55976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childTnLst>
                          </p:cTn>
                        </p:par>
                        <p:par>
                          <p:cTn id="79" fill="hold">
                            <p:stCondLst>
                              <p:cond delay="1500"/>
                            </p:stCondLst>
                            <p:childTnLst>
                              <p:par>
                                <p:cTn id="80" presetID="10" presetClass="entr" presetSubtype="0" fill="hold" grpId="0" nodeType="after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8" grpId="0" animBg="1"/>
      <p:bldP spid="5" grpId="0"/>
      <p:bldP spid="19" grpId="0" animBg="1"/>
      <p:bldP spid="14" grpId="0"/>
      <p:bldP spid="20" grpId="0" animBg="1"/>
      <p:bldP spid="21" grpId="0" animBg="1"/>
      <p:bldP spid="22" grpId="0" animBg="1"/>
      <p:bldP spid="23" grpId="0" animBg="1"/>
      <p:bldP spid="24" grpId="0"/>
      <p:bldP spid="26" grpId="0" animBg="1"/>
      <p:bldP spid="29" grpId="0" animBg="1"/>
      <p:bldP spid="30" grpId="0" animBg="1"/>
      <p:bldP spid="31" grpId="0" animBg="1"/>
      <p:bldP spid="33" grpId="0" animBg="1"/>
      <p:bldP spid="34" grpId="0" animBg="1"/>
      <p:bldP spid="3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Not Your Fault</a:t>
            </a:r>
          </a:p>
        </p:txBody>
      </p:sp>
      <p:sp>
        <p:nvSpPr>
          <p:cNvPr id="9" name="Content Placeholder 8">
            <a:extLst>
              <a:ext uri="{FF2B5EF4-FFF2-40B4-BE49-F238E27FC236}">
                <a16:creationId xmlns:a16="http://schemas.microsoft.com/office/drawing/2014/main" id="{18579D1C-CADF-496E-B33C-7543C8B5E710}"/>
              </a:ext>
            </a:extLst>
          </p:cNvPr>
          <p:cNvSpPr>
            <a:spLocks noGrp="1"/>
          </p:cNvSpPr>
          <p:nvPr>
            <p:ph sz="half" idx="1"/>
          </p:nvPr>
        </p:nvSpPr>
        <p:spPr/>
        <p:txBody>
          <a:bodyPr/>
          <a:lstStyle/>
          <a:p>
            <a:pPr marL="0" indent="0" algn="ctr">
              <a:buNone/>
            </a:pPr>
            <a:r>
              <a:rPr lang="en-US" b="1" dirty="0"/>
              <a:t>Ground Fault Interrupter</a:t>
            </a:r>
          </a:p>
        </p:txBody>
      </p:sp>
      <p:sp>
        <p:nvSpPr>
          <p:cNvPr id="10" name="Content Placeholder 9">
            <a:extLst>
              <a:ext uri="{FF2B5EF4-FFF2-40B4-BE49-F238E27FC236}">
                <a16:creationId xmlns:a16="http://schemas.microsoft.com/office/drawing/2014/main" id="{DFA01FEE-E982-4616-8B4B-BC952FDB7480}"/>
              </a:ext>
            </a:extLst>
          </p:cNvPr>
          <p:cNvSpPr>
            <a:spLocks noGrp="1"/>
          </p:cNvSpPr>
          <p:nvPr>
            <p:ph sz="half" idx="2"/>
          </p:nvPr>
        </p:nvSpPr>
        <p:spPr/>
        <p:txBody>
          <a:bodyPr/>
          <a:lstStyle/>
          <a:p>
            <a:pPr marL="0" indent="0" algn="ctr">
              <a:buNone/>
            </a:pPr>
            <a:r>
              <a:rPr lang="en-US" b="1" dirty="0"/>
              <a:t>Fuse Box</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70</a:t>
            </a:fld>
            <a:endParaRPr lang="en-US" dirty="0"/>
          </a:p>
        </p:txBody>
      </p:sp>
      <p:pic>
        <p:nvPicPr>
          <p:cNvPr id="18" name="Picture 17">
            <a:extLst>
              <a:ext uri="{FF2B5EF4-FFF2-40B4-BE49-F238E27FC236}">
                <a16:creationId xmlns:a16="http://schemas.microsoft.com/office/drawing/2014/main" id="{FC6DA721-7F93-4841-A6A2-6FD7AFD3E75D}"/>
              </a:ext>
            </a:extLst>
          </p:cNvPr>
          <p:cNvPicPr>
            <a:picLocks noChangeAspect="1"/>
          </p:cNvPicPr>
          <p:nvPr/>
        </p:nvPicPr>
        <p:blipFill rotWithShape="1">
          <a:blip r:embed="rId3">
            <a:extLst>
              <a:ext uri="{28A0092B-C50C-407E-A947-70E740481C1C}">
                <a14:useLocalDpi xmlns:a14="http://schemas.microsoft.com/office/drawing/2010/main" val="0"/>
              </a:ext>
            </a:extLst>
          </a:blip>
          <a:srcRect l="4123" t="7474"/>
          <a:stretch/>
        </p:blipFill>
        <p:spPr>
          <a:xfrm>
            <a:off x="1045980" y="2414611"/>
            <a:ext cx="4766039" cy="3449594"/>
          </a:xfrm>
          <a:prstGeom prst="rect">
            <a:avLst/>
          </a:prstGeom>
        </p:spPr>
      </p:pic>
      <p:pic>
        <p:nvPicPr>
          <p:cNvPr id="8" name="Picture 7">
            <a:extLst>
              <a:ext uri="{FF2B5EF4-FFF2-40B4-BE49-F238E27FC236}">
                <a16:creationId xmlns:a16="http://schemas.microsoft.com/office/drawing/2014/main" id="{E49C0A29-850B-49CC-A970-29CE3399F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268" y="2414611"/>
            <a:ext cx="5086530" cy="2867531"/>
          </a:xfrm>
          <a:prstGeom prst="rect">
            <a:avLst/>
          </a:prstGeom>
        </p:spPr>
      </p:pic>
      <p:sp>
        <p:nvSpPr>
          <p:cNvPr id="19" name="Rectangle 18">
            <a:extLst>
              <a:ext uri="{FF2B5EF4-FFF2-40B4-BE49-F238E27FC236}">
                <a16:creationId xmlns:a16="http://schemas.microsoft.com/office/drawing/2014/main" id="{45345EE5-3333-4CD1-8DD6-2A4E55B869B6}"/>
              </a:ext>
            </a:extLst>
          </p:cNvPr>
          <p:cNvSpPr/>
          <p:nvPr/>
        </p:nvSpPr>
        <p:spPr>
          <a:xfrm>
            <a:off x="6096000" y="5402540"/>
            <a:ext cx="5086530" cy="461665"/>
          </a:xfrm>
          <a:prstGeom prst="rect">
            <a:avLst/>
          </a:prstGeom>
        </p:spPr>
        <p:txBody>
          <a:bodyPr wrap="square">
            <a:spAutoFit/>
          </a:bodyPr>
          <a:lstStyle/>
          <a:p>
            <a:pPr algn="ctr"/>
            <a:r>
              <a:rPr lang="en-US" sz="1200" dirty="0"/>
              <a:t>Image Provided by: </a:t>
            </a:r>
            <a:r>
              <a:rPr lang="en-US" sz="1200" b="1" dirty="0"/>
              <a:t>Dimitry G</a:t>
            </a:r>
            <a:br>
              <a:rPr lang="en-US" sz="1200" dirty="0"/>
            </a:br>
            <a:r>
              <a:rPr lang="en-US" sz="1200" dirty="0"/>
              <a:t>https://commons.wikimedia.org/wiki/File:Fuse_box_after_finishing.JPG</a:t>
            </a:r>
          </a:p>
        </p:txBody>
      </p:sp>
      <p:sp>
        <p:nvSpPr>
          <p:cNvPr id="11" name="TextBox 10">
            <a:extLst>
              <a:ext uri="{FF2B5EF4-FFF2-40B4-BE49-F238E27FC236}">
                <a16:creationId xmlns:a16="http://schemas.microsoft.com/office/drawing/2014/main" id="{E0F072D9-B536-465E-B43F-A909B9FDE747}"/>
              </a:ext>
            </a:extLst>
          </p:cNvPr>
          <p:cNvSpPr txBox="1"/>
          <p:nvPr/>
        </p:nvSpPr>
        <p:spPr>
          <a:xfrm>
            <a:off x="0" y="6275371"/>
            <a:ext cx="12192000" cy="523220"/>
          </a:xfrm>
          <a:prstGeom prst="rect">
            <a:avLst/>
          </a:prstGeom>
          <a:noFill/>
        </p:spPr>
        <p:txBody>
          <a:bodyPr wrap="square" rtlCol="0">
            <a:spAutoFit/>
          </a:bodyPr>
          <a:lstStyle/>
          <a:p>
            <a:pPr algn="ctr"/>
            <a:r>
              <a:rPr lang="en-US" sz="2800" b="1" dirty="0">
                <a:latin typeface="Garamond" panose="02020404030301010803" pitchFamily="18" charset="0"/>
              </a:rPr>
              <a:t>Goal: Stop short circuits, avoid damage (death) via fixed hardware</a:t>
            </a:r>
          </a:p>
        </p:txBody>
      </p:sp>
    </p:spTree>
    <p:extLst>
      <p:ext uri="{BB962C8B-B14F-4D97-AF65-F5344CB8AC3E}">
        <p14:creationId xmlns:p14="http://schemas.microsoft.com/office/powerpoint/2010/main" val="230187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Your Home is Not Alone</a:t>
            </a:r>
          </a:p>
        </p:txBody>
      </p:sp>
      <p:sp>
        <p:nvSpPr>
          <p:cNvPr id="13" name="Content Placeholder 12">
            <a:extLst>
              <a:ext uri="{FF2B5EF4-FFF2-40B4-BE49-F238E27FC236}">
                <a16:creationId xmlns:a16="http://schemas.microsoft.com/office/drawing/2014/main" id="{6F5F9D7B-E4FA-434F-946B-D10C8654AF92}"/>
              </a:ext>
            </a:extLst>
          </p:cNvPr>
          <p:cNvSpPr>
            <a:spLocks noGrp="1"/>
          </p:cNvSpPr>
          <p:nvPr>
            <p:ph sz="half" idx="1"/>
          </p:nvPr>
        </p:nvSpPr>
        <p:spPr/>
        <p:txBody>
          <a:bodyPr>
            <a:normAutofit lnSpcReduction="10000"/>
          </a:bodyPr>
          <a:lstStyle/>
          <a:p>
            <a:pPr marL="0" indent="0">
              <a:buNone/>
            </a:pPr>
            <a:r>
              <a:rPr lang="en-US" dirty="0"/>
              <a:t>Home Applications:</a:t>
            </a:r>
          </a:p>
          <a:p>
            <a:pPr lvl="1"/>
            <a:r>
              <a:rPr lang="en-US" dirty="0"/>
              <a:t>Photovoltaics</a:t>
            </a:r>
          </a:p>
          <a:p>
            <a:pPr marL="0" indent="0">
              <a:buNone/>
            </a:pPr>
            <a:endParaRPr lang="en-US" dirty="0"/>
          </a:p>
          <a:p>
            <a:pPr marL="0" indent="0">
              <a:buNone/>
            </a:pPr>
            <a:r>
              <a:rPr lang="en-US" dirty="0"/>
              <a:t>Industrial Electronics:</a:t>
            </a:r>
          </a:p>
          <a:p>
            <a:pPr lvl="1"/>
            <a:r>
              <a:rPr lang="en-US" dirty="0"/>
              <a:t>Devices using Insulated Gate Bipolar Transistors (IGBTs)</a:t>
            </a:r>
          </a:p>
          <a:p>
            <a:pPr marL="0" indent="0">
              <a:buNone/>
            </a:pPr>
            <a:endParaRPr lang="en-US" dirty="0"/>
          </a:p>
          <a:p>
            <a:pPr marL="0" indent="0">
              <a:buNone/>
            </a:pPr>
            <a:r>
              <a:rPr lang="en-US" dirty="0"/>
              <a:t>In General:</a:t>
            </a:r>
          </a:p>
          <a:p>
            <a:pPr lvl="1"/>
            <a:r>
              <a:rPr lang="en-US" dirty="0"/>
              <a:t>Power Converters / Inverters</a:t>
            </a:r>
            <a:br>
              <a:rPr lang="en-US" dirty="0"/>
            </a:br>
            <a:r>
              <a:rPr lang="en-US" dirty="0"/>
              <a:t>(AC → DC, DC → AC)</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71</a:t>
            </a:fld>
            <a:endParaRPr lang="en-US" dirty="0"/>
          </a:p>
        </p:txBody>
      </p:sp>
      <p:pic>
        <p:nvPicPr>
          <p:cNvPr id="6" name="Content Placeholder 5">
            <a:extLst>
              <a:ext uri="{FF2B5EF4-FFF2-40B4-BE49-F238E27FC236}">
                <a16:creationId xmlns:a16="http://schemas.microsoft.com/office/drawing/2014/main" id="{A9CC7D11-B38E-4FC1-BD08-5A8C648D7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25" y="1972470"/>
            <a:ext cx="5172073" cy="3879055"/>
          </a:xfrm>
          <a:prstGeom prst="rect">
            <a:avLst/>
          </a:prstGeom>
        </p:spPr>
      </p:pic>
      <p:pic>
        <p:nvPicPr>
          <p:cNvPr id="3" name="Picture 2">
            <a:extLst>
              <a:ext uri="{FF2B5EF4-FFF2-40B4-BE49-F238E27FC236}">
                <a16:creationId xmlns:a16="http://schemas.microsoft.com/office/drawing/2014/main" id="{E7F085FE-4CF4-4C2B-AC6C-63389FE578BD}"/>
              </a:ext>
            </a:extLst>
          </p:cNvPr>
          <p:cNvPicPr>
            <a:picLocks noChangeAspect="1"/>
          </p:cNvPicPr>
          <p:nvPr/>
        </p:nvPicPr>
        <p:blipFill rotWithShape="1">
          <a:blip r:embed="rId4">
            <a:extLst>
              <a:ext uri="{28A0092B-C50C-407E-A947-70E740481C1C}">
                <a14:useLocalDpi xmlns:a14="http://schemas.microsoft.com/office/drawing/2010/main" val="0"/>
              </a:ext>
            </a:extLst>
          </a:blip>
          <a:srcRect r="10734"/>
          <a:stretch/>
        </p:blipFill>
        <p:spPr>
          <a:xfrm>
            <a:off x="6181725" y="1972470"/>
            <a:ext cx="5194004" cy="3879054"/>
          </a:xfrm>
          <a:prstGeom prst="rect">
            <a:avLst/>
          </a:prstGeom>
        </p:spPr>
      </p:pic>
    </p:spTree>
    <p:extLst>
      <p:ext uri="{BB962C8B-B14F-4D97-AF65-F5344CB8AC3E}">
        <p14:creationId xmlns:p14="http://schemas.microsoft.com/office/powerpoint/2010/main" val="69606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Low Power, High Stakes</a:t>
            </a:r>
          </a:p>
        </p:txBody>
      </p:sp>
      <p:sp>
        <p:nvSpPr>
          <p:cNvPr id="12" name="Content Placeholder 11">
            <a:extLst>
              <a:ext uri="{FF2B5EF4-FFF2-40B4-BE49-F238E27FC236}">
                <a16:creationId xmlns:a16="http://schemas.microsoft.com/office/drawing/2014/main" id="{BEB56E67-7457-4620-A146-183DC663E79E}"/>
              </a:ext>
            </a:extLst>
          </p:cNvPr>
          <p:cNvSpPr>
            <a:spLocks noGrp="1"/>
          </p:cNvSpPr>
          <p:nvPr>
            <p:ph sz="half" idx="2"/>
          </p:nvPr>
        </p:nvSpPr>
        <p:spPr/>
        <p:txBody>
          <a:bodyPr anchor="ctr"/>
          <a:lstStyle/>
          <a:p>
            <a:pPr marL="0" indent="0">
              <a:buNone/>
            </a:pPr>
            <a:r>
              <a:rPr lang="en-US" dirty="0"/>
              <a:t>Embedded systems need protection</a:t>
            </a:r>
          </a:p>
          <a:p>
            <a:pPr marL="0" indent="0">
              <a:buNone/>
            </a:pPr>
            <a:endParaRPr lang="en-US" dirty="0"/>
          </a:p>
          <a:p>
            <a:pPr marL="0" indent="0">
              <a:buNone/>
            </a:pPr>
            <a:r>
              <a:rPr lang="en-US" dirty="0"/>
              <a:t>Ex. Samsung Galaxy Note 7</a:t>
            </a:r>
          </a:p>
          <a:p>
            <a:pPr lvl="1"/>
            <a:r>
              <a:rPr lang="en-US" dirty="0"/>
              <a:t>Batteries caught fire</a:t>
            </a:r>
          </a:p>
          <a:p>
            <a:pPr lvl="1"/>
            <a:r>
              <a:rPr lang="en-US" dirty="0"/>
              <a:t>Device banned by FAA</a:t>
            </a:r>
          </a:p>
          <a:p>
            <a:pPr lvl="1"/>
            <a:r>
              <a:rPr lang="en-US" dirty="0"/>
              <a:t>Root cause: short circuits</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72</a:t>
            </a:fld>
            <a:endParaRPr lang="en-US" dirty="0"/>
          </a:p>
        </p:txBody>
      </p:sp>
      <p:sp>
        <p:nvSpPr>
          <p:cNvPr id="9" name="Rectangle 8">
            <a:extLst>
              <a:ext uri="{FF2B5EF4-FFF2-40B4-BE49-F238E27FC236}">
                <a16:creationId xmlns:a16="http://schemas.microsoft.com/office/drawing/2014/main" id="{9264A6B5-3D7D-472D-B943-FAFD99A4ED90}"/>
              </a:ext>
            </a:extLst>
          </p:cNvPr>
          <p:cNvSpPr/>
          <p:nvPr/>
        </p:nvSpPr>
        <p:spPr>
          <a:xfrm>
            <a:off x="1318054" y="5833395"/>
            <a:ext cx="4221892" cy="830997"/>
          </a:xfrm>
          <a:prstGeom prst="rect">
            <a:avLst/>
          </a:prstGeom>
        </p:spPr>
        <p:txBody>
          <a:bodyPr wrap="square">
            <a:spAutoFit/>
          </a:bodyPr>
          <a:lstStyle/>
          <a:p>
            <a:pPr algn="ctr"/>
            <a:r>
              <a:rPr lang="en-US" sz="1200" dirty="0"/>
              <a:t>Image Provided by: </a:t>
            </a:r>
            <a:r>
              <a:rPr lang="en-US" sz="1200" b="1" dirty="0"/>
              <a:t>Independent.co.uk</a:t>
            </a:r>
            <a:br>
              <a:rPr lang="en-US" sz="1200" dirty="0"/>
            </a:br>
            <a:r>
              <a:rPr lang="en-US" sz="1200" dirty="0"/>
              <a:t>https://www.independent.co.uk/life-style/gadgets-and-tech/news/samsung-galaxy-note-7-return-refund-exploding-fire-brand-recall-a7361216.html</a:t>
            </a:r>
          </a:p>
        </p:txBody>
      </p:sp>
      <p:pic>
        <p:nvPicPr>
          <p:cNvPr id="13" name="Content Placeholder 12">
            <a:extLst>
              <a:ext uri="{FF2B5EF4-FFF2-40B4-BE49-F238E27FC236}">
                <a16:creationId xmlns:a16="http://schemas.microsoft.com/office/drawing/2014/main" id="{F17B6FFF-62C7-4557-A942-F2B53743666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9634"/>
          <a:stretch/>
        </p:blipFill>
        <p:spPr>
          <a:xfrm>
            <a:off x="838200" y="2245392"/>
            <a:ext cx="5181600" cy="3511803"/>
          </a:xfrm>
          <a:prstGeom prst="rect">
            <a:avLst/>
          </a:prstGeom>
        </p:spPr>
      </p:pic>
    </p:spTree>
    <p:extLst>
      <p:ext uri="{BB962C8B-B14F-4D97-AF65-F5344CB8AC3E}">
        <p14:creationId xmlns:p14="http://schemas.microsoft.com/office/powerpoint/2010/main" val="282952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6A7389-094F-4149-AD83-62DFF9868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82" y="1822452"/>
            <a:ext cx="5849413" cy="4006848"/>
          </a:xfrm>
          <a:prstGeom prst="rect">
            <a:avLst/>
          </a:prstGeom>
        </p:spPr>
      </p:pic>
      <p:sp>
        <p:nvSpPr>
          <p:cNvPr id="15" name="Rectangle 14">
            <a:extLst>
              <a:ext uri="{FF2B5EF4-FFF2-40B4-BE49-F238E27FC236}">
                <a16:creationId xmlns:a16="http://schemas.microsoft.com/office/drawing/2014/main" id="{D7928168-34C8-48FF-99D2-F699E46ADD0E}"/>
              </a:ext>
            </a:extLst>
          </p:cNvPr>
          <p:cNvSpPr/>
          <p:nvPr/>
        </p:nvSpPr>
        <p:spPr>
          <a:xfrm>
            <a:off x="6318142" y="6020484"/>
            <a:ext cx="4221892" cy="646331"/>
          </a:xfrm>
          <a:prstGeom prst="rect">
            <a:avLst/>
          </a:prstGeom>
        </p:spPr>
        <p:txBody>
          <a:bodyPr wrap="square">
            <a:spAutoFit/>
          </a:bodyPr>
          <a:lstStyle/>
          <a:p>
            <a:pPr algn="ctr"/>
            <a:r>
              <a:rPr lang="en-US" sz="1200" dirty="0"/>
              <a:t>Image Provided by: </a:t>
            </a:r>
            <a:r>
              <a:rPr lang="en-US" sz="1200" b="1" dirty="0"/>
              <a:t>WEETECH Inc.</a:t>
            </a:r>
          </a:p>
          <a:p>
            <a:pPr algn="ctr"/>
            <a:r>
              <a:rPr lang="en-US" sz="1200" dirty="0"/>
              <a:t>https://www.weetech-usa.com/applications/</a:t>
            </a:r>
            <a:br>
              <a:rPr lang="en-US" sz="1200" dirty="0"/>
            </a:br>
            <a:r>
              <a:rPr lang="en-US" sz="1200" dirty="0"/>
              <a:t>automotive/relay-and-fuse-box/</a:t>
            </a:r>
          </a:p>
        </p:txBody>
      </p:sp>
      <p:sp>
        <p:nvSpPr>
          <p:cNvPr id="5" name="Title 4"/>
          <p:cNvSpPr>
            <a:spLocks noGrp="1"/>
          </p:cNvSpPr>
          <p:nvPr>
            <p:ph type="title"/>
          </p:nvPr>
        </p:nvSpPr>
        <p:spPr/>
        <p:txBody>
          <a:bodyPr/>
          <a:lstStyle/>
          <a:p>
            <a:r>
              <a:rPr lang="en-US" dirty="0"/>
              <a:t>Motivation and Problem Statement</a:t>
            </a:r>
          </a:p>
        </p:txBody>
      </p:sp>
      <p:sp>
        <p:nvSpPr>
          <p:cNvPr id="6" name="Content Placeholder 5"/>
          <p:cNvSpPr>
            <a:spLocks noGrp="1"/>
          </p:cNvSpPr>
          <p:nvPr>
            <p:ph sz="half" idx="1"/>
          </p:nvPr>
        </p:nvSpPr>
        <p:spPr/>
        <p:txBody>
          <a:bodyPr anchor="t">
            <a:normAutofit/>
          </a:bodyPr>
          <a:lstStyle/>
          <a:p>
            <a:pPr marL="0" indent="0">
              <a:buNone/>
            </a:pPr>
            <a:r>
              <a:rPr lang="en-US" sz="3600" b="1" dirty="0"/>
              <a:t>Short</a:t>
            </a:r>
          </a:p>
          <a:p>
            <a:pPr lvl="1"/>
            <a:r>
              <a:rPr lang="en-US" sz="3200" b="1" dirty="0">
                <a:sym typeface="Wingdings" panose="05000000000000000000" pitchFamily="2" charset="2"/>
              </a:rPr>
              <a:t>Damage</a:t>
            </a:r>
          </a:p>
          <a:p>
            <a:pPr lvl="1"/>
            <a:r>
              <a:rPr lang="en-US" sz="3200" dirty="0"/>
              <a:t>Time-sensitive</a:t>
            </a:r>
          </a:p>
          <a:p>
            <a:pPr marL="0" indent="0">
              <a:buNone/>
            </a:pPr>
            <a:endParaRPr lang="en-US" sz="3600" dirty="0"/>
          </a:p>
          <a:p>
            <a:pPr marL="0" indent="0">
              <a:buNone/>
            </a:pPr>
            <a:r>
              <a:rPr lang="en-US" sz="3600" dirty="0"/>
              <a:t>Dedicated circuitry</a:t>
            </a:r>
          </a:p>
          <a:p>
            <a:pPr lvl="1"/>
            <a:r>
              <a:rPr lang="en-US" sz="3200" dirty="0"/>
              <a:t>Inflexible</a:t>
            </a:r>
          </a:p>
          <a:p>
            <a:pPr lvl="1"/>
            <a:r>
              <a:rPr lang="en-US" sz="3200" dirty="0"/>
              <a:t>Costly</a:t>
            </a:r>
          </a:p>
          <a:p>
            <a:pPr lvl="1"/>
            <a:r>
              <a:rPr lang="en-US" sz="3200" dirty="0"/>
              <a:t>Pessimistic</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73</a:t>
            </a:fld>
            <a:endParaRPr lang="en-US" dirty="0"/>
          </a:p>
        </p:txBody>
      </p:sp>
      <p:sp>
        <p:nvSpPr>
          <p:cNvPr id="14" name="Rectangle 13">
            <a:extLst>
              <a:ext uri="{FF2B5EF4-FFF2-40B4-BE49-F238E27FC236}">
                <a16:creationId xmlns:a16="http://schemas.microsoft.com/office/drawing/2014/main" id="{A6CAC1B4-E288-4C65-8F93-510CA0A17DC2}"/>
              </a:ext>
            </a:extLst>
          </p:cNvPr>
          <p:cNvSpPr/>
          <p:nvPr/>
        </p:nvSpPr>
        <p:spPr>
          <a:xfrm>
            <a:off x="1"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B13BBD6-9B2D-4819-9DC6-3D71C33B54C7}"/>
              </a:ext>
            </a:extLst>
          </p:cNvPr>
          <p:cNvGrpSpPr/>
          <p:nvPr/>
        </p:nvGrpSpPr>
        <p:grpSpPr>
          <a:xfrm>
            <a:off x="876299" y="2124638"/>
            <a:ext cx="10439398" cy="2608723"/>
            <a:chOff x="914400" y="1825625"/>
            <a:chExt cx="10439398" cy="2608723"/>
          </a:xfrm>
        </p:grpSpPr>
        <p:sp>
          <p:nvSpPr>
            <p:cNvPr id="12" name="Rectangle 11">
              <a:extLst>
                <a:ext uri="{FF2B5EF4-FFF2-40B4-BE49-F238E27FC236}">
                  <a16:creationId xmlns:a16="http://schemas.microsoft.com/office/drawing/2014/main" id="{6CE89F4F-2C29-4AD3-B1EA-FFCF4215AA22}"/>
                </a:ext>
              </a:extLst>
            </p:cNvPr>
            <p:cNvSpPr/>
            <p:nvPr/>
          </p:nvSpPr>
          <p:spPr>
            <a:xfrm>
              <a:off x="914400" y="2365952"/>
              <a:ext cx="10439398" cy="2068396"/>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Existing short-circuit protection for embedded systems is fixed, inflexible and does not consider software-based real-time control.</a:t>
              </a:r>
            </a:p>
          </p:txBody>
        </p:sp>
        <p:sp>
          <p:nvSpPr>
            <p:cNvPr id="13" name="Rectangle 12">
              <a:extLst>
                <a:ext uri="{FF2B5EF4-FFF2-40B4-BE49-F238E27FC236}">
                  <a16:creationId xmlns:a16="http://schemas.microsoft.com/office/drawing/2014/main" id="{9675C485-70F2-4FF9-8EBA-2EA04A76A4F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Problem Statement:</a:t>
              </a:r>
            </a:p>
          </p:txBody>
        </p:sp>
      </p:grpSp>
    </p:spTree>
    <p:extLst>
      <p:ext uri="{BB962C8B-B14F-4D97-AF65-F5344CB8AC3E}">
        <p14:creationId xmlns:p14="http://schemas.microsoft.com/office/powerpoint/2010/main" val="88195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Approach</a:t>
            </a:r>
          </a:p>
        </p:txBody>
      </p:sp>
      <p:sp>
        <p:nvSpPr>
          <p:cNvPr id="2" name="Content Placeholder 1">
            <a:extLst>
              <a:ext uri="{FF2B5EF4-FFF2-40B4-BE49-F238E27FC236}">
                <a16:creationId xmlns:a16="http://schemas.microsoft.com/office/drawing/2014/main" id="{7CD079E2-8218-4B6B-9B40-87F2E7A46254}"/>
              </a:ext>
            </a:extLst>
          </p:cNvPr>
          <p:cNvSpPr>
            <a:spLocks noGrp="1"/>
          </p:cNvSpPr>
          <p:nvPr>
            <p:ph sz="half" idx="2"/>
          </p:nvPr>
        </p:nvSpPr>
        <p:spPr/>
        <p:txBody>
          <a:bodyPr anchor="ctr"/>
          <a:lstStyle/>
          <a:p>
            <a:pPr marL="0" indent="0" algn="ctr">
              <a:buNone/>
            </a:pPr>
            <a:r>
              <a:rPr lang="en-US" b="1" dirty="0"/>
              <a:t>Inductor</a:t>
            </a:r>
            <a:br>
              <a:rPr lang="en-US" dirty="0"/>
            </a:br>
            <a:r>
              <a:rPr lang="en-US" dirty="0"/>
              <a:t>(slows the rise of current)</a:t>
            </a:r>
          </a:p>
          <a:p>
            <a:pPr marL="0" indent="0" algn="ctr">
              <a:buNone/>
            </a:pPr>
            <a:r>
              <a:rPr lang="en-US" dirty="0"/>
              <a:t>+</a:t>
            </a:r>
          </a:p>
          <a:p>
            <a:pPr marL="0" indent="0" algn="ctr">
              <a:buNone/>
            </a:pPr>
            <a:r>
              <a:rPr lang="en-US" b="1" dirty="0"/>
              <a:t>Real-time task</a:t>
            </a:r>
            <a:br>
              <a:rPr lang="en-US" dirty="0"/>
            </a:br>
            <a:r>
              <a:rPr lang="en-US" dirty="0"/>
              <a:t>(detects shorts by deadline)</a:t>
            </a:r>
          </a:p>
          <a:p>
            <a:pPr marL="0" indent="0" algn="ctr">
              <a:buNone/>
            </a:pPr>
            <a:r>
              <a:rPr lang="en-US" dirty="0"/>
              <a:t>=</a:t>
            </a:r>
          </a:p>
          <a:p>
            <a:pPr marL="0" indent="0" algn="ctr">
              <a:buNone/>
            </a:pPr>
            <a:r>
              <a:rPr lang="en-US" b="1" dirty="0"/>
              <a:t>Software-based real-time</a:t>
            </a:r>
            <a:br>
              <a:rPr lang="en-US" b="1" dirty="0"/>
            </a:br>
            <a:r>
              <a:rPr lang="en-US" b="1" dirty="0"/>
              <a:t>short-circuit protection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74</a:t>
            </a:fld>
            <a:endParaRPr lang="en-US" dirty="0"/>
          </a:p>
        </p:txBody>
      </p:sp>
      <p:sp>
        <p:nvSpPr>
          <p:cNvPr id="12" name="Rectangle 11">
            <a:extLst>
              <a:ext uri="{FF2B5EF4-FFF2-40B4-BE49-F238E27FC236}">
                <a16:creationId xmlns:a16="http://schemas.microsoft.com/office/drawing/2014/main" id="{4EE61482-6408-4082-982A-1746970039F9}"/>
              </a:ext>
            </a:extLst>
          </p:cNvPr>
          <p:cNvSpPr/>
          <p:nvPr/>
        </p:nvSpPr>
        <p:spPr>
          <a:xfrm>
            <a:off x="0"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8B00FC9-7BF3-49FA-BFD2-04FCAA026100}"/>
              </a:ext>
            </a:extLst>
          </p:cNvPr>
          <p:cNvGrpSpPr/>
          <p:nvPr/>
        </p:nvGrpSpPr>
        <p:grpSpPr>
          <a:xfrm>
            <a:off x="6324599" y="2304265"/>
            <a:ext cx="5181600" cy="3453050"/>
            <a:chOff x="914400" y="1825625"/>
            <a:chExt cx="10439398" cy="2608723"/>
          </a:xfrm>
        </p:grpSpPr>
        <p:sp>
          <p:nvSpPr>
            <p:cNvPr id="10" name="Rectangle 9">
              <a:extLst>
                <a:ext uri="{FF2B5EF4-FFF2-40B4-BE49-F238E27FC236}">
                  <a16:creationId xmlns:a16="http://schemas.microsoft.com/office/drawing/2014/main" id="{892A87BC-DD33-4599-B976-7F9FF60BD9B2}"/>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1" name="Rectangle 10">
              <a:extLst>
                <a:ext uri="{FF2B5EF4-FFF2-40B4-BE49-F238E27FC236}">
                  <a16:creationId xmlns:a16="http://schemas.microsoft.com/office/drawing/2014/main" id="{D4EA8249-4C87-4EC2-A464-8865124E62A8}"/>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pic>
        <p:nvPicPr>
          <p:cNvPr id="8" name="Content Placeholder 7">
            <a:extLst>
              <a:ext uri="{FF2B5EF4-FFF2-40B4-BE49-F238E27FC236}">
                <a16:creationId xmlns:a16="http://schemas.microsoft.com/office/drawing/2014/main" id="{39588D2F-2D80-4AF1-82AB-8B0FA133674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74769"/>
            <a:ext cx="5181600" cy="3453050"/>
          </a:xfrm>
        </p:spPr>
      </p:pic>
    </p:spTree>
    <p:extLst>
      <p:ext uri="{BB962C8B-B14F-4D97-AF65-F5344CB8AC3E}">
        <p14:creationId xmlns:p14="http://schemas.microsoft.com/office/powerpoint/2010/main" val="64939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Contribution Summary</a:t>
            </a:r>
          </a:p>
        </p:txBody>
      </p:sp>
      <p:sp>
        <p:nvSpPr>
          <p:cNvPr id="6" name="Content Placeholder 5"/>
          <p:cNvSpPr>
            <a:spLocks noGrp="1"/>
          </p:cNvSpPr>
          <p:nvPr>
            <p:ph idx="1"/>
          </p:nvPr>
        </p:nvSpPr>
        <p:spPr/>
        <p:txBody>
          <a:bodyPr anchor="ctr">
            <a:noAutofit/>
          </a:bodyPr>
          <a:lstStyle/>
          <a:p>
            <a:pPr marL="514350" indent="-514350">
              <a:buFont typeface="+mj-lt"/>
              <a:buAutoNum type="arabicPeriod"/>
            </a:pPr>
            <a:r>
              <a:rPr lang="en-US" sz="3200" dirty="0"/>
              <a:t> Real-time software-based short circuit protection method</a:t>
            </a:r>
          </a:p>
          <a:p>
            <a:pPr marL="514350" indent="-514350">
              <a:buFont typeface="+mj-lt"/>
              <a:buAutoNum type="arabicPeriod"/>
            </a:pPr>
            <a:endParaRPr lang="en-US" sz="3200" dirty="0"/>
          </a:p>
          <a:p>
            <a:pPr marL="514350" indent="-514350">
              <a:buFont typeface="+mj-lt"/>
              <a:buAutoNum type="arabicPeriod"/>
            </a:pPr>
            <a:r>
              <a:rPr lang="en-US" sz="3200" dirty="0"/>
              <a:t> Real-time utilization </a:t>
            </a:r>
            <a:r>
              <a:rPr lang="en-US" sz="3200" dirty="0">
                <a:sym typeface="Wingdings" panose="05000000000000000000" pitchFamily="2" charset="2"/>
              </a:rPr>
              <a:t>↔</a:t>
            </a:r>
            <a:r>
              <a:rPr lang="en-US" sz="3200" dirty="0"/>
              <a:t> Board space consumed</a:t>
            </a:r>
          </a:p>
          <a:p>
            <a:pPr marL="514350" indent="-514350">
              <a:buFont typeface="+mj-lt"/>
              <a:buAutoNum type="arabicPeriod"/>
            </a:pPr>
            <a:endParaRPr lang="en-US" sz="2800" dirty="0"/>
          </a:p>
          <a:p>
            <a:pPr marL="514350" indent="-514350">
              <a:buFont typeface="+mj-lt"/>
              <a:buAutoNum type="arabicPeriod"/>
            </a:pPr>
            <a:r>
              <a:rPr lang="en-US" sz="3200" dirty="0"/>
              <a:t> Simulated and practical evaluation</a:t>
            </a:r>
            <a:endParaRPr lang="en-US" sz="28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75</a:t>
            </a:fld>
            <a:endParaRPr lang="en-US" dirty="0"/>
          </a:p>
        </p:txBody>
      </p:sp>
    </p:spTree>
    <p:extLst>
      <p:ext uri="{BB962C8B-B14F-4D97-AF65-F5344CB8AC3E}">
        <p14:creationId xmlns:p14="http://schemas.microsoft.com/office/powerpoint/2010/main" val="3075350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chor="ctr">
            <a:normAutofit/>
          </a:bodyPr>
          <a:lstStyle/>
          <a:p>
            <a:pPr marL="514350" indent="-514350">
              <a:lnSpc>
                <a:spcPct val="150000"/>
              </a:lnSpc>
              <a:buFont typeface="+mj-lt"/>
              <a:buAutoNum type="arabicPeriod"/>
            </a:pPr>
            <a:r>
              <a:rPr lang="en-US" dirty="0"/>
              <a:t>Electronics Background</a:t>
            </a:r>
          </a:p>
          <a:p>
            <a:pPr marL="514350" indent="-514350">
              <a:lnSpc>
                <a:spcPct val="150000"/>
              </a:lnSpc>
              <a:buFont typeface="+mj-lt"/>
              <a:buAutoNum type="arabicPeriod"/>
            </a:pPr>
            <a:r>
              <a:rPr lang="en-US" dirty="0"/>
              <a:t>Related Work</a:t>
            </a:r>
          </a:p>
          <a:p>
            <a:pPr marL="514350" indent="-514350">
              <a:lnSpc>
                <a:spcPct val="150000"/>
              </a:lnSpc>
              <a:buFont typeface="+mj-lt"/>
              <a:buAutoNum type="arabicPeriod"/>
            </a:pPr>
            <a:r>
              <a:rPr lang="en-US" dirty="0"/>
              <a:t>System Model</a:t>
            </a:r>
          </a:p>
          <a:p>
            <a:pPr marL="514350" indent="-514350">
              <a:lnSpc>
                <a:spcPct val="150000"/>
              </a:lnSpc>
              <a:buFont typeface="+mj-lt"/>
              <a:buAutoNum type="arabicPeriod"/>
            </a:pPr>
            <a:r>
              <a:rPr lang="en-US" dirty="0"/>
              <a:t>Evaluation and Results</a:t>
            </a:r>
          </a:p>
          <a:p>
            <a:pPr marL="514350" indent="-514350">
              <a:lnSpc>
                <a:spcPct val="150000"/>
              </a:lnSpc>
              <a:buFont typeface="+mj-lt"/>
              <a:buAutoNum type="arabicPeriod"/>
            </a:pPr>
            <a:r>
              <a:rPr lang="en-US" dirty="0"/>
              <a:t>Conclusion</a:t>
            </a:r>
          </a:p>
        </p:txBody>
      </p:sp>
      <p:sp>
        <p:nvSpPr>
          <p:cNvPr id="9" name="Slide Number Placeholder 8"/>
          <p:cNvSpPr>
            <a:spLocks noGrp="1"/>
          </p:cNvSpPr>
          <p:nvPr>
            <p:ph type="sldNum" sz="quarter" idx="12"/>
          </p:nvPr>
        </p:nvSpPr>
        <p:spPr/>
        <p:txBody>
          <a:bodyPr/>
          <a:lstStyle/>
          <a:p>
            <a:fld id="{9C75D887-1A03-4ABF-9F74-03C35FBA7AA7}" type="slidenum">
              <a:rPr lang="en-US" smtClean="0"/>
              <a:pPr/>
              <a:t>76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334" y="2200808"/>
            <a:ext cx="5824464" cy="3276261"/>
          </a:xfrm>
          <a:prstGeom prst="rect">
            <a:avLst/>
          </a:prstGeom>
          <a:ln w="76200">
            <a:solidFill>
              <a:srgbClr val="0C544A"/>
            </a:solidFill>
          </a:ln>
        </p:spPr>
      </p:pic>
    </p:spTree>
    <p:extLst>
      <p:ext uri="{BB962C8B-B14F-4D97-AF65-F5344CB8AC3E}">
        <p14:creationId xmlns:p14="http://schemas.microsoft.com/office/powerpoint/2010/main" val="725136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Electronics Background</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77</a:t>
            </a:fld>
            <a:endParaRPr lang="en-US" dirty="0"/>
          </a:p>
        </p:txBody>
      </p:sp>
    </p:spTree>
    <p:extLst>
      <p:ext uri="{BB962C8B-B14F-4D97-AF65-F5344CB8AC3E}">
        <p14:creationId xmlns:p14="http://schemas.microsoft.com/office/powerpoint/2010/main" val="4148014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Circuitry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78</a:t>
            </a:fld>
            <a:endParaRPr lang="en-US" dirty="0"/>
          </a:p>
        </p:txBody>
      </p:sp>
      <p:sp>
        <p:nvSpPr>
          <p:cNvPr id="2" name="Content Placeholder 1"/>
          <p:cNvSpPr>
            <a:spLocks noGrp="1"/>
          </p:cNvSpPr>
          <p:nvPr>
            <p:ph sz="half" idx="2"/>
          </p:nvPr>
        </p:nvSpPr>
        <p:spPr>
          <a:xfrm>
            <a:off x="6133381" y="1825625"/>
            <a:ext cx="5391510" cy="4351338"/>
          </a:xfrm>
        </p:spPr>
        <p:txBody>
          <a:bodyPr anchor="t">
            <a:noAutofit/>
          </a:bodyPr>
          <a:lstStyle/>
          <a:p>
            <a:pPr marL="0" lvl="0" indent="0">
              <a:buNone/>
            </a:pPr>
            <a:r>
              <a:rPr lang="en-US" sz="3200" dirty="0">
                <a:solidFill>
                  <a:prstClr val="black"/>
                </a:solidFill>
              </a:rPr>
              <a:t>Ohm’s Law:</a:t>
            </a:r>
            <a:endParaRPr lang="en-US" sz="2800" b="1" dirty="0">
              <a:solidFill>
                <a:prstClr val="black"/>
              </a:solidFill>
            </a:endParaRP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53458" y="5115018"/>
            <a:ext cx="2569845"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904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9975"/>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4152900"/>
            <a:ext cx="5222436" cy="2024064"/>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prstClr val="black"/>
                </a:solidFill>
                <a:latin typeface="Garamond" panose="02020404030301010803" pitchFamily="18" charset="0"/>
              </a:rPr>
              <a:t>Short</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The flow of current through an </a:t>
            </a:r>
            <a:r>
              <a:rPr lang="en-US" sz="2800" b="1" dirty="0">
                <a:solidFill>
                  <a:prstClr val="black"/>
                </a:solidFill>
                <a:latin typeface="Garamond" panose="02020404030301010803" pitchFamily="18" charset="0"/>
              </a:rPr>
              <a:t>alternate, unintended path </a:t>
            </a:r>
            <a:r>
              <a:rPr lang="en-US" sz="2800" dirty="0">
                <a:solidFill>
                  <a:prstClr val="black"/>
                </a:solidFill>
                <a:latin typeface="Garamond" panose="02020404030301010803" pitchFamily="18" charset="0"/>
              </a:rPr>
              <a:t>in a circuit with </a:t>
            </a:r>
            <a:r>
              <a:rPr lang="en-US" sz="2800" b="1" dirty="0">
                <a:solidFill>
                  <a:prstClr val="black"/>
                </a:solidFill>
                <a:latin typeface="Garamond" panose="02020404030301010803" pitchFamily="18" charset="0"/>
              </a:rPr>
              <a:t>little or no impedance</a:t>
            </a:r>
          </a:p>
        </p:txBody>
      </p:sp>
      <p:sp>
        <p:nvSpPr>
          <p:cNvPr id="83" name="Rectangle 82"/>
          <p:cNvSpPr/>
          <p:nvPr/>
        </p:nvSpPr>
        <p:spPr>
          <a:xfrm>
            <a:off x="8123085" y="2415406"/>
            <a:ext cx="748923"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t>
            </a:r>
          </a:p>
        </p:txBody>
      </p:sp>
      <p:sp>
        <p:nvSpPr>
          <p:cNvPr id="84" name="Rectangle 83"/>
          <p:cNvSpPr/>
          <p:nvPr/>
        </p:nvSpPr>
        <p:spPr>
          <a:xfrm>
            <a:off x="8908318" y="2415979"/>
            <a:ext cx="48442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I</a:t>
            </a:r>
          </a:p>
        </p:txBody>
      </p:sp>
      <p:sp>
        <p:nvSpPr>
          <p:cNvPr id="85" name="Rectangle 84"/>
          <p:cNvSpPr/>
          <p:nvPr/>
        </p:nvSpPr>
        <p:spPr>
          <a:xfrm>
            <a:off x="9412569" y="2413207"/>
            <a:ext cx="713657"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R</a:t>
            </a:r>
          </a:p>
        </p:txBody>
      </p:sp>
      <p:sp>
        <p:nvSpPr>
          <p:cNvPr id="86" name="Rectangle 85"/>
          <p:cNvSpPr/>
          <p:nvPr/>
        </p:nvSpPr>
        <p:spPr>
          <a:xfrm>
            <a:off x="7356978" y="2413207"/>
            <a:ext cx="758541"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V</a:t>
            </a: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660631" y="4152901"/>
            <a:ext cx="5693167" cy="2617017"/>
            <a:chOff x="5660631" y="4152901"/>
            <a:chExt cx="5693167" cy="2617017"/>
          </a:xfrm>
        </p:grpSpPr>
        <p:cxnSp>
          <p:nvCxnSpPr>
            <p:cNvPr id="35" name="Connector: Elbow 34"/>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40" name="TextBox 39"/>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spTree>
    <p:extLst>
      <p:ext uri="{BB962C8B-B14F-4D97-AF65-F5344CB8AC3E}">
        <p14:creationId xmlns:p14="http://schemas.microsoft.com/office/powerpoint/2010/main" val="421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par>
                          <p:cTn id="40" fill="hold">
                            <p:stCondLst>
                              <p:cond delay="1500"/>
                            </p:stCondLst>
                            <p:childTnLst>
                              <p:par>
                                <p:cTn id="41" presetID="10" presetClass="entr" presetSubtype="0" fill="hold" grpId="2"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56"/>
                                        </p:tgtEl>
                                      </p:cBhvr>
                                    </p:animEffect>
                                    <p:set>
                                      <p:cBhvr>
                                        <p:cTn id="57" dur="1" fill="hold">
                                          <p:stCondLst>
                                            <p:cond delay="499"/>
                                          </p:stCondLst>
                                        </p:cTn>
                                        <p:tgtEl>
                                          <p:spTgt spid="56"/>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childTnLst>
                          </p:cTn>
                        </p:par>
                        <p:par>
                          <p:cTn id="74" fill="hold">
                            <p:stCondLst>
                              <p:cond delay="1000"/>
                            </p:stCondLst>
                            <p:childTnLst>
                              <p:par>
                                <p:cTn id="75" presetID="6" presetClass="emph" presetSubtype="0" fill="hold" grpId="0" nodeType="afterEffect">
                                  <p:stCondLst>
                                    <p:cond delay="0"/>
                                  </p:stCondLst>
                                  <p:childTnLst>
                                    <p:animScale>
                                      <p:cBhvr>
                                        <p:cTn id="76" dur="1000" fill="hold"/>
                                        <p:tgtEl>
                                          <p:spTgt spid="85"/>
                                        </p:tgtEl>
                                      </p:cBhvr>
                                      <p:by x="125000" y="125000"/>
                                    </p:animScale>
                                  </p:childTnLst>
                                </p:cTn>
                              </p:par>
                              <p:par>
                                <p:cTn id="77" presetID="3" presetClass="emph" presetSubtype="2" fill="hold" grpId="1" nodeType="withEffect">
                                  <p:stCondLst>
                                    <p:cond delay="0"/>
                                  </p:stCondLst>
                                  <p:childTnLst>
                                    <p:animClr clrSpc="rgb" dir="cw">
                                      <p:cBhvr override="childStyle">
                                        <p:cTn id="78" dur="1000" fill="hold"/>
                                        <p:tgtEl>
                                          <p:spTgt spid="85"/>
                                        </p:tgtEl>
                                        <p:attrNameLst>
                                          <p:attrName>style.color</p:attrName>
                                        </p:attrNameLst>
                                      </p:cBhvr>
                                      <p:to>
                                        <a:srgbClr val="FF1F1F"/>
                                      </p:to>
                                    </p:animClr>
                                  </p:childTnLst>
                                </p:cTn>
                              </p:par>
                              <p:par>
                                <p:cTn id="79" presetID="6" presetClass="emph" presetSubtype="0" fill="hold" grpId="0" nodeType="withEffect">
                                  <p:stCondLst>
                                    <p:cond delay="0"/>
                                  </p:stCondLst>
                                  <p:childTnLst>
                                    <p:animScale>
                                      <p:cBhvr>
                                        <p:cTn id="80" dur="1000" fill="hold"/>
                                        <p:tgtEl>
                                          <p:spTgt spid="84"/>
                                        </p:tgtEl>
                                      </p:cBhvr>
                                      <p:by x="75000" y="75000"/>
                                    </p:animScale>
                                  </p:childTnLst>
                                </p:cTn>
                              </p:par>
                              <p:par>
                                <p:cTn id="81" presetID="3" presetClass="emph" presetSubtype="2" fill="hold" grpId="1" nodeType="withEffect">
                                  <p:stCondLst>
                                    <p:cond delay="0"/>
                                  </p:stCondLst>
                                  <p:childTnLst>
                                    <p:animClr clrSpc="rgb" dir="cw">
                                      <p:cBhvr override="childStyle">
                                        <p:cTn id="82" dur="1000" fill="hold"/>
                                        <p:tgtEl>
                                          <p:spTgt spid="84"/>
                                        </p:tgtEl>
                                        <p:attrNameLst>
                                          <p:attrName>style.color</p:attrName>
                                        </p:attrNameLst>
                                      </p:cBhvr>
                                      <p:to>
                                        <a:srgbClr val="0000FF"/>
                                      </p:to>
                                    </p:animClr>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75"/>
                                        </p:tgtEl>
                                      </p:cBhvr>
                                    </p:animEffect>
                                    <p:set>
                                      <p:cBhvr>
                                        <p:cTn id="87" dur="1" fill="hold">
                                          <p:stCondLst>
                                            <p:cond delay="499"/>
                                          </p:stCondLst>
                                        </p:cTn>
                                        <p:tgtEl>
                                          <p:spTgt spid="7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76"/>
                                        </p:tgtEl>
                                      </p:cBhvr>
                                    </p:animEffect>
                                    <p:set>
                                      <p:cBhvr>
                                        <p:cTn id="90" dur="1" fill="hold">
                                          <p:stCondLst>
                                            <p:cond delay="499"/>
                                          </p:stCondLst>
                                        </p:cTn>
                                        <p:tgtEl>
                                          <p:spTgt spid="7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77"/>
                                        </p:tgtEl>
                                      </p:cBhvr>
                                    </p:animEffect>
                                    <p:set>
                                      <p:cBhvr>
                                        <p:cTn id="93" dur="1" fill="hold">
                                          <p:stCondLst>
                                            <p:cond delay="499"/>
                                          </p:stCondLst>
                                        </p:cTn>
                                        <p:tgtEl>
                                          <p:spTgt spid="7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62"/>
                                        </p:tgtEl>
                                      </p:cBhvr>
                                    </p:animEffect>
                                    <p:set>
                                      <p:cBhvr>
                                        <p:cTn id="96" dur="1" fill="hold">
                                          <p:stCondLst>
                                            <p:cond delay="499"/>
                                          </p:stCondLst>
                                        </p:cTn>
                                        <p:tgtEl>
                                          <p:spTgt spid="62"/>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9"/>
                                        </p:tgtEl>
                                      </p:cBhvr>
                                    </p:animEffect>
                                    <p:set>
                                      <p:cBhvr>
                                        <p:cTn id="99" dur="1" fill="hold">
                                          <p:stCondLst>
                                            <p:cond delay="499"/>
                                          </p:stCondLst>
                                        </p:cTn>
                                        <p:tgtEl>
                                          <p:spTgt spid="59"/>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childTnLst>
                          </p:cTn>
                        </p:par>
                        <p:par>
                          <p:cTn id="104" fill="hold">
                            <p:stCondLst>
                              <p:cond delay="1000"/>
                            </p:stCondLst>
                            <p:childTnLst>
                              <p:par>
                                <p:cTn id="105" presetID="6" presetClass="emph" presetSubtype="0" fill="hold" grpId="3" nodeType="afterEffect">
                                  <p:stCondLst>
                                    <p:cond delay="0"/>
                                  </p:stCondLst>
                                  <p:childTnLst>
                                    <p:animScale>
                                      <p:cBhvr>
                                        <p:cTn id="106" dur="1000" fill="hold"/>
                                        <p:tgtEl>
                                          <p:spTgt spid="85"/>
                                        </p:tgtEl>
                                      </p:cBhvr>
                                      <p:by x="80000" y="80000"/>
                                    </p:animScale>
                                  </p:childTnLst>
                                </p:cTn>
                              </p:par>
                              <p:par>
                                <p:cTn id="107" presetID="3" presetClass="emph" presetSubtype="2" fill="hold" grpId="4" nodeType="withEffect">
                                  <p:stCondLst>
                                    <p:cond delay="0"/>
                                  </p:stCondLst>
                                  <p:childTnLst>
                                    <p:animClr clrSpc="rgb" dir="cw">
                                      <p:cBhvr override="childStyle">
                                        <p:cTn id="108" dur="1000" fill="hold"/>
                                        <p:tgtEl>
                                          <p:spTgt spid="85"/>
                                        </p:tgtEl>
                                        <p:attrNameLst>
                                          <p:attrName>style.color</p:attrName>
                                        </p:attrNameLst>
                                      </p:cBhvr>
                                      <p:to>
                                        <a:schemeClr val="tx1"/>
                                      </p:to>
                                    </p:animClr>
                                  </p:childTnLst>
                                </p:cTn>
                              </p:par>
                              <p:par>
                                <p:cTn id="109" presetID="6" presetClass="emph" presetSubtype="0" fill="hold" grpId="3" nodeType="withEffect">
                                  <p:stCondLst>
                                    <p:cond delay="0"/>
                                  </p:stCondLst>
                                  <p:childTnLst>
                                    <p:animScale>
                                      <p:cBhvr>
                                        <p:cTn id="110" dur="1000" fill="hold"/>
                                        <p:tgtEl>
                                          <p:spTgt spid="84"/>
                                        </p:tgtEl>
                                      </p:cBhvr>
                                      <p:by x="133000" y="133000"/>
                                    </p:animScale>
                                  </p:childTnLst>
                                </p:cTn>
                              </p:par>
                              <p:par>
                                <p:cTn id="111" presetID="3" presetClass="emph" presetSubtype="2" fill="hold" grpId="4" nodeType="withEffect">
                                  <p:stCondLst>
                                    <p:cond delay="0"/>
                                  </p:stCondLst>
                                  <p:childTnLst>
                                    <p:animClr clrSpc="rgb" dir="cw">
                                      <p:cBhvr override="childStyle">
                                        <p:cTn id="112" dur="1000" fill="hold"/>
                                        <p:tgtEl>
                                          <p:spTgt spid="84"/>
                                        </p:tgtEl>
                                        <p:attrNameLst>
                                          <p:attrName>style.color</p:attrName>
                                        </p:attrNameLst>
                                      </p:cBhvr>
                                      <p:to>
                                        <a:schemeClr val="tx1"/>
                                      </p:to>
                                    </p:animClr>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nodeType="withEffect">
                                  <p:stCondLst>
                                    <p:cond delay="0"/>
                                  </p:stCondLst>
                                  <p:childTnLst>
                                    <p:set>
                                      <p:cBhvr>
                                        <p:cTn id="122" dur="1" fill="hold">
                                          <p:stCondLst>
                                            <p:cond delay="0"/>
                                          </p:stCondLst>
                                        </p:cTn>
                                        <p:tgtEl>
                                          <p:spTgt spid="6"/>
                                        </p:tgtEl>
                                        <p:attrNameLst>
                                          <p:attrName>style.visibility</p:attrName>
                                        </p:attrNameLst>
                                      </p:cBhvr>
                                      <p:to>
                                        <p:strVal val="visible"/>
                                      </p:to>
                                    </p:set>
                                    <p:animEffect transition="in" filter="fade">
                                      <p:cBhvr>
                                        <p:cTn id="123" dur="500"/>
                                        <p:tgtEl>
                                          <p:spTgt spid="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6"/>
                                        </p:tgtEl>
                                      </p:cBhvr>
                                    </p:animEffect>
                                    <p:set>
                                      <p:cBhvr>
                                        <p:cTn id="128" dur="1" fill="hold">
                                          <p:stCondLst>
                                            <p:cond delay="499"/>
                                          </p:stCondLst>
                                        </p:cTn>
                                        <p:tgtEl>
                                          <p:spTgt spid="6"/>
                                        </p:tgtEl>
                                        <p:attrNameLst>
                                          <p:attrName>style.visibility</p:attrName>
                                        </p:attrNameLst>
                                      </p:cBhvr>
                                      <p:to>
                                        <p:strVal val="hidden"/>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childTnLst>
                          </p:cTn>
                        </p:par>
                        <p:par>
                          <p:cTn id="133" fill="hold">
                            <p:stCondLst>
                              <p:cond delay="1000"/>
                            </p:stCondLst>
                            <p:childTnLst>
                              <p:par>
                                <p:cTn id="134" presetID="6" presetClass="emph" presetSubtype="0" fill="hold" grpId="5" nodeType="afterEffect">
                                  <p:stCondLst>
                                    <p:cond delay="0"/>
                                  </p:stCondLst>
                                  <p:childTnLst>
                                    <p:animScale>
                                      <p:cBhvr>
                                        <p:cTn id="135" dur="1000" fill="hold"/>
                                        <p:tgtEl>
                                          <p:spTgt spid="84"/>
                                        </p:tgtEl>
                                      </p:cBhvr>
                                      <p:by x="125000" y="125000"/>
                                    </p:animScale>
                                  </p:childTnLst>
                                </p:cTn>
                              </p:par>
                              <p:par>
                                <p:cTn id="136" presetID="3" presetClass="emph" presetSubtype="2" fill="hold" grpId="6" nodeType="withEffect">
                                  <p:stCondLst>
                                    <p:cond delay="0"/>
                                  </p:stCondLst>
                                  <p:childTnLst>
                                    <p:animClr clrSpc="rgb" dir="cw">
                                      <p:cBhvr override="childStyle">
                                        <p:cTn id="137" dur="1000" fill="hold"/>
                                        <p:tgtEl>
                                          <p:spTgt spid="84"/>
                                        </p:tgtEl>
                                        <p:attrNameLst>
                                          <p:attrName>style.color</p:attrName>
                                        </p:attrNameLst>
                                      </p:cBhvr>
                                      <p:to>
                                        <a:srgbClr val="FF0000"/>
                                      </p:to>
                                    </p:animClr>
                                  </p:childTnLst>
                                </p:cTn>
                              </p:par>
                              <p:par>
                                <p:cTn id="138" presetID="6" presetClass="emph" presetSubtype="0" fill="hold" grpId="5" nodeType="withEffect">
                                  <p:stCondLst>
                                    <p:cond delay="0"/>
                                  </p:stCondLst>
                                  <p:childTnLst>
                                    <p:animScale>
                                      <p:cBhvr>
                                        <p:cTn id="139" dur="1000" fill="hold"/>
                                        <p:tgtEl>
                                          <p:spTgt spid="85"/>
                                        </p:tgtEl>
                                      </p:cBhvr>
                                      <p:by x="75000" y="75000"/>
                                    </p:animScale>
                                  </p:childTnLst>
                                </p:cTn>
                              </p:par>
                              <p:par>
                                <p:cTn id="140" presetID="3" presetClass="emph" presetSubtype="2" fill="hold" grpId="6" nodeType="withEffect">
                                  <p:stCondLst>
                                    <p:cond delay="0"/>
                                  </p:stCondLst>
                                  <p:childTnLst>
                                    <p:animClr clrSpc="rgb" dir="cw">
                                      <p:cBhvr override="childStyle">
                                        <p:cTn id="141" dur="1000" fill="hold"/>
                                        <p:tgtEl>
                                          <p:spTgt spid="85"/>
                                        </p:tgtEl>
                                        <p:attrNameLst>
                                          <p:attrName>style.color</p:attrName>
                                        </p:attrNameLst>
                                      </p:cBhvr>
                                      <p:to>
                                        <a:srgbClr val="0000FF"/>
                                      </p:to>
                                    </p:animClr>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81"/>
                                        </p:tgtEl>
                                      </p:cBhvr>
                                    </p:animEffect>
                                    <p:set>
                                      <p:cBhvr>
                                        <p:cTn id="146" dur="1" fill="hold">
                                          <p:stCondLst>
                                            <p:cond delay="499"/>
                                          </p:stCondLst>
                                        </p:cTn>
                                        <p:tgtEl>
                                          <p:spTgt spid="81"/>
                                        </p:tgtEl>
                                        <p:attrNameLst>
                                          <p:attrName>style.visibility</p:attrName>
                                        </p:attrNameLst>
                                      </p:cBhvr>
                                      <p:to>
                                        <p:strVal val="hidden"/>
                                      </p:to>
                                    </p:set>
                                  </p:childTnLst>
                                </p:cTn>
                              </p:par>
                            </p:childTnLst>
                          </p:cTn>
                        </p:par>
                        <p:par>
                          <p:cTn id="147" fill="hold">
                            <p:stCondLst>
                              <p:cond delay="500"/>
                            </p:stCondLst>
                            <p:childTnLst>
                              <p:par>
                                <p:cTn id="148" presetID="10" presetClass="entr" presetSubtype="0" fill="hold" nodeType="after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fade">
                                      <p:cBhvr>
                                        <p:cTn id="1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animBg="1"/>
      <p:bldP spid="19" grpId="0" animBg="1"/>
      <p:bldP spid="73" grpId="0" animBg="1"/>
      <p:bldP spid="74" grpId="0" animBg="1"/>
      <p:bldP spid="76" grpId="0" animBg="1"/>
      <p:bldP spid="76" grpId="1" animBg="1"/>
      <p:bldP spid="77" grpId="0" animBg="1"/>
      <p:bldP spid="77" grpId="1" animBg="1"/>
      <p:bldP spid="81" grpId="0" animBg="1"/>
      <p:bldP spid="81" grpId="1" animBg="1"/>
      <p:bldP spid="83" grpId="0"/>
      <p:bldP spid="84" grpId="0"/>
      <p:bldP spid="84" grpId="1"/>
      <p:bldP spid="84" grpId="2"/>
      <p:bldP spid="84" grpId="3"/>
      <p:bldP spid="84" grpId="4"/>
      <p:bldP spid="84" grpId="5"/>
      <p:bldP spid="84" grpId="6"/>
      <p:bldP spid="85" grpId="0"/>
      <p:bldP spid="85" grpId="1"/>
      <p:bldP spid="85" grpId="2"/>
      <p:bldP spid="85" grpId="3"/>
      <p:bldP spid="85" grpId="4"/>
      <p:bldP spid="85" grpId="5"/>
      <p:bldP spid="85" grpId="6"/>
      <p:bldP spid="8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1721708" y="6283652"/>
            <a:ext cx="4221892" cy="461665"/>
          </a:xfrm>
          <a:prstGeom prst="rect">
            <a:avLst/>
          </a:prstGeom>
        </p:spPr>
        <p:txBody>
          <a:bodyPr wrap="square">
            <a:spAutoFit/>
          </a:bodyPr>
          <a:lstStyle/>
          <a:p>
            <a:pPr algn="ctr"/>
            <a:r>
              <a:rPr lang="en-US" sz="1200" dirty="0"/>
              <a:t>Image Provided by: me - Photograph, CC BY-SA 3.0, https://commons.wikimedia.org/w/index.php?curid=1534586</a:t>
            </a:r>
          </a:p>
        </p:txBody>
      </p:sp>
      <p:sp>
        <p:nvSpPr>
          <p:cNvPr id="5" name="Title 4"/>
          <p:cNvSpPr>
            <a:spLocks noGrp="1"/>
          </p:cNvSpPr>
          <p:nvPr>
            <p:ph type="title"/>
          </p:nvPr>
        </p:nvSpPr>
        <p:spPr/>
        <p:txBody>
          <a:bodyPr/>
          <a:lstStyle/>
          <a:p>
            <a:r>
              <a:rPr lang="en-US" dirty="0"/>
              <a:t>Inductors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79</a:t>
            </a:fld>
            <a:endParaRPr lang="en-US" dirty="0"/>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2060"/>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1881808"/>
            <a:ext cx="5222436" cy="1065026"/>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u="sng" dirty="0">
                <a:solidFill>
                  <a:prstClr val="black"/>
                </a:solidFill>
                <a:latin typeface="Garamond" panose="02020404030301010803" pitchFamily="18" charset="0"/>
              </a:rPr>
              <a:t>Inductor</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Resists change in current</a:t>
            </a:r>
          </a:p>
          <a:p>
            <a:pPr algn="ctr"/>
            <a:endParaRPr lang="en-US" sz="2800" dirty="0">
              <a:solidFill>
                <a:prstClr val="black"/>
              </a:solidFill>
              <a:latin typeface="Garamond" panose="02020404030301010803" pitchFamily="18" charset="0"/>
            </a:endParaRPr>
          </a:p>
          <a:p>
            <a:pPr algn="ctr"/>
            <a:r>
              <a:rPr lang="en-US" sz="2800" dirty="0">
                <a:solidFill>
                  <a:prstClr val="black"/>
                </a:solidFill>
                <a:latin typeface="Garamond" panose="02020404030301010803" pitchFamily="18" charset="0"/>
              </a:rPr>
              <a:t>Schematic Symbol:</a:t>
            </a:r>
            <a:br>
              <a:rPr lang="en-US" sz="2800" dirty="0">
                <a:solidFill>
                  <a:prstClr val="black"/>
                </a:solidFill>
                <a:latin typeface="Garamond" panose="02020404030301010803" pitchFamily="18" charset="0"/>
              </a:rPr>
            </a:br>
            <a:endParaRPr lang="en-US" sz="2800" b="1" dirty="0">
              <a:solidFill>
                <a:prstClr val="black"/>
              </a:solidFill>
              <a:latin typeface="Garamond" panose="02020404030301010803" pitchFamily="18" charset="0"/>
            </a:endParaRP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rot="16200000">
            <a:off x="8577515" y="2863134"/>
            <a:ext cx="330132" cy="2307287"/>
          </a:xfrm>
          <a:prstGeom prst="rect">
            <a:avLst/>
          </a:prstGeom>
        </p:spPr>
      </p:pic>
      <p:graphicFrame>
        <p:nvGraphicFramePr>
          <p:cNvPr id="50" name="Table 49"/>
          <p:cNvGraphicFramePr>
            <a:graphicFrameLocks noGrp="1"/>
          </p:cNvGraphicFramePr>
          <p:nvPr/>
        </p:nvGraphicFramePr>
        <p:xfrm>
          <a:off x="6131363" y="4706422"/>
          <a:ext cx="5222436" cy="1098244"/>
        </p:xfrm>
        <a:graphic>
          <a:graphicData uri="http://schemas.openxmlformats.org/drawingml/2006/table">
            <a:tbl>
              <a:tblPr firstRow="1" bandRow="1">
                <a:tableStyleId>{5C22544A-7EE6-4342-B048-85BDC9FD1C3A}</a:tableStyleId>
              </a:tblPr>
              <a:tblGrid>
                <a:gridCol w="1740812">
                  <a:extLst>
                    <a:ext uri="{9D8B030D-6E8A-4147-A177-3AD203B41FA5}">
                      <a16:colId xmlns:a16="http://schemas.microsoft.com/office/drawing/2014/main" val="845329426"/>
                    </a:ext>
                  </a:extLst>
                </a:gridCol>
                <a:gridCol w="1740812">
                  <a:extLst>
                    <a:ext uri="{9D8B030D-6E8A-4147-A177-3AD203B41FA5}">
                      <a16:colId xmlns:a16="http://schemas.microsoft.com/office/drawing/2014/main" val="3479891586"/>
                    </a:ext>
                  </a:extLst>
                </a:gridCol>
                <a:gridCol w="1740812">
                  <a:extLst>
                    <a:ext uri="{9D8B030D-6E8A-4147-A177-3AD203B41FA5}">
                      <a16:colId xmlns:a16="http://schemas.microsoft.com/office/drawing/2014/main" val="1718075343"/>
                    </a:ext>
                  </a:extLst>
                </a:gridCol>
              </a:tblGrid>
              <a:tr h="476414">
                <a:tc>
                  <a:txBody>
                    <a:bodyPr/>
                    <a:lstStyle/>
                    <a:p>
                      <a:pPr algn="ctr"/>
                      <a:r>
                        <a:rPr lang="en-US" sz="24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4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cxnSp>
        <p:nvCxnSpPr>
          <p:cNvPr id="53" name="Connector: Elbow 52"/>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55" name="Freeform: Shape 54"/>
          <p:cNvSpPr/>
          <p:nvPr/>
        </p:nvSpPr>
        <p:spPr>
          <a:xfrm>
            <a:off x="6124575" y="4476750"/>
            <a:ext cx="4895850" cy="1209675"/>
          </a:xfrm>
          <a:custGeom>
            <a:avLst/>
            <a:gdLst>
              <a:gd name="connsiteX0" fmla="*/ 0 w 4895850"/>
              <a:gd name="connsiteY0" fmla="*/ 1209675 h 1209675"/>
              <a:gd name="connsiteX1" fmla="*/ 2495550 w 4895850"/>
              <a:gd name="connsiteY1" fmla="*/ 1209675 h 1209675"/>
              <a:gd name="connsiteX2" fmla="*/ 3314700 w 4895850"/>
              <a:gd name="connsiteY2" fmla="*/ 0 h 1209675"/>
              <a:gd name="connsiteX3" fmla="*/ 4895850 w 4895850"/>
              <a:gd name="connsiteY3" fmla="*/ 0 h 1209675"/>
              <a:gd name="connsiteX4" fmla="*/ 4895850 w 4895850"/>
              <a:gd name="connsiteY4" fmla="*/ 19050 h 120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850" h="1209675">
                <a:moveTo>
                  <a:pt x="0" y="1209675"/>
                </a:moveTo>
                <a:lnTo>
                  <a:pt x="2495550" y="1209675"/>
                </a:lnTo>
                <a:lnTo>
                  <a:pt x="3314700" y="0"/>
                </a:lnTo>
                <a:lnTo>
                  <a:pt x="4895850" y="0"/>
                </a:lnTo>
                <a:lnTo>
                  <a:pt x="4895850" y="19050"/>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660631" y="4152901"/>
            <a:ext cx="5693167" cy="2617017"/>
            <a:chOff x="5660631" y="4152901"/>
            <a:chExt cx="5693167" cy="2617017"/>
          </a:xfrm>
        </p:grpSpPr>
        <p:cxnSp>
          <p:nvCxnSpPr>
            <p:cNvPr id="54" name="Straight Arrow Connector 53"/>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63" name="TextBox 62"/>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cxnSp>
        <p:nvCxnSpPr>
          <p:cNvPr id="64" name="Straight Connector 63"/>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4" name="Content Placeholder 7"/>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976656" y="1825625"/>
            <a:ext cx="4904687" cy="4351338"/>
          </a:xfrm>
        </p:spPr>
      </p:pic>
    </p:spTree>
    <p:extLst>
      <p:ext uri="{BB962C8B-B14F-4D97-AF65-F5344CB8AC3E}">
        <p14:creationId xmlns:p14="http://schemas.microsoft.com/office/powerpoint/2010/main" val="263947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2"/>
                                        </p:tgtEl>
                                      </p:cBhvr>
                                    </p:animEffect>
                                    <p:set>
                                      <p:cBhvr>
                                        <p:cTn id="15" dur="1" fill="hold">
                                          <p:stCondLst>
                                            <p:cond delay="499"/>
                                          </p:stCondLst>
                                        </p:cTn>
                                        <p:tgtEl>
                                          <p:spTgt spid="5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9531AAB-D4C7-48A9-ADF3-1C064655C09A}"/>
              </a:ext>
            </a:extLst>
          </p:cNvPr>
          <p:cNvSpPr/>
          <p:nvPr/>
        </p:nvSpPr>
        <p:spPr>
          <a:xfrm>
            <a:off x="3214798" y="306489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32B4D2-5D63-4995-927A-7345EBD87713}"/>
              </a:ext>
            </a:extLst>
          </p:cNvPr>
          <p:cNvSpPr/>
          <p:nvPr/>
        </p:nvSpPr>
        <p:spPr>
          <a:xfrm>
            <a:off x="5797584" y="311264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8</a:t>
            </a:fld>
            <a:endParaRPr lang="en-US"/>
          </a:p>
        </p:txBody>
      </p:sp>
      <p:sp>
        <p:nvSpPr>
          <p:cNvPr id="5" name="Rectangle 4">
            <a:extLst>
              <a:ext uri="{FF2B5EF4-FFF2-40B4-BE49-F238E27FC236}">
                <a16:creationId xmlns:a16="http://schemas.microsoft.com/office/drawing/2014/main" id="{B2A47711-1B15-4FB9-A83F-05AD3DA871CE}"/>
              </a:ext>
            </a:extLst>
          </p:cNvPr>
          <p:cNvSpPr/>
          <p:nvPr/>
        </p:nvSpPr>
        <p:spPr>
          <a:xfrm>
            <a:off x="22740" y="4582181"/>
            <a:ext cx="2031428" cy="461665"/>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Zephyris</a:t>
            </a:r>
            <a:r>
              <a:rPr lang="en-US" sz="800" b="1" dirty="0">
                <a:latin typeface="Garamond" panose="02020404030301010803" pitchFamily="18" charset="0"/>
              </a:rPr>
              <a:t>.</a:t>
            </a:r>
          </a:p>
          <a:p>
            <a:pPr algn="ctr"/>
            <a:r>
              <a:rPr lang="en-US" sz="800" dirty="0">
                <a:latin typeface="Garamond" panose="02020404030301010803" pitchFamily="18" charset="0"/>
              </a:rPr>
              <a:t>https://commons.wikimedia.org/wiki/</a:t>
            </a:r>
          </a:p>
          <a:p>
            <a:pPr algn="ctr"/>
            <a:r>
              <a:rPr lang="en-US" sz="800" dirty="0">
                <a:latin typeface="Garamond" panose="02020404030301010803" pitchFamily="18" charset="0"/>
              </a:rPr>
              <a:t>File:4StrokeEngine_Ortho_3D_Small.gif</a:t>
            </a:r>
          </a:p>
        </p:txBody>
      </p:sp>
      <p:pic>
        <p:nvPicPr>
          <p:cNvPr id="6" name="Picture 5">
            <a:extLst>
              <a:ext uri="{FF2B5EF4-FFF2-40B4-BE49-F238E27FC236}">
                <a16:creationId xmlns:a16="http://schemas.microsoft.com/office/drawing/2014/main" id="{5117068F-33D1-45AD-810D-47679F4F4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8" y="2740763"/>
            <a:ext cx="1291361" cy="1721814"/>
          </a:xfrm>
          <a:prstGeom prst="rect">
            <a:avLst/>
          </a:prstGeom>
          <a:ln w="38100">
            <a:solidFill>
              <a:schemeClr val="tx1"/>
            </a:solidFill>
          </a:ln>
        </p:spPr>
      </p:pic>
      <p:sp>
        <p:nvSpPr>
          <p:cNvPr id="19" name="Rectangle 18">
            <a:extLst>
              <a:ext uri="{FF2B5EF4-FFF2-40B4-BE49-F238E27FC236}">
                <a16:creationId xmlns:a16="http://schemas.microsoft.com/office/drawing/2014/main" id="{FDE247A4-E21A-4151-AD95-DCFB19BAEEBF}"/>
              </a:ext>
            </a:extLst>
          </p:cNvPr>
          <p:cNvSpPr/>
          <p:nvPr/>
        </p:nvSpPr>
        <p:spPr>
          <a:xfrm>
            <a:off x="5803612" y="364610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60EBF9B-B9EB-4384-B184-29AD3498D172}"/>
              </a:ext>
            </a:extLst>
          </p:cNvPr>
          <p:cNvGrpSpPr/>
          <p:nvPr/>
        </p:nvGrpSpPr>
        <p:grpSpPr>
          <a:xfrm>
            <a:off x="4750621" y="30319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r="-25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C1B30E0-8F98-4FA0-9AAD-7C9C8B0BB14B}"/>
                  </a:ext>
                </a:extLst>
              </p:cNvPr>
              <p:cNvSpPr/>
              <p:nvPr/>
            </p:nvSpPr>
            <p:spPr>
              <a:xfrm>
                <a:off x="2664076" y="309216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14" name="Rectangle 13">
                <a:extLst>
                  <a:ext uri="{FF2B5EF4-FFF2-40B4-BE49-F238E27FC236}">
                    <a16:creationId xmlns:a16="http://schemas.microsoft.com/office/drawing/2014/main" id="{8C1B30E0-8F98-4FA0-9AAD-7C9C8B0BB14B}"/>
                  </a:ext>
                </a:extLst>
              </p:cNvPr>
              <p:cNvSpPr>
                <a:spLocks noRot="1" noChangeAspect="1" noMove="1" noResize="1" noEditPoints="1" noAdjustHandles="1" noChangeArrowheads="1" noChangeShapeType="1" noTextEdit="1"/>
              </p:cNvSpPr>
              <p:nvPr/>
            </p:nvSpPr>
            <p:spPr>
              <a:xfrm>
                <a:off x="2664076" y="3092166"/>
                <a:ext cx="1552575" cy="923330"/>
              </a:xfrm>
              <a:prstGeom prst="rect">
                <a:avLst/>
              </a:prstGeom>
              <a:blipFill>
                <a:blip r:embed="rId5"/>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09A00B75-1F31-4FD9-985F-ABD648E8EE78}"/>
              </a:ext>
            </a:extLst>
          </p:cNvPr>
          <p:cNvSpPr/>
          <p:nvPr/>
        </p:nvSpPr>
        <p:spPr>
          <a:xfrm>
            <a:off x="7724774" y="18577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1" name="Rectangle 20">
            <a:extLst>
              <a:ext uri="{FF2B5EF4-FFF2-40B4-BE49-F238E27FC236}">
                <a16:creationId xmlns:a16="http://schemas.microsoft.com/office/drawing/2014/main" id="{3B240E55-FF7B-4AC4-8DC9-37F4B9EC919C}"/>
              </a:ext>
            </a:extLst>
          </p:cNvPr>
          <p:cNvSpPr/>
          <p:nvPr/>
        </p:nvSpPr>
        <p:spPr>
          <a:xfrm>
            <a:off x="359376" y="181029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2" name="Rectangle 21">
            <a:extLst>
              <a:ext uri="{FF2B5EF4-FFF2-40B4-BE49-F238E27FC236}">
                <a16:creationId xmlns:a16="http://schemas.microsoft.com/office/drawing/2014/main" id="{1347CF8B-CE30-4D09-B36C-55B11C64E5AB}"/>
              </a:ext>
            </a:extLst>
          </p:cNvPr>
          <p:cNvSpPr/>
          <p:nvPr/>
        </p:nvSpPr>
        <p:spPr>
          <a:xfrm>
            <a:off x="2777707" y="180019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18248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6" name="Arrow: Right 25">
            <a:extLst>
              <a:ext uri="{FF2B5EF4-FFF2-40B4-BE49-F238E27FC236}">
                <a16:creationId xmlns:a16="http://schemas.microsoft.com/office/drawing/2014/main" id="{9E0D0031-98CD-40C2-92D5-6EF8994E31C8}"/>
              </a:ext>
            </a:extLst>
          </p:cNvPr>
          <p:cNvSpPr/>
          <p:nvPr/>
        </p:nvSpPr>
        <p:spPr>
          <a:xfrm>
            <a:off x="428615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Curved Up 27">
            <a:extLst>
              <a:ext uri="{FF2B5EF4-FFF2-40B4-BE49-F238E27FC236}">
                <a16:creationId xmlns:a16="http://schemas.microsoft.com/office/drawing/2014/main" id="{5F54B909-C9DF-46E7-84A1-4A8E376B9E70}"/>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B3C5423C-2E4E-4AF7-8B50-47E34FD7441A}"/>
              </a:ext>
            </a:extLst>
          </p:cNvPr>
          <p:cNvSpPr/>
          <p:nvPr/>
        </p:nvSpPr>
        <p:spPr>
          <a:xfrm>
            <a:off x="10507310" y="18472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0" name="Arrow: Right 29">
            <a:extLst>
              <a:ext uri="{FF2B5EF4-FFF2-40B4-BE49-F238E27FC236}">
                <a16:creationId xmlns:a16="http://schemas.microsoft.com/office/drawing/2014/main" id="{5441052C-E8ED-4FD1-BE2C-1CEE69DED5F4}"/>
              </a:ext>
            </a:extLst>
          </p:cNvPr>
          <p:cNvSpPr/>
          <p:nvPr/>
        </p:nvSpPr>
        <p:spPr>
          <a:xfrm>
            <a:off x="2030066"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30170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35377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limitations of physical system dynamics to reduce pessimism and increase efficiency of demand characterization</a:t>
            </a:r>
          </a:p>
        </p:txBody>
      </p:sp>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CF769C87-5E18-4183-A81E-83524554AC4A}"/>
                  </a:ext>
                </a:extLst>
              </p:cNvPr>
              <p:cNvSpPr/>
              <p:nvPr/>
            </p:nvSpPr>
            <p:spPr>
              <a:xfrm>
                <a:off x="7776911" y="2902574"/>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p:sp>
            <p:nvSpPr>
              <p:cNvPr id="38" name="Rectangle 37">
                <a:extLst>
                  <a:ext uri="{FF2B5EF4-FFF2-40B4-BE49-F238E27FC236}">
                    <a16:creationId xmlns:a16="http://schemas.microsoft.com/office/drawing/2014/main" id="{CF769C87-5E18-4183-A81E-83524554AC4A}"/>
                  </a:ext>
                </a:extLst>
              </p:cNvPr>
              <p:cNvSpPr>
                <a:spLocks noRot="1" noChangeAspect="1" noMove="1" noResize="1" noEditPoints="1" noAdjustHandles="1" noChangeArrowheads="1" noChangeShapeType="1" noTextEdit="1"/>
              </p:cNvSpPr>
              <p:nvPr/>
            </p:nvSpPr>
            <p:spPr>
              <a:xfrm>
                <a:off x="7776911" y="2902574"/>
                <a:ext cx="1673902" cy="1487057"/>
              </a:xfrm>
              <a:prstGeom prst="rect">
                <a:avLst/>
              </a:prstGeom>
              <a:blipFill>
                <a:blip r:embed="rId6"/>
                <a:stretch>
                  <a:fillRect b="-2869"/>
                </a:stretch>
              </a:blipFill>
              <a:ln w="381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B28B4B3E-E0D1-4DB8-BDD6-E3C04A3F9F70}"/>
                  </a:ext>
                </a:extLst>
              </p:cNvPr>
              <p:cNvSpPr/>
              <p:nvPr/>
            </p:nvSpPr>
            <p:spPr>
              <a:xfrm>
                <a:off x="8099617" y="33243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p:sp>
            <p:nvSpPr>
              <p:cNvPr id="39" name="Rectangle 38">
                <a:extLst>
                  <a:ext uri="{FF2B5EF4-FFF2-40B4-BE49-F238E27FC236}">
                    <a16:creationId xmlns:a16="http://schemas.microsoft.com/office/drawing/2014/main" id="{B28B4B3E-E0D1-4DB8-BDD6-E3C04A3F9F70}"/>
                  </a:ext>
                </a:extLst>
              </p:cNvPr>
              <p:cNvSpPr>
                <a:spLocks noRot="1" noChangeAspect="1" noMove="1" noResize="1" noEditPoints="1" noAdjustHandles="1" noChangeArrowheads="1" noChangeShapeType="1" noTextEdit="1"/>
              </p:cNvSpPr>
              <p:nvPr/>
            </p:nvSpPr>
            <p:spPr>
              <a:xfrm>
                <a:off x="8099617" y="3324375"/>
                <a:ext cx="1194563" cy="533400"/>
              </a:xfrm>
              <a:prstGeom prst="rect">
                <a:avLst/>
              </a:prstGeom>
              <a:blipFill>
                <a:blip r:embed="rId7"/>
                <a:stretch>
                  <a:fillRect l="-153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31626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38" grpId="0"/>
      <p:bldP spid="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DC-RL Circuits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80</a:t>
            </a:fld>
            <a:endParaRPr lang="en-US" dirty="0"/>
          </a:p>
        </p:txBody>
      </p:sp>
      <p:sp>
        <p:nvSpPr>
          <p:cNvPr id="2" name="Content Placeholder 1"/>
          <p:cNvSpPr>
            <a:spLocks noGrp="1"/>
          </p:cNvSpPr>
          <p:nvPr>
            <p:ph sz="half" idx="2"/>
          </p:nvPr>
        </p:nvSpPr>
        <p:spPr>
          <a:xfrm>
            <a:off x="6133381" y="1825625"/>
            <a:ext cx="5391510" cy="4351338"/>
          </a:xfrm>
        </p:spPr>
        <p:txBody>
          <a:bodyPr anchor="ctr"/>
          <a:lstStyle/>
          <a:p>
            <a:pPr marL="0" lvl="0" indent="0" algn="ctr">
              <a:buNone/>
            </a:pPr>
            <a:r>
              <a:rPr lang="en-US" sz="4400" dirty="0">
                <a:solidFill>
                  <a:prstClr val="black"/>
                </a:solidFill>
              </a:rPr>
              <a:t>Direct Current (DC)</a:t>
            </a:r>
            <a:endParaRPr lang="en-US" sz="4400" dirty="0">
              <a:solidFill>
                <a:prstClr val="black"/>
              </a:solidFill>
              <a:sym typeface="Wingdings" panose="05000000000000000000" pitchFamily="2" charset="2"/>
            </a:endParaRPr>
          </a:p>
          <a:p>
            <a:pPr marL="0" lvl="0" indent="0" algn="ctr">
              <a:buNone/>
            </a:pPr>
            <a:r>
              <a:rPr lang="en-US" sz="4000" dirty="0">
                <a:solidFill>
                  <a:prstClr val="black"/>
                </a:solidFill>
              </a:rPr>
              <a:t>+</a:t>
            </a:r>
          </a:p>
          <a:p>
            <a:pPr marL="0" lvl="0" indent="0" algn="ctr">
              <a:buNone/>
            </a:pPr>
            <a:r>
              <a:rPr lang="en-US" sz="4400" dirty="0">
                <a:solidFill>
                  <a:prstClr val="black"/>
                </a:solidFill>
              </a:rPr>
              <a:t>Resistor-Inductor</a:t>
            </a:r>
            <a:r>
              <a:rPr lang="en-US" sz="4000" dirty="0">
                <a:solidFill>
                  <a:prstClr val="black"/>
                </a:solidFill>
              </a:rPr>
              <a:t> (RL)</a:t>
            </a:r>
          </a:p>
          <a:p>
            <a:pPr marL="0" lvl="0" indent="0" algn="ctr">
              <a:buNone/>
            </a:pPr>
            <a:r>
              <a:rPr lang="en-US" sz="4000" dirty="0">
                <a:solidFill>
                  <a:prstClr val="black"/>
                </a:solidFill>
              </a:rPr>
              <a:t>=</a:t>
            </a:r>
          </a:p>
          <a:p>
            <a:pPr marL="0" lvl="0" indent="0" algn="ctr">
              <a:buNone/>
            </a:pPr>
            <a:r>
              <a:rPr lang="en-US" sz="4000" dirty="0">
                <a:solidFill>
                  <a:prstClr val="black"/>
                </a:solidFill>
              </a:rPr>
              <a:t>DC-RL</a:t>
            </a:r>
          </a:p>
        </p:txBody>
      </p:sp>
      <p:pic>
        <p:nvPicPr>
          <p:cNvPr id="7" name="Content Placeholder 6"/>
          <p:cNvPicPr>
            <a:picLocks noGrp="1" noChangeAspect="1"/>
          </p:cNvPicPr>
          <p:nvPr>
            <p:ph sz="half" idx="1"/>
          </p:nvPr>
        </p:nvPicPr>
        <p:blipFill>
          <a:blip r:embed="rId3"/>
          <a:stretch>
            <a:fillRect/>
          </a:stretch>
        </p:blipFill>
        <p:spPr>
          <a:xfrm>
            <a:off x="1334636" y="1825625"/>
            <a:ext cx="4553853" cy="4351338"/>
          </a:xfrm>
          <a:prstGeom prst="rect">
            <a:avLst/>
          </a:prstGeom>
        </p:spPr>
      </p:pic>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6" name="Group 5"/>
          <p:cNvGrpSpPr/>
          <p:nvPr/>
        </p:nvGrpSpPr>
        <p:grpSpPr>
          <a:xfrm>
            <a:off x="2026582" y="2406454"/>
            <a:ext cx="3196709" cy="3179999"/>
            <a:chOff x="2026582" y="2406454"/>
            <a:chExt cx="3196709" cy="3179999"/>
          </a:xfrm>
        </p:grpSpPr>
        <p:grpSp>
          <p:nvGrpSpPr>
            <p:cNvPr id="12" name="Group 11"/>
            <p:cNvGrpSpPr/>
            <p:nvPr/>
          </p:nvGrpSpPr>
          <p:grpSpPr>
            <a:xfrm>
              <a:off x="2642792" y="2860473"/>
              <a:ext cx="1512094" cy="752476"/>
              <a:chOff x="2645569" y="2855118"/>
              <a:chExt cx="1512094" cy="752476"/>
            </a:xfrm>
          </p:grpSpPr>
          <p:sp>
            <p:nvSpPr>
              <p:cNvPr id="13" name="Freeform: Shape 12"/>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038600" y="511682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2026582" y="3407922"/>
              <a:ext cx="488018" cy="1186744"/>
              <a:chOff x="7793652" y="4631049"/>
              <a:chExt cx="488018" cy="1186744"/>
            </a:xfrm>
          </p:grpSpPr>
          <p:sp>
            <p:nvSpPr>
              <p:cNvPr id="20" name="Cylinder 19"/>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ylinder 20"/>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lus Sign 21"/>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Oval 23"/>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27" name="Freeform: Shape 26"/>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30" name="Freeform: Shape 29"/>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cxnSp>
          <p:nvCxnSpPr>
            <p:cNvPr id="33" name="Straight Connector 32"/>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grpSp>
    </p:spTree>
    <p:extLst>
      <p:ext uri="{BB962C8B-B14F-4D97-AF65-F5344CB8AC3E}">
        <p14:creationId xmlns:p14="http://schemas.microsoft.com/office/powerpoint/2010/main" val="176297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Detailed Approach</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81</a:t>
            </a:fld>
            <a:endParaRPr lang="en-US" dirty="0"/>
          </a:p>
        </p:txBody>
      </p:sp>
      <p:sp>
        <p:nvSpPr>
          <p:cNvPr id="2" name="Content Placeholder 1"/>
          <p:cNvSpPr>
            <a:spLocks noGrp="1"/>
          </p:cNvSpPr>
          <p:nvPr>
            <p:ph sz="half" idx="2"/>
          </p:nvPr>
        </p:nvSpPr>
        <p:spPr>
          <a:xfrm>
            <a:off x="6172200" y="1825625"/>
            <a:ext cx="5458146" cy="4351338"/>
          </a:xfrm>
        </p:spPr>
        <p:txBody>
          <a:bodyPr anchor="ctr">
            <a:normAutofit/>
          </a:bodyPr>
          <a:lstStyle/>
          <a:p>
            <a:pPr marL="0" indent="0">
              <a:buNone/>
            </a:pPr>
            <a:r>
              <a:rPr lang="en-US" sz="3200" b="1" dirty="0">
                <a:solidFill>
                  <a:srgbClr val="C00000"/>
                </a:solidFill>
              </a:rPr>
              <a:t>Requires:</a:t>
            </a:r>
          </a:p>
          <a:p>
            <a:pPr lvl="1"/>
            <a:r>
              <a:rPr lang="en-US" sz="2800" dirty="0"/>
              <a:t>Inductor</a:t>
            </a:r>
          </a:p>
          <a:p>
            <a:pPr lvl="1"/>
            <a:r>
              <a:rPr lang="en-US" sz="2800" dirty="0"/>
              <a:t>Real-Time Task</a:t>
            </a:r>
          </a:p>
          <a:p>
            <a:pPr lvl="1"/>
            <a:endParaRPr lang="en-US" sz="2800" dirty="0"/>
          </a:p>
          <a:p>
            <a:pPr marL="0" indent="0">
              <a:buNone/>
            </a:pPr>
            <a:r>
              <a:rPr lang="en-US" sz="3200" b="1" dirty="0">
                <a:solidFill>
                  <a:srgbClr val="0C544A"/>
                </a:solidFill>
              </a:rPr>
              <a:t>Allows:</a:t>
            </a:r>
          </a:p>
          <a:p>
            <a:pPr lvl="1"/>
            <a:r>
              <a:rPr lang="en-US" sz="2800" dirty="0"/>
              <a:t>Short-circuit protection</a:t>
            </a:r>
          </a:p>
          <a:p>
            <a:pPr lvl="1"/>
            <a:r>
              <a:rPr lang="en-US" sz="2800" dirty="0"/>
              <a:t>Trading inductance (size)</a:t>
            </a:r>
            <a:br>
              <a:rPr lang="en-US" sz="2800" dirty="0"/>
            </a:br>
            <a:r>
              <a:rPr lang="en-US" sz="2800" dirty="0"/>
              <a:t>with task utilization</a:t>
            </a:r>
          </a:p>
        </p:txBody>
      </p:sp>
      <p:sp>
        <p:nvSpPr>
          <p:cNvPr id="14" name="Rectangle 1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Approach</a:t>
            </a:r>
          </a:p>
        </p:txBody>
      </p:sp>
      <p:pic>
        <p:nvPicPr>
          <p:cNvPr id="9" name="Content Placeholder 6">
            <a:extLst>
              <a:ext uri="{FF2B5EF4-FFF2-40B4-BE49-F238E27FC236}">
                <a16:creationId xmlns:a16="http://schemas.microsoft.com/office/drawing/2014/main" id="{A9D305A7-605E-41A3-AC5B-0FD773A196D9}"/>
              </a:ext>
            </a:extLst>
          </p:cNvPr>
          <p:cNvPicPr>
            <a:picLocks noGrp="1" noChangeAspect="1"/>
          </p:cNvPicPr>
          <p:nvPr>
            <p:ph sz="half" idx="1"/>
          </p:nvPr>
        </p:nvPicPr>
        <p:blipFill>
          <a:blip r:embed="rId3"/>
          <a:stretch>
            <a:fillRect/>
          </a:stretch>
        </p:blipFill>
        <p:spPr>
          <a:xfrm>
            <a:off x="1334636" y="1825625"/>
            <a:ext cx="4553853" cy="4351338"/>
          </a:xfrm>
          <a:prstGeom prst="rect">
            <a:avLst/>
          </a:prstGeom>
        </p:spPr>
      </p:pic>
    </p:spTree>
    <p:extLst>
      <p:ext uri="{BB962C8B-B14F-4D97-AF65-F5344CB8AC3E}">
        <p14:creationId xmlns:p14="http://schemas.microsoft.com/office/powerpoint/2010/main" val="14831952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940473"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ramond" panose="02020404030301010803" pitchFamily="18" charset="0"/>
            </a:endParaRPr>
          </a:p>
        </p:txBody>
      </p:sp>
      <p:sp>
        <p:nvSpPr>
          <p:cNvPr id="46" name="Rectangle 45"/>
          <p:cNvSpPr/>
          <p:nvPr/>
        </p:nvSpPr>
        <p:spPr>
          <a:xfrm>
            <a:off x="7940474"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Garamond" panose="02020404030301010803" pitchFamily="18" charset="0"/>
            </a:endParaRPr>
          </a:p>
        </p:txBody>
      </p:sp>
      <p:sp>
        <p:nvSpPr>
          <p:cNvPr id="47" name="Rectangle 46"/>
          <p:cNvSpPr/>
          <p:nvPr/>
        </p:nvSpPr>
        <p:spPr>
          <a:xfrm>
            <a:off x="7940477" y="1943175"/>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8" name="Rectangle 47"/>
          <p:cNvSpPr/>
          <p:nvPr/>
        </p:nvSpPr>
        <p:spPr>
          <a:xfrm>
            <a:off x="1804607"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9" name="Rectangle 48"/>
          <p:cNvSpPr/>
          <p:nvPr/>
        </p:nvSpPr>
        <p:spPr>
          <a:xfrm>
            <a:off x="1804607"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latin typeface="Garamond" panose="02020404030301010803" pitchFamily="18" charset="0"/>
            </a:endParaRPr>
          </a:p>
        </p:txBody>
      </p:sp>
      <p:sp>
        <p:nvSpPr>
          <p:cNvPr id="50" name="Rectangle 49"/>
          <p:cNvSpPr/>
          <p:nvPr/>
        </p:nvSpPr>
        <p:spPr>
          <a:xfrm>
            <a:off x="4872543" y="1942398"/>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51" name="Rectangle 50"/>
          <p:cNvSpPr/>
          <p:nvPr/>
        </p:nvSpPr>
        <p:spPr>
          <a:xfrm>
            <a:off x="4872542" y="3335430"/>
            <a:ext cx="3022211" cy="1346536"/>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Garamond" panose="02020404030301010803" pitchFamily="18" charset="0"/>
            </a:endParaRPr>
          </a:p>
        </p:txBody>
      </p:sp>
      <p:sp>
        <p:nvSpPr>
          <p:cNvPr id="52" name="Rectangle 51"/>
          <p:cNvSpPr/>
          <p:nvPr/>
        </p:nvSpPr>
        <p:spPr>
          <a:xfrm>
            <a:off x="4872543" y="4728462"/>
            <a:ext cx="3022211" cy="1346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latin typeface="Garamond" panose="02020404030301010803" pitchFamily="18" charset="0"/>
            </a:endParaRPr>
          </a:p>
        </p:txBody>
      </p:sp>
      <p:sp>
        <p:nvSpPr>
          <p:cNvPr id="10" name="Rectangle 9"/>
          <p:cNvSpPr/>
          <p:nvPr/>
        </p:nvSpPr>
        <p:spPr>
          <a:xfrm>
            <a:off x="7940481" y="334255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 Hain and M. M. </a:t>
            </a:r>
            <a:r>
              <a:rPr lang="en-US" dirty="0" err="1">
                <a:solidFill>
                  <a:schemeClr val="tx1"/>
                </a:solidFill>
                <a:latin typeface="Garamond" panose="02020404030301010803" pitchFamily="18" charset="0"/>
              </a:rPr>
              <a:t>Bakran</a:t>
            </a:r>
            <a:r>
              <a:rPr lang="en-US" dirty="0">
                <a:solidFill>
                  <a:schemeClr val="tx1"/>
                </a:solidFill>
                <a:latin typeface="Garamond" panose="02020404030301010803" pitchFamily="18" charset="0"/>
              </a:rPr>
              <a:t> [6]</a:t>
            </a:r>
            <a:br>
              <a:rPr lang="en-US" dirty="0">
                <a:solidFill>
                  <a:schemeClr val="tx1"/>
                </a:solidFill>
                <a:latin typeface="Garamond" panose="02020404030301010803" pitchFamily="18" charset="0"/>
              </a:rPr>
            </a:br>
            <a:r>
              <a:rPr lang="en-US" dirty="0" err="1">
                <a:solidFill>
                  <a:schemeClr val="tx1"/>
                </a:solidFill>
                <a:latin typeface="Garamond" panose="02020404030301010803" pitchFamily="18" charset="0"/>
              </a:rPr>
              <a:t>Horiguchi</a:t>
            </a:r>
            <a:r>
              <a:rPr lang="en-US" dirty="0">
                <a:solidFill>
                  <a:schemeClr val="tx1"/>
                </a:solidFill>
                <a:latin typeface="Garamond" panose="02020404030301010803" pitchFamily="18" charset="0"/>
              </a:rPr>
              <a:t> et. al. [9]</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Wang et. al. [18]</a:t>
            </a:r>
          </a:p>
        </p:txBody>
      </p:sp>
      <p:sp>
        <p:nvSpPr>
          <p:cNvPr id="6" name="Title 5"/>
          <p:cNvSpPr>
            <a:spLocks noGrp="1"/>
          </p:cNvSpPr>
          <p:nvPr>
            <p:ph type="title"/>
          </p:nvPr>
        </p:nvSpPr>
        <p:spPr/>
        <p:txBody>
          <a:bodyPr/>
          <a:lstStyle/>
          <a:p>
            <a:r>
              <a:rPr lang="en-US" dirty="0"/>
              <a:t>Related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82</a:t>
            </a:fld>
            <a:endParaRPr lang="en-US" dirty="0"/>
          </a:p>
        </p:txBody>
      </p:sp>
      <p:sp>
        <p:nvSpPr>
          <p:cNvPr id="4" name="Rectangle 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Related Work</a:t>
            </a:r>
          </a:p>
        </p:txBody>
      </p:sp>
      <p:sp>
        <p:nvSpPr>
          <p:cNvPr id="19" name="Rectangle 18"/>
          <p:cNvSpPr/>
          <p:nvPr/>
        </p:nvSpPr>
        <p:spPr>
          <a:xfrm>
            <a:off x="7940481"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Krone et. al. [13]</a:t>
            </a:r>
          </a:p>
        </p:txBody>
      </p:sp>
      <p:sp>
        <p:nvSpPr>
          <p:cNvPr id="23" name="Rectangle 22"/>
          <p:cNvSpPr/>
          <p:nvPr/>
        </p:nvSpPr>
        <p:spPr>
          <a:xfrm>
            <a:off x="7940480" y="1943952"/>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Hardware</a:t>
            </a:r>
          </a:p>
        </p:txBody>
      </p:sp>
      <p:sp>
        <p:nvSpPr>
          <p:cNvPr id="26" name="Rectangle 25"/>
          <p:cNvSpPr/>
          <p:nvPr/>
        </p:nvSpPr>
        <p:spPr>
          <a:xfrm>
            <a:off x="1804609"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Inductors</a:t>
            </a:r>
          </a:p>
        </p:txBody>
      </p:sp>
      <p:sp>
        <p:nvSpPr>
          <p:cNvPr id="27" name="Rectangle 26"/>
          <p:cNvSpPr/>
          <p:nvPr/>
        </p:nvSpPr>
        <p:spPr>
          <a:xfrm>
            <a:off x="180460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Garamond" panose="02020404030301010803" pitchFamily="18" charset="0"/>
              </a:rPr>
              <a:t>No Inductors</a:t>
            </a:r>
          </a:p>
        </p:txBody>
      </p:sp>
      <p:sp>
        <p:nvSpPr>
          <p:cNvPr id="33" name="Rectangle 32"/>
          <p:cNvSpPr/>
          <p:nvPr/>
        </p:nvSpPr>
        <p:spPr>
          <a:xfrm>
            <a:off x="1804607" y="3290488"/>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04607" y="4683520"/>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5851319" y="3986615"/>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872546" y="1943175"/>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Software</a:t>
            </a:r>
          </a:p>
        </p:txBody>
      </p:sp>
      <p:sp>
        <p:nvSpPr>
          <p:cNvPr id="39" name="Rectangle 38"/>
          <p:cNvSpPr/>
          <p:nvPr/>
        </p:nvSpPr>
        <p:spPr>
          <a:xfrm>
            <a:off x="4872548"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This Work</a:t>
            </a:r>
          </a:p>
        </p:txBody>
      </p:sp>
      <p:sp>
        <p:nvSpPr>
          <p:cNvPr id="40" name="Rectangle 39"/>
          <p:cNvSpPr/>
          <p:nvPr/>
        </p:nvSpPr>
        <p:spPr>
          <a:xfrm>
            <a:off x="487254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Garamond" panose="02020404030301010803" pitchFamily="18" charset="0"/>
              </a:rPr>
              <a:t>?</a:t>
            </a:r>
          </a:p>
        </p:txBody>
      </p:sp>
      <p:sp>
        <p:nvSpPr>
          <p:cNvPr id="41" name="Rectangle 40"/>
          <p:cNvSpPr/>
          <p:nvPr/>
        </p:nvSpPr>
        <p:spPr>
          <a:xfrm rot="5400000">
            <a:off x="2783384" y="3986616"/>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8896389" y="4009474"/>
            <a:ext cx="4178321" cy="4572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804607" y="6075775"/>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1500"/>
                            </p:stCondLst>
                            <p:childTnLst>
                              <p:par>
                                <p:cTn id="46" presetID="10" presetClass="exit" presetSubtype="0" fill="hold" grpId="1" nodeType="after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10" grpId="0"/>
      <p:bldP spid="19" grpId="0"/>
      <p:bldP spid="23" grpId="0"/>
      <p:bldP spid="26" grpId="0"/>
      <p:bldP spid="27" grpId="0"/>
      <p:bldP spid="38" grpId="0"/>
      <p:bldP spid="39" grpId="0"/>
      <p:bldP spid="4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System Model</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83</a:t>
            </a:fld>
            <a:endParaRPr lang="en-US" dirty="0"/>
          </a:p>
        </p:txBody>
      </p:sp>
    </p:spTree>
    <p:extLst>
      <p:ext uri="{BB962C8B-B14F-4D97-AF65-F5344CB8AC3E}">
        <p14:creationId xmlns:p14="http://schemas.microsoft.com/office/powerpoint/2010/main" val="8751412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Inductors: Spatial Parameters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84</a:t>
            </a:fld>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202609" y="1884453"/>
                <a:ext cx="4893391" cy="2470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𝐿</m:t>
                      </m:r>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𝜇</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𝑁</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𝐴</m:t>
                          </m:r>
                        </m:num>
                        <m:den>
                          <m:r>
                            <a:rPr lang="en-US" sz="8000" b="0" i="1" smtClean="0">
                              <a:latin typeface="Cambria Math" panose="02040503050406030204" pitchFamily="18" charset="0"/>
                              <a:ea typeface="Cambria Math" panose="02040503050406030204" pitchFamily="18" charset="0"/>
                            </a:rPr>
                            <m:t>ℓ</m:t>
                          </m:r>
                        </m:den>
                      </m:f>
                    </m:oMath>
                  </m:oMathPara>
                </a14:m>
                <a:endParaRPr lang="en-US" sz="8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202609" y="1884453"/>
                <a:ext cx="4893391" cy="2470292"/>
              </a:xfrm>
              <a:prstGeom prst="rect">
                <a:avLst/>
              </a:prstGeom>
              <a:blipFill>
                <a:blip r:embed="rId3"/>
                <a:stretch>
                  <a:fillRect/>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638686" y="4707128"/>
          <a:ext cx="5693514" cy="1220164"/>
        </p:xfrm>
        <a:graphic>
          <a:graphicData uri="http://schemas.openxmlformats.org/drawingml/2006/table">
            <a:tbl>
              <a:tblPr firstRow="1" bandRow="1">
                <a:tableStyleId>{5C22544A-7EE6-4342-B048-85BDC9FD1C3A}</a:tableStyleId>
              </a:tblPr>
              <a:tblGrid>
                <a:gridCol w="1897838">
                  <a:extLst>
                    <a:ext uri="{9D8B030D-6E8A-4147-A177-3AD203B41FA5}">
                      <a16:colId xmlns:a16="http://schemas.microsoft.com/office/drawing/2014/main" val="845329426"/>
                    </a:ext>
                  </a:extLst>
                </a:gridCol>
                <a:gridCol w="1897838">
                  <a:extLst>
                    <a:ext uri="{9D8B030D-6E8A-4147-A177-3AD203B41FA5}">
                      <a16:colId xmlns:a16="http://schemas.microsoft.com/office/drawing/2014/main" val="3479891586"/>
                    </a:ext>
                  </a:extLst>
                </a:gridCol>
                <a:gridCol w="1897838">
                  <a:extLst>
                    <a:ext uri="{9D8B030D-6E8A-4147-A177-3AD203B41FA5}">
                      <a16:colId xmlns:a16="http://schemas.microsoft.com/office/drawing/2014/main" val="1718075343"/>
                    </a:ext>
                  </a:extLst>
                </a:gridCol>
              </a:tblGrid>
              <a:tr h="476414">
                <a:tc>
                  <a:txBody>
                    <a:bodyPr/>
                    <a:lstStyle/>
                    <a:p>
                      <a:pPr algn="ctr"/>
                      <a:r>
                        <a:rPr lang="en-US" sz="28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8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10307" y="2151550"/>
            <a:ext cx="4532287" cy="3775742"/>
          </a:xfrm>
        </p:spPr>
      </p:pic>
      <p:sp>
        <p:nvSpPr>
          <p:cNvPr id="2" name="Rectangle 1"/>
          <p:cNvSpPr/>
          <p:nvPr/>
        </p:nvSpPr>
        <p:spPr>
          <a:xfrm>
            <a:off x="4218317" y="3459192"/>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047562" y="3832846"/>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2017" y="2075802"/>
            <a:ext cx="740594" cy="1043797"/>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122278" y="2003916"/>
            <a:ext cx="740594" cy="885934"/>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39533" y="2038429"/>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16119" y="3888798"/>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childTnLst>
                                </p:cTn>
                              </p:par>
                            </p:childTnLst>
                          </p:cTn>
                        </p:par>
                        <p:par>
                          <p:cTn id="41" fill="hold">
                            <p:stCondLst>
                              <p:cond delay="1500"/>
                            </p:stCondLst>
                            <p:childTnLst>
                              <p:par>
                                <p:cTn id="42" presetID="10" presetClass="exit" presetSubtype="0" fill="hold" grpId="1" nodeType="after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85</a:t>
            </a:fld>
            <a:endParaRPr lang="en-US" dirty="0"/>
          </a:p>
        </p:txBody>
      </p:sp>
      <p:pic>
        <p:nvPicPr>
          <p:cNvPr id="12" name="Content Placeholder 6"/>
          <p:cNvPicPr>
            <a:picLocks noChangeAspect="1"/>
          </p:cNvPicPr>
          <p:nvPr/>
        </p:nvPicPr>
        <p:blipFill>
          <a:blip r:embed="rId3"/>
          <a:stretch>
            <a:fillRect/>
          </a:stretch>
        </p:blipFill>
        <p:spPr>
          <a:xfrm>
            <a:off x="838200" y="2694426"/>
            <a:ext cx="2642937" cy="2525402"/>
          </a:xfrm>
          <a:prstGeom prst="rect">
            <a:avLst/>
          </a:prstGeom>
        </p:spPr>
      </p:pic>
      <p:sp>
        <p:nvSpPr>
          <p:cNvPr id="16" name="Right Arrow 15"/>
          <p:cNvSpPr/>
          <p:nvPr/>
        </p:nvSpPr>
        <p:spPr>
          <a:xfrm>
            <a:off x="3894220" y="367522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677963" y="2969137"/>
            <a:ext cx="1084286" cy="1820139"/>
          </a:xfrm>
          <a:prstGeom prst="ellipse">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8660048" y="3198369"/>
                <a:ext cx="2693751" cy="1358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𝐿</m:t>
                      </m:r>
                      <m:r>
                        <a:rPr lang="en-US" sz="4400" b="0" i="1" smtClean="0">
                          <a:latin typeface="Cambria Math" panose="02040503050406030204" pitchFamily="18" charset="0"/>
                        </a:rPr>
                        <m:t>= </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𝜇</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𝑁</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𝐴</m:t>
                          </m:r>
                        </m:num>
                        <m:den>
                          <m:r>
                            <a:rPr lang="en-US" sz="4400" i="1">
                              <a:latin typeface="Cambria Math" panose="02040503050406030204" pitchFamily="18" charset="0"/>
                              <a:ea typeface="Cambria Math" panose="02040503050406030204" pitchFamily="18" charset="0"/>
                            </a:rPr>
                            <m:t>ℓ</m:t>
                          </m:r>
                        </m:den>
                      </m:f>
                    </m:oMath>
                  </m:oMathPara>
                </a14:m>
                <a:endParaRPr lang="en-US" sz="4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660048" y="3198369"/>
                <a:ext cx="2693751" cy="1358705"/>
              </a:xfrm>
              <a:prstGeom prst="rect">
                <a:avLst/>
              </a:prstGeom>
              <a:blipFill>
                <a:blip r:embed="rId4"/>
                <a:stretch>
                  <a:fillRect/>
                </a:stretch>
              </a:blipFill>
            </p:spPr>
            <p:txBody>
              <a:bodyPr/>
              <a:lstStyle/>
              <a:p>
                <a:r>
                  <a:rPr lang="en-US">
                    <a:noFill/>
                  </a:rPr>
                  <a:t> </a:t>
                </a:r>
              </a:p>
            </p:txBody>
          </p:sp>
        </mc:Fallback>
      </mc:AlternateContent>
      <p:sp>
        <p:nvSpPr>
          <p:cNvPr id="20" name="Right Arrow 19"/>
          <p:cNvSpPr/>
          <p:nvPr/>
        </p:nvSpPr>
        <p:spPr>
          <a:xfrm>
            <a:off x="7759056" y="367247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649" y="2719807"/>
            <a:ext cx="2779776" cy="2315766"/>
          </a:xfrm>
          <a:prstGeom prst="rect">
            <a:avLst/>
          </a:prstGeom>
        </p:spPr>
      </p:pic>
      <p:sp>
        <p:nvSpPr>
          <p:cNvPr id="14" name="TextBox 13">
            <a:extLst>
              <a:ext uri="{FF2B5EF4-FFF2-40B4-BE49-F238E27FC236}">
                <a16:creationId xmlns:a16="http://schemas.microsoft.com/office/drawing/2014/main" id="{0E9D181E-4856-4904-9D8F-9BA76FF01163}"/>
              </a:ext>
            </a:extLst>
          </p:cNvPr>
          <p:cNvSpPr txBox="1"/>
          <p:nvPr/>
        </p:nvSpPr>
        <p:spPr>
          <a:xfrm>
            <a:off x="858794" y="555018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In practice, what do short-circuits with an inductor look like?</a:t>
            </a:r>
          </a:p>
        </p:txBody>
      </p:sp>
    </p:spTree>
    <p:extLst>
      <p:ext uri="{BB962C8B-B14F-4D97-AF65-F5344CB8AC3E}">
        <p14:creationId xmlns:p14="http://schemas.microsoft.com/office/powerpoint/2010/main" val="49540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86</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Example Short Detection</a:t>
            </a:r>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cxnSp>
        <p:nvCxnSpPr>
          <p:cNvPr id="6" name="Straight Arrow Connector 5"/>
          <p:cNvCxnSpPr/>
          <p:nvPr/>
        </p:nvCxnSpPr>
        <p:spPr>
          <a:xfrm>
            <a:off x="3629025" y="6286500"/>
            <a:ext cx="7448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619500" y="1295400"/>
            <a:ext cx="0" cy="5031581"/>
          </a:xfrm>
          <a:prstGeom prst="straightConnector1">
            <a:avLst/>
          </a:prstGeom>
          <a:ln w="762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052762" y="1898650"/>
            <a:ext cx="1133475" cy="1133475"/>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52761" y="3391919"/>
            <a:ext cx="1133475" cy="113347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53856" y="1735928"/>
            <a:ext cx="2354285" cy="1433514"/>
          </a:xfrm>
          <a:prstGeom prst="rect">
            <a:avLst/>
          </a:prstGeom>
          <a:solidFill>
            <a:srgbClr val="A3FFFF"/>
          </a:solid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solidFill>
                  <a:schemeClr val="tx1"/>
                </a:solidFill>
                <a:latin typeface="Garamond" panose="02020404030301010803" pitchFamily="18" charset="0"/>
              </a:rPr>
              <a:t>DetectionSignal</a:t>
            </a:r>
            <a:endParaRPr lang="en-US" sz="4000" b="1" dirty="0">
              <a:solidFill>
                <a:schemeClr val="tx1"/>
              </a:solidFill>
              <a:latin typeface="Garamond" panose="02020404030301010803" pitchFamily="18" charset="0"/>
            </a:endParaRPr>
          </a:p>
        </p:txBody>
      </p:sp>
      <p:sp>
        <p:nvSpPr>
          <p:cNvPr id="28" name="Rectangle 27"/>
          <p:cNvSpPr/>
          <p:nvPr/>
        </p:nvSpPr>
        <p:spPr>
          <a:xfrm>
            <a:off x="753855" y="3328417"/>
            <a:ext cx="2354285" cy="1433514"/>
          </a:xfrm>
          <a:prstGeom prst="rect">
            <a:avLst/>
          </a:prstGeom>
          <a:solidFill>
            <a:srgbClr val="FFEFC1"/>
          </a:solidFill>
          <a:ln w="57150">
            <a:solidFill>
              <a:srgbClr val="FFD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Circuit Voltage</a:t>
            </a:r>
          </a:p>
        </p:txBody>
      </p:sp>
      <p:sp>
        <p:nvSpPr>
          <p:cNvPr id="29" name="Rectangle 28"/>
          <p:cNvSpPr/>
          <p:nvPr/>
        </p:nvSpPr>
        <p:spPr>
          <a:xfrm>
            <a:off x="758616" y="2640008"/>
            <a:ext cx="2354285" cy="1433514"/>
          </a:xfrm>
          <a:prstGeom prst="rect">
            <a:avLst/>
          </a:prstGeom>
          <a:solidFill>
            <a:schemeClr val="accent6">
              <a:lumMod val="20000"/>
              <a:lumOff val="80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Voltage</a:t>
            </a:r>
          </a:p>
        </p:txBody>
      </p:sp>
      <p:sp>
        <p:nvSpPr>
          <p:cNvPr id="30" name="Rectangle 29"/>
          <p:cNvSpPr/>
          <p:nvPr/>
        </p:nvSpPr>
        <p:spPr>
          <a:xfrm>
            <a:off x="753854" y="4300761"/>
            <a:ext cx="2354285" cy="1433514"/>
          </a:xfrm>
          <a:prstGeom prst="rect">
            <a:avLst/>
          </a:prstGeom>
          <a:solidFill>
            <a:srgbClr val="FF8F8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Time</a:t>
            </a:r>
          </a:p>
        </p:txBody>
      </p:sp>
      <p:sp>
        <p:nvSpPr>
          <p:cNvPr id="32" name="Oval 31"/>
          <p:cNvSpPr/>
          <p:nvPr/>
        </p:nvSpPr>
        <p:spPr>
          <a:xfrm>
            <a:off x="7648575" y="3138487"/>
            <a:ext cx="1400175" cy="1400175"/>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500"/>
                            </p:stCondLst>
                            <p:childTnLst>
                              <p:par>
                                <p:cTn id="53" presetID="26" presetClass="emph" presetSubtype="0" fill="hold" grpId="1" nodeType="afterEffect">
                                  <p:stCondLst>
                                    <p:cond delay="0"/>
                                  </p:stCondLst>
                                  <p:childTnLst>
                                    <p:animEffect transition="out" filter="fade">
                                      <p:cBhvr>
                                        <p:cTn id="54" dur="500" tmFilter="0, 0; .2, .5; .8, .5; 1, 0"/>
                                        <p:tgtEl>
                                          <p:spTgt spid="32"/>
                                        </p:tgtEl>
                                      </p:cBhvr>
                                    </p:animEffect>
                                    <p:animScale>
                                      <p:cBhvr>
                                        <p:cTn id="55" dur="250" autoRev="1" fill="hold"/>
                                        <p:tgtEl>
                                          <p:spTgt spid="32"/>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32"/>
                                        </p:tgtEl>
                                      </p:cBhvr>
                                    </p:animEffect>
                                    <p:set>
                                      <p:cBhvr>
                                        <p:cTn id="63" dur="1" fill="hold">
                                          <p:stCondLst>
                                            <p:cond delay="499"/>
                                          </p:stCondLst>
                                        </p:cTn>
                                        <p:tgtEl>
                                          <p:spTgt spid="3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par>
                          <p:cTn id="73" fill="hold">
                            <p:stCondLst>
                              <p:cond delay="500"/>
                            </p:stCondLst>
                            <p:childTnLst>
                              <p:par>
                                <p:cTn id="74" presetID="10" presetClass="exit" presetSubtype="0" fill="hold" grpId="0" nodeType="after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2" grpId="1" animBg="1"/>
      <p:bldP spid="28" grpId="0" animBg="1"/>
      <p:bldP spid="28" grpId="1" animBg="1"/>
      <p:bldP spid="29" grpId="0" animBg="1"/>
      <p:bldP spid="29" grpId="1" animBg="1"/>
      <p:bldP spid="30" grpId="0" animBg="1"/>
      <p:bldP spid="30" grpId="1" animBg="1"/>
      <p:bldP spid="32" grpId="0" animBg="1"/>
      <p:bldP spid="32" grpId="1" animBg="1"/>
      <p:bldP spid="32"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87</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7283" y="4722332"/>
            <a:ext cx="2219194" cy="1200329"/>
          </a:xfrm>
          <a:prstGeom prst="rect">
            <a:avLst/>
          </a:prstGeom>
          <a:noFill/>
          <a:ln w="76200">
            <a:solidFill>
              <a:schemeClr val="accent6"/>
            </a:solidFill>
          </a:ln>
        </p:spPr>
        <p:txBody>
          <a:bodyPr wrap="square" rtlCol="0">
            <a:spAutoFit/>
          </a:bodyPr>
          <a:lstStyle/>
          <a:p>
            <a:pPr algn="ctr"/>
            <a:r>
              <a:rPr lang="en-US" sz="3600" b="1" dirty="0">
                <a:latin typeface="Garamond" panose="02020404030301010803" pitchFamily="18" charset="0"/>
              </a:rPr>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70037" y="4722331"/>
            <a:ext cx="11183757" cy="1200329"/>
            <a:chOff x="170041" y="4725852"/>
            <a:chExt cx="11183757"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041" y="4725852"/>
              <a:ext cx="2219194"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1401181"/>
            <a:ext cx="8351263" cy="1204112"/>
            <a:chOff x="268755" y="2671774"/>
            <a:chExt cx="8351263"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18" name="Straight Connector 17"/>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159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88</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sp>
        <p:nvSpPr>
          <p:cNvPr id="17" name="Rectangle 1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26" name="Group 25"/>
          <p:cNvGrpSpPr/>
          <p:nvPr/>
        </p:nvGrpSpPr>
        <p:grpSpPr>
          <a:xfrm>
            <a:off x="233978" y="4722332"/>
            <a:ext cx="11119820" cy="1200329"/>
            <a:chOff x="233978" y="4722332"/>
            <a:chExt cx="11119820" cy="1200329"/>
          </a:xfrm>
        </p:grpSpPr>
        <p:cxnSp>
          <p:nvCxnSpPr>
            <p:cNvPr id="28" name="Straight Connector 27"/>
            <p:cNvCxnSpPr>
              <a:cxnSpLocks/>
            </p:cNvCxnSpPr>
            <p:nvPr/>
          </p:nvCxnSpPr>
          <p:spPr>
            <a:xfrm>
              <a:off x="2453173" y="4880580"/>
              <a:ext cx="890062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33978" y="4722332"/>
              <a:ext cx="2219195"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grpSp>
        <p:nvGrpSpPr>
          <p:cNvPr id="22" name="Group 21">
            <a:extLst>
              <a:ext uri="{FF2B5EF4-FFF2-40B4-BE49-F238E27FC236}">
                <a16:creationId xmlns:a16="http://schemas.microsoft.com/office/drawing/2014/main" id="{C234F78B-0CC4-4FA9-BD9C-0AC1D1555557}"/>
              </a:ext>
            </a:extLst>
          </p:cNvPr>
          <p:cNvGrpSpPr/>
          <p:nvPr/>
        </p:nvGrpSpPr>
        <p:grpSpPr>
          <a:xfrm>
            <a:off x="268755" y="1401181"/>
            <a:ext cx="8351263" cy="1204112"/>
            <a:chOff x="268755" y="2671774"/>
            <a:chExt cx="8351263" cy="1204112"/>
          </a:xfrm>
        </p:grpSpPr>
        <p:sp>
          <p:nvSpPr>
            <p:cNvPr id="23" name="TextBox 22">
              <a:extLst>
                <a:ext uri="{FF2B5EF4-FFF2-40B4-BE49-F238E27FC236}">
                  <a16:creationId xmlns:a16="http://schemas.microsoft.com/office/drawing/2014/main" id="{038B8A29-75AC-4DD0-866F-DE17A909AADB}"/>
                </a:ext>
              </a:extLst>
            </p:cNvPr>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24" name="Straight Connector 23">
              <a:extLst>
                <a:ext uri="{FF2B5EF4-FFF2-40B4-BE49-F238E27FC236}">
                  <a16:creationId xmlns:a16="http://schemas.microsoft.com/office/drawing/2014/main" id="{3302E098-62FA-4EFF-A6D0-E7E886944DAE}"/>
                </a:ext>
              </a:extLst>
            </p:cNvPr>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007146" y="2601510"/>
            <a:ext cx="1819951" cy="2120822"/>
            <a:chOff x="1007146" y="2601510"/>
            <a:chExt cx="1819951" cy="2120822"/>
          </a:xfrm>
        </p:grpSpPr>
        <p:cxnSp>
          <p:nvCxnSpPr>
            <p:cNvPr id="10" name="Straight Connector 9"/>
            <p:cNvCxnSpPr>
              <a:cxnSpLocks/>
            </p:cNvCxnSpPr>
            <p:nvPr/>
          </p:nvCxnSpPr>
          <p:spPr>
            <a:xfrm>
              <a:off x="1343576" y="2601510"/>
              <a:ext cx="0" cy="212082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07146" y="2601510"/>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7146" y="4722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14731" y="3306086"/>
              <a:ext cx="1412366" cy="707886"/>
            </a:xfrm>
            <a:prstGeom prst="rect">
              <a:avLst/>
            </a:prstGeom>
            <a:noFill/>
            <a:ln w="76200">
              <a:noFill/>
            </a:ln>
          </p:spPr>
          <p:txBody>
            <a:bodyPr wrap="square" rtlCol="0">
              <a:spAutoFit/>
            </a:bodyPr>
            <a:lstStyle/>
            <a:p>
              <a:pPr algn="ctr"/>
              <a:r>
                <a:rPr lang="en-US" sz="4000" b="1" dirty="0">
                  <a:latin typeface="Garamond" panose="02020404030301010803" pitchFamily="18" charset="0"/>
                </a:rPr>
                <a:t>Gap</a:t>
              </a:r>
            </a:p>
          </p:txBody>
        </p:sp>
      </p:grpSp>
    </p:spTree>
    <p:extLst>
      <p:ext uri="{BB962C8B-B14F-4D97-AF65-F5344CB8AC3E}">
        <p14:creationId xmlns:p14="http://schemas.microsoft.com/office/powerpoint/2010/main" val="36172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89</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pic>
        <p:nvPicPr>
          <p:cNvPr id="9" name="Content Placeholder 1"/>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grpSp>
        <p:nvGrpSpPr>
          <p:cNvPr id="7" name="Group 6"/>
          <p:cNvGrpSpPr/>
          <p:nvPr/>
        </p:nvGrpSpPr>
        <p:grpSpPr>
          <a:xfrm>
            <a:off x="592761" y="3436686"/>
            <a:ext cx="10971589" cy="2283485"/>
            <a:chOff x="592761" y="3436686"/>
            <a:chExt cx="10971589" cy="2283485"/>
          </a:xfrm>
        </p:grpSpPr>
        <p:cxnSp>
          <p:nvCxnSpPr>
            <p:cNvPr id="6" name="Straight Connector 5"/>
            <p:cNvCxnSpPr/>
            <p:nvPr/>
          </p:nvCxnSpPr>
          <p:spPr>
            <a:xfrm flipV="1">
              <a:off x="2850654" y="3436686"/>
              <a:ext cx="8713696" cy="228204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92761" y="4519842"/>
                  <a:ext cx="2257893"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smtClean="0">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12" name="TextBox 11"/>
                <p:cNvSpPr txBox="1">
                  <a:spLocks noRot="1" noChangeAspect="1" noMove="1" noResize="1" noEditPoints="1" noAdjustHandles="1" noChangeArrowheads="1" noChangeShapeType="1" noTextEdit="1"/>
                </p:cNvSpPr>
                <p:nvPr/>
              </p:nvSpPr>
              <p:spPr>
                <a:xfrm>
                  <a:off x="592761" y="4519842"/>
                  <a:ext cx="2257893" cy="1200329"/>
                </a:xfrm>
                <a:prstGeom prst="rect">
                  <a:avLst/>
                </a:prstGeom>
                <a:blipFill>
                  <a:blip r:embed="rId4"/>
                  <a:stretch>
                    <a:fillRect l="-5208" t="-4286" r="-9635" b="-13810"/>
                  </a:stretch>
                </a:blipFill>
                <a:ln w="76200">
                  <a:solidFill>
                    <a:srgbClr val="FF0000"/>
                  </a:solidFill>
                </a:ln>
              </p:spPr>
              <p:txBody>
                <a:bodyPr/>
                <a:lstStyle/>
                <a:p>
                  <a:r>
                    <a:rPr lang="en-US">
                      <a:noFill/>
                    </a:rPr>
                    <a:t> </a:t>
                  </a:r>
                </a:p>
              </p:txBody>
            </p:sp>
          </mc:Fallback>
        </mc:AlternateContent>
      </p:grpSp>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58" y="1002140"/>
            <a:ext cx="2633965" cy="2336800"/>
          </a:xfrm>
          <a:prstGeom prst="rect">
            <a:avLst/>
          </a:prstGeom>
          <a:ln w="76200">
            <a:solidFill>
              <a:srgbClr val="0C544A"/>
            </a:solidFill>
          </a:ln>
        </p:spPr>
      </p:pic>
      <p:cxnSp>
        <p:nvCxnSpPr>
          <p:cNvPr id="15" name="Straight Arrow Connector 14"/>
          <p:cNvCxnSpPr/>
          <p:nvPr/>
        </p:nvCxnSpPr>
        <p:spPr>
          <a:xfrm>
            <a:off x="1662039" y="4034067"/>
            <a:ext cx="0" cy="485775"/>
          </a:xfrm>
          <a:prstGeom prst="straightConnector1">
            <a:avLst/>
          </a:prstGeom>
          <a:ln w="76200">
            <a:solidFill>
              <a:srgbClr val="0C544A"/>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 y="3482403"/>
            <a:ext cx="3324081" cy="600164"/>
          </a:xfrm>
          <a:prstGeom prst="rect">
            <a:avLst/>
          </a:prstGeom>
        </p:spPr>
        <p:txBody>
          <a:bodyPr wrap="square">
            <a:spAutoFit/>
          </a:bodyPr>
          <a:lstStyle/>
          <a:p>
            <a:pPr algn="ctr"/>
            <a:r>
              <a:rPr lang="en-US" sz="1100" dirty="0">
                <a:latin typeface="Garamond" panose="02020404030301010803" pitchFamily="18" charset="0"/>
              </a:rPr>
              <a:t>Image Provided by: me - Photograph, CC BY-SA 3.0, https://commons.wikimedia.org/w/index.php?curid=1534586</a:t>
            </a:r>
          </a:p>
        </p:txBody>
      </p:sp>
    </p:spTree>
    <p:extLst>
      <p:ext uri="{BB962C8B-B14F-4D97-AF65-F5344CB8AC3E}">
        <p14:creationId xmlns:p14="http://schemas.microsoft.com/office/powerpoint/2010/main" val="20636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30183DE-AA0F-4DEC-8BDE-A36D4163DE0E}"/>
              </a:ext>
            </a:extLst>
          </p:cNvPr>
          <p:cNvSpPr/>
          <p:nvPr/>
        </p:nvSpPr>
        <p:spPr>
          <a:xfrm>
            <a:off x="3214798" y="306489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Left-Right 2">
            <a:extLst>
              <a:ext uri="{FF2B5EF4-FFF2-40B4-BE49-F238E27FC236}">
                <a16:creationId xmlns:a16="http://schemas.microsoft.com/office/drawing/2014/main" id="{13141EE9-3B35-4375-AC72-6F442D1E309D}"/>
              </a:ext>
            </a:extLst>
          </p:cNvPr>
          <p:cNvSpPr/>
          <p:nvPr/>
        </p:nvSpPr>
        <p:spPr>
          <a:xfrm>
            <a:off x="1800604" y="334773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34773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34558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34558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32B4D2-5D63-4995-927A-7345EBD87713}"/>
              </a:ext>
            </a:extLst>
          </p:cNvPr>
          <p:cNvSpPr/>
          <p:nvPr/>
        </p:nvSpPr>
        <p:spPr>
          <a:xfrm>
            <a:off x="5797584" y="311264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9</a:t>
            </a:fld>
            <a:endParaRPr lang="en-US"/>
          </a:p>
        </p:txBody>
      </p:sp>
      <p:sp>
        <p:nvSpPr>
          <p:cNvPr id="5" name="Rectangle 4">
            <a:extLst>
              <a:ext uri="{FF2B5EF4-FFF2-40B4-BE49-F238E27FC236}">
                <a16:creationId xmlns:a16="http://schemas.microsoft.com/office/drawing/2014/main" id="{B2A47711-1B15-4FB9-A83F-05AD3DA871CE}"/>
              </a:ext>
            </a:extLst>
          </p:cNvPr>
          <p:cNvSpPr/>
          <p:nvPr/>
        </p:nvSpPr>
        <p:spPr>
          <a:xfrm>
            <a:off x="22740" y="4582181"/>
            <a:ext cx="2031428" cy="461665"/>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Zephyris</a:t>
            </a:r>
            <a:r>
              <a:rPr lang="en-US" sz="800" b="1" dirty="0">
                <a:latin typeface="Garamond" panose="02020404030301010803" pitchFamily="18" charset="0"/>
              </a:rPr>
              <a:t>.</a:t>
            </a:r>
          </a:p>
          <a:p>
            <a:pPr algn="ctr"/>
            <a:r>
              <a:rPr lang="en-US" sz="800" dirty="0">
                <a:latin typeface="Garamond" panose="02020404030301010803" pitchFamily="18" charset="0"/>
              </a:rPr>
              <a:t>https://commons.wikimedia.org/wiki/</a:t>
            </a:r>
          </a:p>
          <a:p>
            <a:pPr algn="ctr"/>
            <a:r>
              <a:rPr lang="en-US" sz="800" dirty="0">
                <a:latin typeface="Garamond" panose="02020404030301010803" pitchFamily="18" charset="0"/>
              </a:rPr>
              <a:t>File:4StrokeEngine_Ortho_3D_Small.gif</a:t>
            </a:r>
          </a:p>
        </p:txBody>
      </p:sp>
      <p:pic>
        <p:nvPicPr>
          <p:cNvPr id="6" name="Picture 5">
            <a:extLst>
              <a:ext uri="{FF2B5EF4-FFF2-40B4-BE49-F238E27FC236}">
                <a16:creationId xmlns:a16="http://schemas.microsoft.com/office/drawing/2014/main" id="{5117068F-33D1-45AD-810D-47679F4F4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8" y="2740763"/>
            <a:ext cx="1291361" cy="1721814"/>
          </a:xfrm>
          <a:prstGeom prst="rect">
            <a:avLst/>
          </a:prstGeom>
          <a:ln w="38100">
            <a:solidFill>
              <a:schemeClr val="tx1"/>
            </a:solidFill>
          </a:ln>
        </p:spPr>
      </p:pic>
      <p:sp>
        <p:nvSpPr>
          <p:cNvPr id="19" name="Rectangle 18">
            <a:extLst>
              <a:ext uri="{FF2B5EF4-FFF2-40B4-BE49-F238E27FC236}">
                <a16:creationId xmlns:a16="http://schemas.microsoft.com/office/drawing/2014/main" id="{FDE247A4-E21A-4151-AD95-DCFB19BAEEBF}"/>
              </a:ext>
            </a:extLst>
          </p:cNvPr>
          <p:cNvSpPr/>
          <p:nvPr/>
        </p:nvSpPr>
        <p:spPr>
          <a:xfrm>
            <a:off x="5803612" y="364610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60EBF9B-B9EB-4384-B184-29AD3498D172}"/>
              </a:ext>
            </a:extLst>
          </p:cNvPr>
          <p:cNvGrpSpPr/>
          <p:nvPr/>
        </p:nvGrpSpPr>
        <p:grpSpPr>
          <a:xfrm>
            <a:off x="4750621" y="30319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r="-258"/>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C1B30E0-8F98-4FA0-9AAD-7C9C8B0BB14B}"/>
                  </a:ext>
                </a:extLst>
              </p:cNvPr>
              <p:cNvSpPr/>
              <p:nvPr/>
            </p:nvSpPr>
            <p:spPr>
              <a:xfrm>
                <a:off x="2664076" y="309216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14" name="Rectangle 13">
                <a:extLst>
                  <a:ext uri="{FF2B5EF4-FFF2-40B4-BE49-F238E27FC236}">
                    <a16:creationId xmlns:a16="http://schemas.microsoft.com/office/drawing/2014/main" id="{8C1B30E0-8F98-4FA0-9AAD-7C9C8B0BB14B}"/>
                  </a:ext>
                </a:extLst>
              </p:cNvPr>
              <p:cNvSpPr>
                <a:spLocks noRot="1" noChangeAspect="1" noMove="1" noResize="1" noEditPoints="1" noAdjustHandles="1" noChangeArrowheads="1" noChangeShapeType="1" noTextEdit="1"/>
              </p:cNvSpPr>
              <p:nvPr/>
            </p:nvSpPr>
            <p:spPr>
              <a:xfrm>
                <a:off x="2664076" y="3092166"/>
                <a:ext cx="1552575" cy="923330"/>
              </a:xfrm>
              <a:prstGeom prst="rect">
                <a:avLst/>
              </a:prstGeom>
              <a:blipFill>
                <a:blip r:embed="rId5"/>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09A00B75-1F31-4FD9-985F-ABD648E8EE78}"/>
              </a:ext>
            </a:extLst>
          </p:cNvPr>
          <p:cNvSpPr/>
          <p:nvPr/>
        </p:nvSpPr>
        <p:spPr>
          <a:xfrm>
            <a:off x="7724774" y="18577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1" name="Rectangle 20">
            <a:extLst>
              <a:ext uri="{FF2B5EF4-FFF2-40B4-BE49-F238E27FC236}">
                <a16:creationId xmlns:a16="http://schemas.microsoft.com/office/drawing/2014/main" id="{3B240E55-FF7B-4AC4-8DC9-37F4B9EC919C}"/>
              </a:ext>
            </a:extLst>
          </p:cNvPr>
          <p:cNvSpPr/>
          <p:nvPr/>
        </p:nvSpPr>
        <p:spPr>
          <a:xfrm>
            <a:off x="359376" y="181029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2" name="Rectangle 21">
            <a:extLst>
              <a:ext uri="{FF2B5EF4-FFF2-40B4-BE49-F238E27FC236}">
                <a16:creationId xmlns:a16="http://schemas.microsoft.com/office/drawing/2014/main" id="{1347CF8B-CE30-4D09-B36C-55B11C64E5AB}"/>
              </a:ext>
            </a:extLst>
          </p:cNvPr>
          <p:cNvSpPr/>
          <p:nvPr/>
        </p:nvSpPr>
        <p:spPr>
          <a:xfrm>
            <a:off x="2777707" y="180019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18248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6" name="Arrow: Right 25">
            <a:extLst>
              <a:ext uri="{FF2B5EF4-FFF2-40B4-BE49-F238E27FC236}">
                <a16:creationId xmlns:a16="http://schemas.microsoft.com/office/drawing/2014/main" id="{9E0D0031-98CD-40C2-92D5-6EF8994E31C8}"/>
              </a:ext>
            </a:extLst>
          </p:cNvPr>
          <p:cNvSpPr/>
          <p:nvPr/>
        </p:nvSpPr>
        <p:spPr>
          <a:xfrm>
            <a:off x="428615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Curved Up 27">
            <a:extLst>
              <a:ext uri="{FF2B5EF4-FFF2-40B4-BE49-F238E27FC236}">
                <a16:creationId xmlns:a16="http://schemas.microsoft.com/office/drawing/2014/main" id="{5F54B909-C9DF-46E7-84A1-4A8E376B9E70}"/>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B3C5423C-2E4E-4AF7-8B50-47E34FD7441A}"/>
              </a:ext>
            </a:extLst>
          </p:cNvPr>
          <p:cNvSpPr/>
          <p:nvPr/>
        </p:nvSpPr>
        <p:spPr>
          <a:xfrm>
            <a:off x="10507310" y="18472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0" name="Arrow: Right 29">
            <a:extLst>
              <a:ext uri="{FF2B5EF4-FFF2-40B4-BE49-F238E27FC236}">
                <a16:creationId xmlns:a16="http://schemas.microsoft.com/office/drawing/2014/main" id="{5441052C-E8ED-4FD1-BE2C-1CEE69DED5F4}"/>
              </a:ext>
            </a:extLst>
          </p:cNvPr>
          <p:cNvSpPr/>
          <p:nvPr/>
        </p:nvSpPr>
        <p:spPr>
          <a:xfrm>
            <a:off x="2030066"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30170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35377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limitations of physical system dynamics to reduce pessimism and increase efficiency of demand characterization</a:t>
            </a:r>
          </a:p>
        </p:txBody>
      </p:sp>
      <p:sp>
        <p:nvSpPr>
          <p:cNvPr id="37" name="Rectangle 36">
            <a:extLst>
              <a:ext uri="{FF2B5EF4-FFF2-40B4-BE49-F238E27FC236}">
                <a16:creationId xmlns:a16="http://schemas.microsoft.com/office/drawing/2014/main" id="{89A656E8-7327-425B-9AAB-766EBE7B1AA1}"/>
              </a:ext>
            </a:extLst>
          </p:cNvPr>
          <p:cNvSpPr/>
          <p:nvPr/>
        </p:nvSpPr>
        <p:spPr>
          <a:xfrm>
            <a:off x="6051033"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Establish bidirectional relationships between system dynamics and </a:t>
            </a:r>
            <a:r>
              <a:rPr lang="en-US" dirty="0" err="1">
                <a:solidFill>
                  <a:sysClr val="windowText" lastClr="000000"/>
                </a:solidFill>
              </a:rPr>
              <a:t>schedulability</a:t>
            </a:r>
            <a:r>
              <a:rPr lang="en-US" dirty="0">
                <a:solidFill>
                  <a:sysClr val="windowText" lastClr="000000"/>
                </a:solidFill>
              </a:rPr>
              <a:t> to facilitate codesign.</a:t>
            </a:r>
          </a:p>
        </p:txBody>
      </p:sp>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7B2FE741-BA98-44D2-B8B7-B4B443CC7E3E}"/>
                  </a:ext>
                </a:extLst>
              </p:cNvPr>
              <p:cNvSpPr/>
              <p:nvPr/>
            </p:nvSpPr>
            <p:spPr>
              <a:xfrm>
                <a:off x="7776911" y="2902574"/>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p:sp>
            <p:nvSpPr>
              <p:cNvPr id="39" name="Rectangle 38">
                <a:extLst>
                  <a:ext uri="{FF2B5EF4-FFF2-40B4-BE49-F238E27FC236}">
                    <a16:creationId xmlns:a16="http://schemas.microsoft.com/office/drawing/2014/main" id="{7B2FE741-BA98-44D2-B8B7-B4B443CC7E3E}"/>
                  </a:ext>
                </a:extLst>
              </p:cNvPr>
              <p:cNvSpPr>
                <a:spLocks noRot="1" noChangeAspect="1" noMove="1" noResize="1" noEditPoints="1" noAdjustHandles="1" noChangeArrowheads="1" noChangeShapeType="1" noTextEdit="1"/>
              </p:cNvSpPr>
              <p:nvPr/>
            </p:nvSpPr>
            <p:spPr>
              <a:xfrm>
                <a:off x="7776911" y="2902574"/>
                <a:ext cx="1673902" cy="1487057"/>
              </a:xfrm>
              <a:prstGeom prst="rect">
                <a:avLst/>
              </a:prstGeom>
              <a:blipFill>
                <a:blip r:embed="rId6"/>
                <a:stretch>
                  <a:fillRect b="-2869"/>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383773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30"/>
                                        </p:tgtEl>
                                      </p:cBhvr>
                                    </p:animEffect>
                                    <p:set>
                                      <p:cBhvr>
                                        <p:cTn id="11" dur="1" fill="hold">
                                          <p:stCondLst>
                                            <p:cond delay="499"/>
                                          </p:stCondLst>
                                        </p:cTn>
                                        <p:tgtEl>
                                          <p:spTgt spid="3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6"/>
                                        </p:tgtEl>
                                      </p:cBhvr>
                                    </p:animEffect>
                                    <p:set>
                                      <p:cBhvr>
                                        <p:cTn id="14" dur="1" fill="hold">
                                          <p:stCondLst>
                                            <p:cond delay="499"/>
                                          </p:stCondLst>
                                        </p:cTn>
                                        <p:tgtEl>
                                          <p:spTgt spid="26"/>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31"/>
                                        </p:tgtEl>
                                      </p:cBhvr>
                                    </p:animEffect>
                                    <p:set>
                                      <p:cBhvr>
                                        <p:cTn id="17" dur="1" fill="hold">
                                          <p:stCondLst>
                                            <p:cond delay="499"/>
                                          </p:stCondLst>
                                        </p:cTn>
                                        <p:tgtEl>
                                          <p:spTgt spid="31"/>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33"/>
                                        </p:tgtEl>
                                      </p:cBhvr>
                                    </p:animEffect>
                                    <p:set>
                                      <p:cBhvr>
                                        <p:cTn id="20" dur="1" fill="hold">
                                          <p:stCondLst>
                                            <p:cond delay="499"/>
                                          </p:stCondLst>
                                        </p:cTn>
                                        <p:tgtEl>
                                          <p:spTgt spid="3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animBg="1"/>
      <p:bldP spid="41" grpId="0" animBg="1"/>
      <p:bldP spid="42" grpId="0" animBg="1"/>
      <p:bldP spid="26" grpId="0" animBg="1"/>
      <p:bldP spid="30" grpId="0" animBg="1"/>
      <p:bldP spid="31" grpId="0" animBg="1"/>
      <p:bldP spid="33" grpId="0" animBg="1"/>
      <p:bldP spid="3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90</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mc:AlternateContent xmlns:mc="http://schemas.openxmlformats.org/markup-compatibility/2006" xmlns:a14="http://schemas.microsoft.com/office/drawing/2010/main">
        <mc:Choice Requires="a14">
          <p:sp>
            <p:nvSpPr>
              <p:cNvPr id="35" name="TextBox 34"/>
              <p:cNvSpPr txBox="1"/>
              <p:nvPr/>
            </p:nvSpPr>
            <p:spPr>
              <a:xfrm>
                <a:off x="4665877" y="4122680"/>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35" name="TextBox 34"/>
              <p:cNvSpPr txBox="1">
                <a:spLocks noRot="1" noChangeAspect="1" noMove="1" noResize="1" noEditPoints="1" noAdjustHandles="1" noChangeArrowheads="1" noChangeShapeType="1" noTextEdit="1"/>
              </p:cNvSpPr>
              <p:nvPr/>
            </p:nvSpPr>
            <p:spPr>
              <a:xfrm>
                <a:off x="4665877" y="4122680"/>
                <a:ext cx="2202310" cy="1200329"/>
              </a:xfrm>
              <a:prstGeom prst="rect">
                <a:avLst/>
              </a:prstGeom>
              <a:blipFill>
                <a:blip r:embed="rId2"/>
                <a:stretch>
                  <a:fillRect l="-6400" t="-4286" r="-11200" b="-13810"/>
                </a:stretch>
              </a:blipFill>
              <a:ln w="76200">
                <a:solidFill>
                  <a:srgbClr val="FF0000"/>
                </a:solidFill>
              </a:ln>
            </p:spPr>
            <p:txBody>
              <a:bodyPr/>
              <a:lstStyle/>
              <a:p>
                <a:r>
                  <a:rPr lang="en-US">
                    <a:noFill/>
                  </a:rPr>
                  <a:t> </a:t>
                </a:r>
              </a:p>
            </p:txBody>
          </p:sp>
        </mc:Fallback>
      </mc:AlternateContent>
      <p:grpSp>
        <p:nvGrpSpPr>
          <p:cNvPr id="20" name="Group 19"/>
          <p:cNvGrpSpPr/>
          <p:nvPr/>
        </p:nvGrpSpPr>
        <p:grpSpPr>
          <a:xfrm>
            <a:off x="2128397" y="407681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pic>
        <p:nvPicPr>
          <p:cNvPr id="25" name="Content Placeholder 6"/>
          <p:cNvPicPr>
            <a:picLocks noChangeAspect="1"/>
          </p:cNvPicPr>
          <p:nvPr/>
        </p:nvPicPr>
        <p:blipFill>
          <a:blip r:embed="rId4"/>
          <a:stretch>
            <a:fillRect/>
          </a:stretch>
        </p:blipFill>
        <p:spPr>
          <a:xfrm>
            <a:off x="2253067" y="1965180"/>
            <a:ext cx="1371049" cy="1310077"/>
          </a:xfrm>
          <a:prstGeom prst="rect">
            <a:avLst/>
          </a:prstGeom>
          <a:ln w="76200">
            <a:solidFill>
              <a:srgbClr val="0C544A"/>
            </a:solidFill>
          </a:ln>
        </p:spPr>
      </p:pic>
      <p:cxnSp>
        <p:nvCxnSpPr>
          <p:cNvPr id="28" name="Straight Arrow Connector 27"/>
          <p:cNvCxnSpPr>
            <a:cxnSpLocks/>
          </p:cNvCxnSpPr>
          <p:nvPr/>
        </p:nvCxnSpPr>
        <p:spPr>
          <a:xfrm>
            <a:off x="3805902"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2907031" y="3438978"/>
            <a:ext cx="0" cy="551973"/>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3803546" y="4756208"/>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65877" y="2023705"/>
            <a:ext cx="2202310"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cxnSp>
        <p:nvCxnSpPr>
          <p:cNvPr id="31" name="Straight Arrow Connector 30"/>
          <p:cNvCxnSpPr>
            <a:cxnSpLocks/>
          </p:cNvCxnSpPr>
          <p:nvPr/>
        </p:nvCxnSpPr>
        <p:spPr>
          <a:xfrm>
            <a:off x="7049974" y="471210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a:off x="7049974"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913962" y="207492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I Detection</a:t>
            </a:r>
          </a:p>
        </p:txBody>
      </p:sp>
      <p:sp>
        <p:nvSpPr>
          <p:cNvPr id="34" name="TextBox 33"/>
          <p:cNvSpPr txBox="1"/>
          <p:nvPr/>
        </p:nvSpPr>
        <p:spPr>
          <a:xfrm>
            <a:off x="7913962" y="412234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a:t>
            </a:r>
            <a:r>
              <a:rPr lang="en-US" sz="3600" dirty="0">
                <a:latin typeface="Garamond" panose="02020404030301010803" pitchFamily="18" charset="0"/>
              </a:rPr>
              <a:t>∆</a:t>
            </a:r>
            <a:r>
              <a:rPr lang="en-US" sz="3600" b="1" dirty="0">
                <a:latin typeface="Garamond" panose="02020404030301010803" pitchFamily="18" charset="0"/>
              </a:rPr>
              <a:t>I Detection</a:t>
            </a:r>
          </a:p>
        </p:txBody>
      </p:sp>
      <p:sp>
        <p:nvSpPr>
          <p:cNvPr id="23" name="TextBox 22">
            <a:extLst>
              <a:ext uri="{FF2B5EF4-FFF2-40B4-BE49-F238E27FC236}">
                <a16:creationId xmlns:a16="http://schemas.microsoft.com/office/drawing/2014/main" id="{255CBB60-AC9F-4B14-ADDF-A802942E88DD}"/>
              </a:ext>
            </a:extLst>
          </p:cNvPr>
          <p:cNvSpPr txBox="1"/>
          <p:nvPr/>
        </p:nvSpPr>
        <p:spPr>
          <a:xfrm>
            <a:off x="858794" y="565292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much time do we have to catch a short-circuit?</a:t>
            </a:r>
          </a:p>
        </p:txBody>
      </p:sp>
    </p:spTree>
    <p:extLst>
      <p:ext uri="{BB962C8B-B14F-4D97-AF65-F5344CB8AC3E}">
        <p14:creationId xmlns:p14="http://schemas.microsoft.com/office/powerpoint/2010/main" val="328227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Methods of Detection: Min. Time to Detection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91</a:t>
            </a:fld>
            <a:endParaRPr lang="en-US" dirty="0"/>
          </a:p>
        </p:txBody>
      </p:sp>
      <p:sp>
        <p:nvSpPr>
          <p:cNvPr id="13" name="Rectangle 12"/>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 </a:t>
            </a:r>
          </a:p>
        </p:txBody>
      </p:sp>
      <p:grpSp>
        <p:nvGrpSpPr>
          <p:cNvPr id="11" name="Group 10">
            <a:extLst>
              <a:ext uri="{FF2B5EF4-FFF2-40B4-BE49-F238E27FC236}">
                <a16:creationId xmlns:a16="http://schemas.microsoft.com/office/drawing/2014/main" id="{CC9BEAC8-D413-401D-8DFC-EC1D0269DA9B}"/>
              </a:ext>
            </a:extLst>
          </p:cNvPr>
          <p:cNvGrpSpPr/>
          <p:nvPr/>
        </p:nvGrpSpPr>
        <p:grpSpPr>
          <a:xfrm>
            <a:off x="3092312" y="2315486"/>
            <a:ext cx="672861" cy="850230"/>
            <a:chOff x="2093485" y="2151102"/>
            <a:chExt cx="672861" cy="850230"/>
          </a:xfrm>
        </p:grpSpPr>
        <p:cxnSp>
          <p:nvCxnSpPr>
            <p:cNvPr id="7" name="Straight Connector 6"/>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p:cNvSpPr txBox="1"/>
              <p:nvPr/>
            </p:nvSpPr>
            <p:spPr>
              <a:xfrm>
                <a:off x="6095998" y="2021983"/>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095998" y="2021983"/>
                <a:ext cx="1098057" cy="1354217"/>
              </a:xfrm>
              <a:prstGeom prst="rect">
                <a:avLst/>
              </a:prstGeom>
              <a:blipFill>
                <a:blip r:embed="rId3"/>
                <a:stretch>
                  <a:fillRect/>
                </a:stretch>
              </a:blipFill>
            </p:spPr>
            <p:txBody>
              <a:bodyPr/>
              <a:lstStyle/>
              <a:p>
                <a:r>
                  <a:rPr lang="en-US">
                    <a:noFill/>
                  </a:rPr>
                  <a:t> </a:t>
                </a:r>
              </a:p>
            </p:txBody>
          </p:sp>
        </mc:Fallback>
      </mc:AlternateContent>
      <p:sp>
        <p:nvSpPr>
          <p:cNvPr id="10" name="TextBox 9"/>
          <p:cNvSpPr txBox="1"/>
          <p:nvPr/>
        </p:nvSpPr>
        <p:spPr>
          <a:xfrm>
            <a:off x="3884777" y="2052760"/>
            <a:ext cx="2202310" cy="1323439"/>
          </a:xfrm>
          <a:prstGeom prst="rect">
            <a:avLst/>
          </a:prstGeom>
          <a:noFill/>
          <a:ln w="76200">
            <a:noFill/>
          </a:ln>
        </p:spPr>
        <p:txBody>
          <a:bodyPr wrap="square" rtlCol="0">
            <a:spAutoFit/>
          </a:bodyPr>
          <a:lstStyle/>
          <a:p>
            <a:pPr algn="ctr"/>
            <a:r>
              <a:rPr lang="en-US" sz="4000" b="1" dirty="0">
                <a:latin typeface="Garamond" panose="02020404030301010803" pitchFamily="18" charset="0"/>
              </a:rPr>
              <a:t>Smallest Gap</a:t>
            </a:r>
          </a:p>
        </p:txBody>
      </p:sp>
      <p:sp>
        <p:nvSpPr>
          <p:cNvPr id="14" name="TextBox 13"/>
          <p:cNvSpPr txBox="1"/>
          <p:nvPr/>
        </p:nvSpPr>
        <p:spPr>
          <a:xfrm>
            <a:off x="7734868" y="2108803"/>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mc:AlternateContent xmlns:mc="http://schemas.openxmlformats.org/markup-compatibility/2006" xmlns:a14="http://schemas.microsoft.com/office/drawing/2010/main">
        <mc:Choice Requires="a14">
          <p:sp>
            <p:nvSpPr>
              <p:cNvPr id="15" name="TextBox 14"/>
              <p:cNvSpPr txBox="1"/>
              <p:nvPr/>
            </p:nvSpPr>
            <p:spPr>
              <a:xfrm>
                <a:off x="10237966" y="2021982"/>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0237966" y="2021982"/>
                <a:ext cx="1098057" cy="1354217"/>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858794" y="5776218"/>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do we translate this into a real-time task?</a:t>
            </a:r>
          </a:p>
        </p:txBody>
      </p:sp>
      <p:grpSp>
        <p:nvGrpSpPr>
          <p:cNvPr id="17" name="Group 16">
            <a:extLst>
              <a:ext uri="{FF2B5EF4-FFF2-40B4-BE49-F238E27FC236}">
                <a16:creationId xmlns:a16="http://schemas.microsoft.com/office/drawing/2014/main" id="{0AEE3628-56D5-4028-87B7-5A56F5B272B0}"/>
              </a:ext>
            </a:extLst>
          </p:cNvPr>
          <p:cNvGrpSpPr/>
          <p:nvPr/>
        </p:nvGrpSpPr>
        <p:grpSpPr>
          <a:xfrm>
            <a:off x="838199" y="3651787"/>
            <a:ext cx="10515599" cy="1924939"/>
            <a:chOff x="1555361" y="3699727"/>
            <a:chExt cx="10094725" cy="191392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72CA3-3624-45A5-B431-CA0849E2FD8E}"/>
                    </a:ext>
                  </a:extLst>
                </p:cNvPr>
                <p:cNvSpPr txBox="1"/>
                <p:nvPr/>
              </p:nvSpPr>
              <p:spPr>
                <a:xfrm>
                  <a:off x="1896307" y="3965701"/>
                  <a:ext cx="9412833" cy="1381981"/>
                </a:xfrm>
                <a:prstGeom prst="rect">
                  <a:avLst/>
                </a:prstGeom>
                <a:noFill/>
                <a:ln w="762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𝛿</m:t>
                            </m:r>
                          </m:e>
                          <m:sub>
                            <m:r>
                              <a:rPr lang="en-US" sz="4400" b="0" i="1" smtClean="0">
                                <a:latin typeface="Cambria Math" panose="02040503050406030204" pitchFamily="18" charset="0"/>
                              </a:rPr>
                              <m:t>𝑚𝑖𝑛</m:t>
                            </m:r>
                          </m:sub>
                        </m:sSub>
                        <m:r>
                          <a:rPr lang="en-US" sz="4400" b="0" i="1" smtClean="0">
                            <a:latin typeface="Cambria Math" panose="02040503050406030204" pitchFamily="18" charset="0"/>
                          </a:rPr>
                          <m:t>=</m:t>
                        </m:r>
                        <m:r>
                          <a:rPr lang="en-US" sz="4400" b="0" i="1" smtClean="0">
                            <a:latin typeface="Cambria Math" panose="02040503050406030204" pitchFamily="18" charset="0"/>
                          </a:rPr>
                          <m:t>𝛿</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e>
                        </m:d>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den>
                        </m:f>
                        <m:r>
                          <a:rPr lang="en-US" sz="4400" b="0" i="1" smtClean="0">
                            <a:latin typeface="Cambria Math" panose="02040503050406030204" pitchFamily="18" charset="0"/>
                          </a:rPr>
                          <m:t>⋅</m:t>
                        </m:r>
                        <m:r>
                          <a:rPr lang="en-US" sz="4400" b="0" i="1" smtClean="0">
                            <a:latin typeface="Cambria Math" panose="02040503050406030204" pitchFamily="18" charset="0"/>
                          </a:rPr>
                          <m:t>𝐿</m:t>
                        </m:r>
                      </m:oMath>
                    </m:oMathPara>
                  </a14:m>
                  <a:endParaRPr lang="en-US" sz="4400" dirty="0"/>
                </a:p>
              </p:txBody>
            </p:sp>
          </mc:Choice>
          <mc:Fallback xmlns="">
            <p:sp>
              <p:nvSpPr>
                <p:cNvPr id="12" name="TextBox 11">
                  <a:extLst>
                    <a:ext uri="{FF2B5EF4-FFF2-40B4-BE49-F238E27FC236}">
                      <a16:creationId xmlns:a16="http://schemas.microsoft.com/office/drawing/2014/main" id="{65272CA3-3624-45A5-B431-CA0849E2FD8E}"/>
                    </a:ext>
                  </a:extLst>
                </p:cNvPr>
                <p:cNvSpPr txBox="1">
                  <a:spLocks noRot="1" noChangeAspect="1" noMove="1" noResize="1" noEditPoints="1" noAdjustHandles="1" noChangeArrowheads="1" noChangeShapeType="1" noTextEdit="1"/>
                </p:cNvSpPr>
                <p:nvPr/>
              </p:nvSpPr>
              <p:spPr>
                <a:xfrm>
                  <a:off x="1896307" y="3965701"/>
                  <a:ext cx="9412833" cy="1381981"/>
                </a:xfrm>
                <a:prstGeom prst="rect">
                  <a:avLst/>
                </a:prstGeom>
                <a:blipFill>
                  <a:blip r:embed="rId7"/>
                  <a:stretch>
                    <a:fillRect/>
                  </a:stretch>
                </a:blipFill>
                <a:ln w="762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94E5AE3-6D55-4481-9779-85A905AFB22C}"/>
                </a:ext>
              </a:extLst>
            </p:cNvPr>
            <p:cNvSpPr/>
            <p:nvPr/>
          </p:nvSpPr>
          <p:spPr>
            <a:xfrm>
              <a:off x="1555361" y="3699727"/>
              <a:ext cx="10094725" cy="1913928"/>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9603CE65-C26A-4514-A5EF-6F9B9252CA26}"/>
              </a:ext>
            </a:extLst>
          </p:cNvPr>
          <p:cNvSpPr txBox="1"/>
          <p:nvPr/>
        </p:nvSpPr>
        <p:spPr>
          <a:xfrm>
            <a:off x="545166" y="2063537"/>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cxnSp>
        <p:nvCxnSpPr>
          <p:cNvPr id="20" name="Straight Connector 19">
            <a:extLst>
              <a:ext uri="{FF2B5EF4-FFF2-40B4-BE49-F238E27FC236}">
                <a16:creationId xmlns:a16="http://schemas.microsoft.com/office/drawing/2014/main" id="{0E18FE06-084D-44F5-B45B-CE3FE127F3E6}"/>
              </a:ext>
            </a:extLst>
          </p:cNvPr>
          <p:cNvCxnSpPr>
            <a:cxnSpLocks/>
          </p:cNvCxnSpPr>
          <p:nvPr/>
        </p:nvCxnSpPr>
        <p:spPr>
          <a:xfrm>
            <a:off x="2680585" y="2315486"/>
            <a:ext cx="30725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1469E5-7FAD-43D1-95CC-4A568F1FF209}"/>
              </a:ext>
            </a:extLst>
          </p:cNvPr>
          <p:cNvCxnSpPr>
            <a:cxnSpLocks/>
          </p:cNvCxnSpPr>
          <p:nvPr/>
        </p:nvCxnSpPr>
        <p:spPr>
          <a:xfrm>
            <a:off x="2739786" y="3162192"/>
            <a:ext cx="24805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56B5D90-8090-4E66-8E31-E5F583D2F776}"/>
              </a:ext>
            </a:extLst>
          </p:cNvPr>
          <p:cNvSpPr txBox="1"/>
          <p:nvPr/>
        </p:nvSpPr>
        <p:spPr>
          <a:xfrm>
            <a:off x="520591" y="2927734"/>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spTree>
    <p:extLst>
      <p:ext uri="{BB962C8B-B14F-4D97-AF65-F5344CB8AC3E}">
        <p14:creationId xmlns:p14="http://schemas.microsoft.com/office/powerpoint/2010/main" val="222655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animBg="1"/>
      <p:bldP spid="15" grpId="0"/>
      <p:bldP spid="6" grpId="0"/>
      <p:bldP spid="19" grpId="0" animBg="1"/>
      <p:bldP spid="2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e>
                      </m:d>
                    </m:oMath>
                  </m:oMathPara>
                </a14:m>
                <a:br>
                  <a:rPr lang="en-US" sz="1800" b="0" dirty="0"/>
                </a:b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oMath>
                </a14:m>
                <a:r>
                  <a:rPr lang="en-US" sz="1800" b="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𝛿</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sz="1800" dirty="0"/>
              </a:p>
              <a:p>
                <a:pPr marL="0" indent="0">
                  <a:lnSpc>
                    <a:spcPct val="150000"/>
                  </a:lnSpc>
                  <a:buNone/>
                </a:pPr>
                <a:r>
                  <a:rPr lang="en-US" sz="3000" dirty="0"/>
                  <a:t>Implicit deadline:</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oMath>
                  </m:oMathPara>
                </a14:m>
                <a:endParaRPr lang="en-US" sz="4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3"/>
                <a:stretch>
                  <a:fillRect l="-2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3AC2E40-A18C-4DD3-B1A7-50379A91009A}"/>
                  </a:ext>
                </a:extLst>
              </p:cNvPr>
              <p:cNvSpPr>
                <a:spLocks noGrp="1"/>
              </p:cNvSpPr>
              <p:nvPr>
                <p:ph sz="half" idx="2"/>
              </p:nvPr>
            </p:nvSpPr>
            <p:spPr>
              <a:xfrm>
                <a:off x="6172200" y="1825624"/>
                <a:ext cx="5181600" cy="4893915"/>
              </a:xfrm>
            </p:spPr>
            <p:txBody>
              <a:bodyPr/>
              <a:lstStyle/>
              <a:p>
                <a:pPr marL="0" indent="0" algn="ctr">
                  <a:buNone/>
                </a:pPr>
                <a:r>
                  <a:rPr lang="en-US" sz="3000" dirty="0"/>
                  <a:t>Intuition</a:t>
                </a:r>
              </a:p>
              <a:p>
                <a:pPr marL="0" indent="0" algn="ctr">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𝑠𝑐𝑑</m:t>
                          </m:r>
                        </m:sub>
                      </m:sSub>
                      <m:r>
                        <a:rPr lang="en-US" i="1">
                          <a:latin typeface="Cambria Math" panose="02040503050406030204" pitchFamily="18" charset="0"/>
                        </a:rPr>
                        <m:t>=</m:t>
                      </m:r>
                    </m:oMath>
                  </m:oMathPara>
                </a14:m>
                <a:endParaRPr lang="en-US" dirty="0"/>
              </a:p>
            </p:txBody>
          </p:sp>
        </mc:Choice>
        <mc:Fallback xmlns="">
          <p:sp>
            <p:nvSpPr>
              <p:cNvPr id="2" name="Content Placeholder 1">
                <a:extLst>
                  <a:ext uri="{FF2B5EF4-FFF2-40B4-BE49-F238E27FC236}">
                    <a16:creationId xmlns:a16="http://schemas.microsoft.com/office/drawing/2014/main" id="{A3AC2E40-A18C-4DD3-B1A7-50379A91009A}"/>
                  </a:ext>
                </a:extLst>
              </p:cNvPr>
              <p:cNvSpPr>
                <a:spLocks noGrp="1" noRot="1" noChangeAspect="1" noMove="1" noResize="1" noEditPoints="1" noAdjustHandles="1" noChangeArrowheads="1" noChangeShapeType="1" noTextEdit="1"/>
              </p:cNvSpPr>
              <p:nvPr>
                <p:ph sz="half" idx="2"/>
              </p:nvPr>
            </p:nvSpPr>
            <p:spPr>
              <a:xfrm>
                <a:off x="6172200" y="1825624"/>
                <a:ext cx="5181600" cy="4893915"/>
              </a:xfrm>
              <a:blipFill>
                <a:blip r:embed="rId4"/>
                <a:stretch>
                  <a:fillRect l="-706" t="-236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92</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2915BD78-4773-400C-8E92-7FA5ADADD727}"/>
              </a:ext>
            </a:extLst>
          </p:cNvPr>
          <p:cNvGrpSpPr/>
          <p:nvPr/>
        </p:nvGrpSpPr>
        <p:grpSpPr>
          <a:xfrm>
            <a:off x="7499171" y="3935891"/>
            <a:ext cx="380903" cy="481311"/>
            <a:chOff x="2093485" y="2151102"/>
            <a:chExt cx="672861" cy="850230"/>
          </a:xfrm>
        </p:grpSpPr>
        <p:cxnSp>
          <p:nvCxnSpPr>
            <p:cNvPr id="10" name="Straight Connector 9">
              <a:extLst>
                <a:ext uri="{FF2B5EF4-FFF2-40B4-BE49-F238E27FC236}">
                  <a16:creationId xmlns:a16="http://schemas.microsoft.com/office/drawing/2014/main" id="{BF44D221-85C7-4490-8EAD-83CA04AADC41}"/>
                </a:ext>
              </a:extLst>
            </p:cNvPr>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88F85A-C67A-4BC3-BC03-F3BC9C87EAAB}"/>
                </a:ext>
              </a:extLst>
            </p:cNvPr>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0BA59F-EDF4-4197-B0BB-5EF2FC82D09B}"/>
                </a:ext>
              </a:extLst>
            </p:cNvPr>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7E0BE12-8977-42CB-B109-EC2C6ED9FB2B}"/>
              </a:ext>
            </a:extLst>
          </p:cNvPr>
          <p:cNvSpPr txBox="1"/>
          <p:nvPr/>
        </p:nvSpPr>
        <p:spPr>
          <a:xfrm>
            <a:off x="7842023" y="3734135"/>
            <a:ext cx="1325777" cy="830997"/>
          </a:xfrm>
          <a:prstGeom prst="rect">
            <a:avLst/>
          </a:prstGeom>
          <a:noFill/>
          <a:ln w="76200">
            <a:noFill/>
          </a:ln>
        </p:spPr>
        <p:txBody>
          <a:bodyPr wrap="square" rtlCol="0">
            <a:spAutoFit/>
          </a:bodyPr>
          <a:lstStyle/>
          <a:p>
            <a:pPr algn="ctr"/>
            <a:r>
              <a:rPr lang="en-US" sz="2400" b="1" dirty="0">
                <a:latin typeface="Garamond" panose="02020404030301010803" pitchFamily="18" charset="0"/>
              </a:rPr>
              <a:t>Smallest Gap</a:t>
            </a:r>
          </a:p>
        </p:txBody>
      </p:sp>
      <p:sp>
        <p:nvSpPr>
          <p:cNvPr id="17" name="TextBox 16">
            <a:extLst>
              <a:ext uri="{FF2B5EF4-FFF2-40B4-BE49-F238E27FC236}">
                <a16:creationId xmlns:a16="http://schemas.microsoft.com/office/drawing/2014/main" id="{21BB477F-0CB4-4988-B5B5-8BA785876A84}"/>
              </a:ext>
            </a:extLst>
          </p:cNvPr>
          <p:cNvSpPr txBox="1"/>
          <p:nvPr/>
        </p:nvSpPr>
        <p:spPr>
          <a:xfrm>
            <a:off x="7464555" y="2534241"/>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I Detection</a:t>
            </a:r>
          </a:p>
        </p:txBody>
      </p:sp>
      <p:sp>
        <p:nvSpPr>
          <p:cNvPr id="19" name="TextBox 18">
            <a:extLst>
              <a:ext uri="{FF2B5EF4-FFF2-40B4-BE49-F238E27FC236}">
                <a16:creationId xmlns:a16="http://schemas.microsoft.com/office/drawing/2014/main" id="{CD39FE5A-F652-462E-B66B-587C4D82CF30}"/>
              </a:ext>
            </a:extLst>
          </p:cNvPr>
          <p:cNvSpPr txBox="1"/>
          <p:nvPr/>
        </p:nvSpPr>
        <p:spPr>
          <a:xfrm>
            <a:off x="9862780" y="2524419"/>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a:t>
            </a:r>
            <a:r>
              <a:rPr lang="en-US" sz="2400" dirty="0">
                <a:latin typeface="Garamond" panose="02020404030301010803" pitchFamily="18" charset="0"/>
              </a:rPr>
              <a:t>∆</a:t>
            </a:r>
            <a:r>
              <a:rPr lang="en-US" sz="2400" b="1" dirty="0">
                <a:latin typeface="Garamond" panose="02020404030301010803" pitchFamily="18" charset="0"/>
              </a:rPr>
              <a:t>I Detection</a:t>
            </a:r>
          </a:p>
        </p:txBody>
      </p:sp>
      <p:sp>
        <p:nvSpPr>
          <p:cNvPr id="20" name="TextBox 19">
            <a:extLst>
              <a:ext uri="{FF2B5EF4-FFF2-40B4-BE49-F238E27FC236}">
                <a16:creationId xmlns:a16="http://schemas.microsoft.com/office/drawing/2014/main" id="{03EF34C4-CF7E-4C0E-BD43-3C68BFABEF15}"/>
              </a:ext>
            </a:extLst>
          </p:cNvPr>
          <p:cNvSpPr txBox="1"/>
          <p:nvPr/>
        </p:nvSpPr>
        <p:spPr>
          <a:xfrm>
            <a:off x="9821684" y="3738782"/>
            <a:ext cx="1545676" cy="830997"/>
          </a:xfrm>
          <a:prstGeom prst="rect">
            <a:avLst/>
          </a:prstGeom>
          <a:noFill/>
          <a:ln w="76200">
            <a:solidFill>
              <a:srgbClr val="FF0000"/>
            </a:solidFill>
          </a:ln>
        </p:spPr>
        <p:txBody>
          <a:bodyPr wrap="square" rtlCol="0">
            <a:spAutoFit/>
          </a:bodyPr>
          <a:lstStyle/>
          <a:p>
            <a:pPr algn="ctr"/>
            <a:r>
              <a:rPr lang="en-US" sz="2400" b="1" dirty="0">
                <a:latin typeface="Garamond" panose="02020404030301010803" pitchFamily="18" charset="0"/>
              </a:rPr>
              <a:t>Maximum ∆ 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EA84AFE-8687-43E4-A79A-EF5BA3C37774}"/>
                  </a:ext>
                </a:extLst>
              </p:cNvPr>
              <p:cNvSpPr/>
              <p:nvPr/>
            </p:nvSpPr>
            <p:spPr>
              <a:xfrm>
                <a:off x="9032532" y="3791825"/>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3EA84AFE-8687-43E4-A79A-EF5BA3C37774}"/>
                  </a:ext>
                </a:extLst>
              </p:cNvPr>
              <p:cNvSpPr>
                <a:spLocks noRot="1" noChangeAspect="1" noMove="1" noResize="1" noEditPoints="1" noAdjustHandles="1" noChangeArrowheads="1" noChangeShapeType="1" noTextEdit="1"/>
              </p:cNvSpPr>
              <p:nvPr/>
            </p:nvSpPr>
            <p:spPr>
              <a:xfrm>
                <a:off x="9032532" y="3791825"/>
                <a:ext cx="734496" cy="7694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6BFEBA-8E87-4335-9B44-DC2A65D970E2}"/>
                  </a:ext>
                </a:extLst>
              </p:cNvPr>
              <p:cNvSpPr/>
              <p:nvPr/>
            </p:nvSpPr>
            <p:spPr>
              <a:xfrm>
                <a:off x="9069257" y="255421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2" name="Rectangle 21">
                <a:extLst>
                  <a:ext uri="{FF2B5EF4-FFF2-40B4-BE49-F238E27FC236}">
                    <a16:creationId xmlns:a16="http://schemas.microsoft.com/office/drawing/2014/main" id="{C36BFEBA-8E87-4335-9B44-DC2A65D970E2}"/>
                  </a:ext>
                </a:extLst>
              </p:cNvPr>
              <p:cNvSpPr>
                <a:spLocks noRot="1" noChangeAspect="1" noMove="1" noResize="1" noEditPoints="1" noAdjustHandles="1" noChangeArrowheads="1" noChangeShapeType="1" noTextEdit="1"/>
              </p:cNvSpPr>
              <p:nvPr/>
            </p:nvSpPr>
            <p:spPr>
              <a:xfrm>
                <a:off x="9069257" y="2554212"/>
                <a:ext cx="734496" cy="769441"/>
              </a:xfrm>
              <a:prstGeom prst="rect">
                <a:avLst/>
              </a:prstGeom>
              <a:blipFill>
                <a:blip r:embed="rId6"/>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440A35E-E0FB-4ACA-AEA4-8FF6832A91AA}"/>
              </a:ext>
            </a:extLst>
          </p:cNvPr>
          <p:cNvCxnSpPr/>
          <p:nvPr/>
        </p:nvCxnSpPr>
        <p:spPr>
          <a:xfrm>
            <a:off x="7433733" y="4685020"/>
            <a:ext cx="3943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04D3B77-1322-4FDE-8051-A23134CEAB95}"/>
                  </a:ext>
                </a:extLst>
              </p:cNvPr>
              <p:cNvSpPr/>
              <p:nvPr/>
            </p:nvSpPr>
            <p:spPr>
              <a:xfrm>
                <a:off x="7433734" y="4750878"/>
                <a:ext cx="3943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2</m:t>
                      </m:r>
                    </m:oMath>
                  </m:oMathPara>
                </a14:m>
                <a:endParaRPr lang="en-US" sz="2400" dirty="0"/>
              </a:p>
            </p:txBody>
          </p:sp>
        </mc:Choice>
        <mc:Fallback xmlns="">
          <p:sp>
            <p:nvSpPr>
              <p:cNvPr id="24" name="Rectangle 23">
                <a:extLst>
                  <a:ext uri="{FF2B5EF4-FFF2-40B4-BE49-F238E27FC236}">
                    <a16:creationId xmlns:a16="http://schemas.microsoft.com/office/drawing/2014/main" id="{304D3B77-1322-4FDE-8051-A23134CEAB95}"/>
                  </a:ext>
                </a:extLst>
              </p:cNvPr>
              <p:cNvSpPr>
                <a:spLocks noRot="1" noChangeAspect="1" noMove="1" noResize="1" noEditPoints="1" noAdjustHandles="1" noChangeArrowheads="1" noChangeShapeType="1" noTextEdit="1"/>
              </p:cNvSpPr>
              <p:nvPr/>
            </p:nvSpPr>
            <p:spPr>
              <a:xfrm>
                <a:off x="7433734" y="4750878"/>
                <a:ext cx="39439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17FD96A-81EF-48ED-BFC5-6210F398F26B}"/>
                  </a:ext>
                </a:extLst>
              </p:cNvPr>
              <p:cNvSpPr/>
              <p:nvPr/>
            </p:nvSpPr>
            <p:spPr>
              <a:xfrm>
                <a:off x="7247815" y="5517663"/>
                <a:ext cx="906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oMath>
                  </m:oMathPara>
                </a14:m>
                <a:endParaRPr lang="en-US" sz="2800" dirty="0"/>
              </a:p>
            </p:txBody>
          </p:sp>
        </mc:Choice>
        <mc:Fallback xmlns="">
          <p:sp>
            <p:nvSpPr>
              <p:cNvPr id="25" name="Rectangle 24">
                <a:extLst>
                  <a:ext uri="{FF2B5EF4-FFF2-40B4-BE49-F238E27FC236}">
                    <a16:creationId xmlns:a16="http://schemas.microsoft.com/office/drawing/2014/main" id="{E17FD96A-81EF-48ED-BFC5-6210F398F26B}"/>
                  </a:ext>
                </a:extLst>
              </p:cNvPr>
              <p:cNvSpPr>
                <a:spLocks noRot="1" noChangeAspect="1" noMove="1" noResize="1" noEditPoints="1" noAdjustHandles="1" noChangeArrowheads="1" noChangeShapeType="1" noTextEdit="1"/>
              </p:cNvSpPr>
              <p:nvPr/>
            </p:nvSpPr>
            <p:spPr>
              <a:xfrm>
                <a:off x="7247815" y="5517663"/>
                <a:ext cx="906530" cy="523220"/>
              </a:xfrm>
              <a:prstGeom prst="rect">
                <a:avLst/>
              </a:prstGeom>
              <a:blipFill>
                <a:blip r:embed="rId8"/>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F3AB7BDF-2EEE-4D60-BF84-28DF58695E2B}"/>
              </a:ext>
            </a:extLst>
          </p:cNvPr>
          <p:cNvSpPr/>
          <p:nvPr/>
        </p:nvSpPr>
        <p:spPr>
          <a:xfrm>
            <a:off x="9062993" y="4632924"/>
            <a:ext cx="685379" cy="685379"/>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1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par>
                          <p:cTn id="58" fill="hold">
                            <p:stCondLst>
                              <p:cond delay="500"/>
                            </p:stCondLst>
                            <p:childTnLst>
                              <p:par>
                                <p:cTn id="59" presetID="26" presetClass="emph" presetSubtype="0" fill="hold" grpId="1" nodeType="afterEffect">
                                  <p:stCondLst>
                                    <p:cond delay="0"/>
                                  </p:stCondLst>
                                  <p:childTnLst>
                                    <p:animEffect transition="out" filter="fade">
                                      <p:cBhvr>
                                        <p:cTn id="60" dur="500" tmFilter="0, 0; .2, .5; .8, .5; 1, 0"/>
                                        <p:tgtEl>
                                          <p:spTgt spid="26"/>
                                        </p:tgtEl>
                                      </p:cBhvr>
                                    </p:animEffect>
                                    <p:animScale>
                                      <p:cBhvr>
                                        <p:cTn id="61" dur="250" autoRev="1" fill="hold"/>
                                        <p:tgtEl>
                                          <p:spTgt spid="26"/>
                                        </p:tgtEl>
                                      </p:cBhvr>
                                      <p:by x="105000" y="105000"/>
                                    </p:animScale>
                                  </p:childTnLst>
                                </p:cTn>
                              </p:par>
                              <p:par>
                                <p:cTn id="62" presetID="10" presetClass="exit" presetSubtype="0" fill="hold" grpId="2"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p:bldP spid="17" grpId="0" animBg="1"/>
      <p:bldP spid="19" grpId="0" animBg="1"/>
      <p:bldP spid="20" grpId="0" animBg="1"/>
      <p:bldP spid="3" grpId="0"/>
      <p:bldP spid="22" grpId="0"/>
      <p:bldP spid="24" grpId="0"/>
      <p:bldP spid="25" grpId="0"/>
      <p:bldP spid="26" grpId="0" animBg="1"/>
      <p:bldP spid="26" grpId="1" animBg="1"/>
      <p:bldP spid="26" grpId="2"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28F61F-CC22-4918-9F88-EC1FDA915874}"/>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2" name="Rectangle 1">
                <a:extLst>
                  <a:ext uri="{FF2B5EF4-FFF2-40B4-BE49-F238E27FC236}">
                    <a16:creationId xmlns:a16="http://schemas.microsoft.com/office/drawing/2014/main" id="{3128F61F-CC22-4918-9F88-EC1FDA915874}"/>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3"/>
                <a:stretch>
                  <a:fillRect/>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a:t>Real-Time System Model: Example Failure</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93</a:t>
            </a:fld>
            <a:endParaRPr lang="en-US" dirty="0"/>
          </a:p>
        </p:txBody>
      </p:sp>
      <p:sp>
        <p:nvSpPr>
          <p:cNvPr id="3" name="TextBox 2"/>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FF0000"/>
                </a:solidFill>
                <a:latin typeface="Garamond" panose="02020404030301010803" pitchFamily="18" charset="0"/>
              </a:rPr>
              <a:t>don’t</a:t>
            </a:r>
            <a:r>
              <a:rPr lang="en-US" sz="2800" b="1" dirty="0">
                <a:latin typeface="Garamond" panose="02020404030301010803" pitchFamily="18" charset="0"/>
              </a:rPr>
              <a:t> divide by 2</a:t>
            </a: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
        <p:nvSpPr>
          <p:cNvPr id="11" name="Rectangle 10"/>
          <p:cNvSpPr/>
          <p:nvPr/>
        </p:nvSpPr>
        <p:spPr>
          <a:xfrm>
            <a:off x="8141059" y="1880200"/>
            <a:ext cx="3810659" cy="523220"/>
          </a:xfrm>
          <a:prstGeom prst="rect">
            <a:avLst/>
          </a:prstGeom>
        </p:spPr>
        <p:txBody>
          <a:bodyPr wrap="none">
            <a:spAutoFit/>
          </a:bodyPr>
          <a:lstStyle/>
          <a:p>
            <a:r>
              <a:rPr lang="en-US" sz="2800" b="1" dirty="0">
                <a:latin typeface="Garamond" panose="02020404030301010803" pitchFamily="18" charset="0"/>
              </a:rPr>
              <a:t>Suppose period = </a:t>
            </a:r>
            <a:r>
              <a:rPr lang="el-GR" sz="2800" b="1" dirty="0">
                <a:latin typeface="Garamond" panose="02020404030301010803" pitchFamily="18" charset="0"/>
              </a:rPr>
              <a:t>δ</a:t>
            </a:r>
            <a:r>
              <a:rPr lang="en-US" sz="2800" b="1" dirty="0">
                <a:latin typeface="Garamond" panose="02020404030301010803" pitchFamily="18" charset="0"/>
              </a:rPr>
              <a:t> = 4 </a:t>
            </a:r>
            <a:endParaRPr lang="en-US" sz="2800" dirty="0"/>
          </a:p>
        </p:txBody>
      </p:sp>
      <p:grpSp>
        <p:nvGrpSpPr>
          <p:cNvPr id="15" name="Group 14"/>
          <p:cNvGrpSpPr/>
          <p:nvPr/>
        </p:nvGrpSpPr>
        <p:grpSpPr>
          <a:xfrm>
            <a:off x="2871222" y="2209719"/>
            <a:ext cx="295836" cy="320318"/>
            <a:chOff x="4807598" y="2693894"/>
            <a:chExt cx="295836" cy="320318"/>
          </a:xfrm>
        </p:grpSpPr>
        <p:cxnSp>
          <p:nvCxnSpPr>
            <p:cNvPr id="14" name="Straight Connector 13"/>
            <p:cNvCxnSpPr/>
            <p:nvPr/>
          </p:nvCxnSpPr>
          <p:spPr>
            <a:xfrm>
              <a:off x="4807598" y="2718376"/>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807598" y="2693894"/>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934E3B9E-D2F9-415A-9753-D02B71F5C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p:spTree>
    <p:extLst>
      <p:ext uri="{BB962C8B-B14F-4D97-AF65-F5344CB8AC3E}">
        <p14:creationId xmlns:p14="http://schemas.microsoft.com/office/powerpoint/2010/main" val="366675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Example Success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94</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998" y="2448096"/>
            <a:ext cx="9892004" cy="4271448"/>
          </a:xfrm>
          <a:prstGeom prst="rect">
            <a:avLst/>
          </a:prstGeom>
        </p:spPr>
      </p:pic>
      <p:sp>
        <p:nvSpPr>
          <p:cNvPr id="15" name="TextBox 14"/>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00B050"/>
                </a:solidFill>
                <a:latin typeface="Garamond" panose="02020404030301010803" pitchFamily="18" charset="0"/>
              </a:rPr>
              <a:t>do</a:t>
            </a:r>
            <a:r>
              <a:rPr lang="en-US" sz="2800" b="1" dirty="0">
                <a:latin typeface="Garamond" panose="02020404030301010803" pitchFamily="18" charset="0"/>
              </a:rPr>
              <a:t> divide by 2</a:t>
            </a:r>
          </a:p>
        </p:txBody>
      </p:sp>
      <mc:AlternateContent xmlns:mc="http://schemas.openxmlformats.org/markup-compatibility/2006" xmlns:a14="http://schemas.microsoft.com/office/drawing/2010/main">
        <mc:Choice Requires="a14">
          <p:sp>
            <p:nvSpPr>
              <p:cNvPr id="16" name="Rectangle 15"/>
              <p:cNvSpPr/>
              <p:nvPr/>
            </p:nvSpPr>
            <p:spPr>
              <a:xfrm>
                <a:off x="8141059" y="1880200"/>
                <a:ext cx="3788217" cy="719621"/>
              </a:xfrm>
              <a:prstGeom prst="rect">
                <a:avLst/>
              </a:prstGeom>
            </p:spPr>
            <p:txBody>
              <a:bodyPr wrap="none">
                <a:spAutoFit/>
              </a:bodyPr>
              <a:lstStyle/>
              <a:p>
                <a:r>
                  <a:rPr lang="en-US" sz="2800" b="1" dirty="0">
                    <a:latin typeface="Garamond" panose="02020404030301010803" pitchFamily="18" charset="0"/>
                  </a:rPr>
                  <a:t>Suppose period = </a:t>
                </a:r>
                <a14:m>
                  <m:oMath xmlns:m="http://schemas.openxmlformats.org/officeDocument/2006/math">
                    <m:f>
                      <m:fPr>
                        <m:ctrlPr>
                          <a:rPr lang="el-GR" sz="2800" b="1" i="1" dirty="0" smtClean="0">
                            <a:latin typeface="Cambria Math" panose="02040503050406030204" pitchFamily="18" charset="0"/>
                          </a:rPr>
                        </m:ctrlPr>
                      </m:fPr>
                      <m:num>
                        <m:r>
                          <a:rPr lang="el-GR" sz="2800" b="1" i="1" dirty="0">
                            <a:latin typeface="Cambria Math" panose="02040503050406030204" pitchFamily="18" charset="0"/>
                          </a:rPr>
                          <m:t>𝜹</m:t>
                        </m:r>
                      </m:num>
                      <m:den>
                        <m:r>
                          <a:rPr lang="en-US" sz="2800" b="1" i="1" dirty="0" smtClean="0">
                            <a:latin typeface="Cambria Math" panose="02040503050406030204" pitchFamily="18" charset="0"/>
                          </a:rPr>
                          <m:t>𝟐</m:t>
                        </m:r>
                      </m:den>
                    </m:f>
                  </m:oMath>
                </a14:m>
                <a:r>
                  <a:rPr lang="el-GR" sz="2800" b="1" dirty="0">
                    <a:latin typeface="Garamond" panose="02020404030301010803" pitchFamily="18" charset="0"/>
                  </a:rPr>
                  <a:t> </a:t>
                </a:r>
                <a:r>
                  <a:rPr lang="en-US" sz="2800" b="1" dirty="0">
                    <a:latin typeface="Garamond" panose="02020404030301010803" pitchFamily="18" charset="0"/>
                  </a:rPr>
                  <a:t>= 2 </a:t>
                </a:r>
                <a:endParaRPr lang="en-US" sz="2800" dirty="0"/>
              </a:p>
            </p:txBody>
          </p:sp>
        </mc:Choice>
        <mc:Fallback xmlns="">
          <p:sp>
            <p:nvSpPr>
              <p:cNvPr id="16" name="Rectangle 15"/>
              <p:cNvSpPr>
                <a:spLocks noRot="1" noChangeAspect="1" noMove="1" noResize="1" noEditPoints="1" noAdjustHandles="1" noChangeArrowheads="1" noChangeShapeType="1" noTextEdit="1"/>
              </p:cNvSpPr>
              <p:nvPr/>
            </p:nvSpPr>
            <p:spPr>
              <a:xfrm>
                <a:off x="8141059" y="1880200"/>
                <a:ext cx="3788217" cy="719621"/>
              </a:xfrm>
              <a:prstGeom prst="rect">
                <a:avLst/>
              </a:prstGeom>
              <a:blipFill>
                <a:blip r:embed="rId4"/>
                <a:stretch>
                  <a:fillRect l="-3215" r="-2412" b="-1186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BD3B7CA-75AF-429F-8D7E-46E190395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8D68C43-4A84-4AA2-94CF-AAAAA593E420}"/>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11" name="Rectangle 10">
                <a:extLst>
                  <a:ext uri="{FF2B5EF4-FFF2-40B4-BE49-F238E27FC236}">
                    <a16:creationId xmlns:a16="http://schemas.microsoft.com/office/drawing/2014/main" id="{68D68C43-4A84-4AA2-94CF-AAAAA593E420}"/>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54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Utilization</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𝑠𝑐𝑑</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e>
                      </m:d>
                    </m:oMath>
                  </m:oMathPara>
                </a14:m>
                <a:br>
                  <a:rPr lang="en-US" sz="2000" dirty="0"/>
                </a:b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oMath>
                </a14:m>
                <a:r>
                  <a:rPr lang="en-US" sz="200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𝑚𝑎𝑥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𝑚𝑎𝑥</m:t>
                              </m:r>
                            </m:sub>
                          </m:sSub>
                          <m:r>
                            <a:rPr lang="en-US" sz="2000" i="1">
                              <a:latin typeface="Cambria Math" panose="02040503050406030204" pitchFamily="18" charset="0"/>
                            </a:rPr>
                            <m:t>)</m:t>
                          </m:r>
                        </m:num>
                        <m:den>
                          <m:r>
                            <a:rPr lang="en-US" sz="2000" i="1">
                              <a:latin typeface="Cambria Math" panose="02040503050406030204" pitchFamily="18" charset="0"/>
                            </a:rPr>
                            <m:t>2</m:t>
                          </m:r>
                        </m:den>
                      </m:f>
                    </m:oMath>
                  </m:oMathPara>
                </a14:m>
                <a:endParaRPr lang="en-US" sz="2000" dirty="0"/>
              </a:p>
              <a:p>
                <a:pPr marL="0" indent="0">
                  <a:lnSpc>
                    <a:spcPct val="150000"/>
                  </a:lnSpc>
                  <a:buNone/>
                </a:pPr>
                <a:r>
                  <a:rPr lang="en-US" sz="3000" dirty="0"/>
                  <a:t>Implicit deadline:</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oMath>
                  </m:oMathPara>
                </a14:m>
                <a:endParaRPr lang="en-US" sz="2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6"/>
                <a:stretch>
                  <a:fillRect l="-28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95</a:t>
            </a:fld>
            <a:endParaRPr lang="en-US" dirty="0"/>
          </a:p>
        </p:txBody>
      </p:sp>
      <mc:AlternateContent xmlns:mc="http://schemas.openxmlformats.org/markup-compatibility/2006" xmlns:a14="http://schemas.microsoft.com/office/drawing/2010/main">
        <mc:Choice Requires="a14">
          <p:sp>
            <p:nvSpPr>
              <p:cNvPr id="11" name="Content Placeholder 1"/>
              <p:cNvSpPr>
                <a:spLocks noGrp="1"/>
              </p:cNvSpPr>
              <p:nvPr>
                <p:ph sz="half" idx="1"/>
              </p:nvPr>
            </p:nvSpPr>
            <p:spPr>
              <a:xfrm>
                <a:off x="6172198" y="1825625"/>
                <a:ext cx="5181600" cy="4351338"/>
              </a:xfrm>
            </p:spPr>
            <p:txBody>
              <a:bodyPr>
                <a:normAutofit/>
              </a:bodyPr>
              <a:lstStyle/>
              <a:p>
                <a:pPr marL="0" indent="0">
                  <a:buNone/>
                </a:pPr>
                <a:r>
                  <a:rPr lang="en-US" sz="3000" dirty="0"/>
                  <a:t>Earliest Deadline First</a:t>
                </a:r>
                <a:br>
                  <a:rPr lang="en-US" sz="3000" dirty="0"/>
                </a:br>
                <a:r>
                  <a:rPr lang="en-US" sz="3000" dirty="0"/>
                  <a:t>Utilization Constraint:</a:t>
                </a:r>
              </a:p>
              <a:p>
                <a:pPr marL="0" indent="0">
                  <a:buNone/>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𝑈</m:t>
                      </m:r>
                      <m:d>
                        <m:dPr>
                          <m:ctrlPr>
                            <a:rPr lang="en-US" sz="2400" b="0" i="1" smtClean="0">
                              <a:solidFill>
                                <a:prstClr val="black"/>
                              </a:solidFill>
                              <a:latin typeface="Cambria Math" panose="02040503050406030204" pitchFamily="18" charset="0"/>
                            </a:rPr>
                          </m:ctrlPr>
                        </m:dP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𝑇</m:t>
                              </m:r>
                            </m:e>
                            <m:sub>
                              <m:r>
                                <a:rPr lang="en-US" sz="2400" b="0" i="1" smtClean="0">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nary>
                        <m:naryPr>
                          <m:chr m:val="∑"/>
                          <m:ctrlPr>
                            <a:rPr lang="en-US" sz="2400" b="0" i="1" smtClean="0">
                              <a:solidFill>
                                <a:prstClr val="black"/>
                              </a:solidFill>
                              <a:latin typeface="Cambria Math" panose="02040503050406030204" pitchFamily="18" charset="0"/>
                            </a:rPr>
                          </m:ctrlPr>
                        </m:naryPr>
                        <m:sub>
                          <m:r>
                            <a:rPr lang="en-US" sz="2400" b="0" i="1" smtClean="0">
                              <a:solidFill>
                                <a:prstClr val="black"/>
                              </a:solidFill>
                              <a:latin typeface="Cambria Math" panose="02040503050406030204" pitchFamily="18" charset="0"/>
                            </a:rPr>
                            <m:t>𝑖</m:t>
                          </m:r>
                          <m:r>
                            <a:rPr lang="en-US" sz="2400" b="0" i="1" smtClean="0">
                              <a:solidFill>
                                <a:prstClr val="black"/>
                              </a:solidFill>
                              <a:latin typeface="Cambria Math" panose="02040503050406030204" pitchFamily="18" charset="0"/>
                            </a:rPr>
                            <m:t>=1</m:t>
                          </m:r>
                        </m:sub>
                        <m:sup>
                          <m:r>
                            <a:rPr lang="en-US" sz="2400" b="0" i="1" smtClean="0">
                              <a:solidFill>
                                <a:prstClr val="black"/>
                              </a:solidFill>
                              <a:latin typeface="Cambria Math" panose="02040503050406030204" pitchFamily="18" charset="0"/>
                            </a:rPr>
                            <m:t>𝑛</m:t>
                          </m:r>
                        </m:sup>
                        <m:e>
                          <m:f>
                            <m:fPr>
                              <m:ctrlPr>
                                <a:rPr lang="en-US" sz="2400" b="0" i="1" smtClean="0">
                                  <a:solidFill>
                                    <a:prstClr val="black"/>
                                  </a:solidFill>
                                  <a:latin typeface="Cambria Math" panose="02040503050406030204" pitchFamily="18" charset="0"/>
                                </a:rPr>
                              </m:ctrlPr>
                            </m:fPr>
                            <m:num>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𝑖</m:t>
                                  </m:r>
                                </m:sub>
                              </m:sSub>
                            </m:num>
                            <m:den>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𝑝</m:t>
                                  </m:r>
                                </m:e>
                                <m:sub>
                                  <m:r>
                                    <a:rPr lang="en-US" sz="2400" b="0" i="1" smtClean="0">
                                      <a:solidFill>
                                        <a:prstClr val="black"/>
                                      </a:solidFill>
                                      <a:latin typeface="Cambria Math" panose="02040503050406030204" pitchFamily="18" charset="0"/>
                                    </a:rPr>
                                    <m:t>𝑖</m:t>
                                  </m:r>
                                </m:sub>
                              </m:sSub>
                            </m:den>
                          </m:f>
                        </m:e>
                      </m:nary>
                      <m:r>
                        <a:rPr lang="en-US" sz="2400" b="0" i="1" smtClean="0">
                          <a:solidFill>
                            <a:prstClr val="black"/>
                          </a:solidFill>
                          <a:latin typeface="Cambria Math" panose="02040503050406030204" pitchFamily="18" charset="0"/>
                        </a:rPr>
                        <m:t>≤1</m:t>
                      </m:r>
                    </m:oMath>
                  </m:oMathPara>
                </a14:m>
                <a:endParaRPr lang="en-US" sz="2400" dirty="0"/>
              </a:p>
              <a:p>
                <a:pPr marL="0" indent="0">
                  <a:buNone/>
                </a:pPr>
                <a:endParaRPr lang="en-US" dirty="0"/>
              </a:p>
              <a:p>
                <a:pPr marL="0" indent="0">
                  <a:buNone/>
                </a:pPr>
                <a:r>
                  <a:rPr lang="en-US" sz="3000" dirty="0"/>
                  <a:t>Task Utilization:</a:t>
                </a:r>
              </a:p>
              <a:p>
                <a:pPr marL="0" indent="0">
                  <a:buNone/>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f>
                        <m:fPr>
                          <m:ctrlPr>
                            <a:rPr lang="en-US" sz="2400" b="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2⋅</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𝑠𝑐𝑑</m:t>
                              </m:r>
                            </m:sub>
                          </m:sSub>
                        </m:num>
                        <m:den>
                          <m:r>
                            <a:rPr lang="en-US" sz="2400" b="0" i="1" smtClean="0">
                              <a:solidFill>
                                <a:prstClr val="black"/>
                              </a:solidFill>
                              <a:latin typeface="Cambria Math" panose="02040503050406030204" pitchFamily="18" charset="0"/>
                            </a:rPr>
                            <m:t>𝛿</m:t>
                          </m:r>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𝐼</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𝑉</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den>
                      </m:f>
                    </m:oMath>
                  </m:oMathPara>
                </a14:m>
                <a:endParaRPr lang="en-US" sz="2400" dirty="0"/>
              </a:p>
              <a:p>
                <a:endParaRPr lang="en-US" sz="4000" dirty="0"/>
              </a:p>
            </p:txBody>
          </p:sp>
        </mc:Choice>
        <mc:Fallback xmlns="">
          <p:sp>
            <p:nvSpPr>
              <p:cNvPr id="11" name="Content Placeholder 1"/>
              <p:cNvSpPr>
                <a:spLocks noGrp="1" noRot="1" noChangeAspect="1" noMove="1" noResize="1" noEditPoints="1" noAdjustHandles="1" noChangeArrowheads="1" noChangeShapeType="1" noTextEdit="1"/>
              </p:cNvSpPr>
              <p:nvPr>
                <p:ph sz="half" idx="1"/>
              </p:nvPr>
            </p:nvSpPr>
            <p:spPr>
              <a:xfrm>
                <a:off x="6172198" y="1825625"/>
                <a:ext cx="5181600" cy="4351338"/>
              </a:xfrm>
              <a:blipFill>
                <a:blip r:embed="rId7"/>
                <a:stretch>
                  <a:fillRect l="-2706" t="-2661"/>
                </a:stretch>
              </a:blipFill>
            </p:spPr>
            <p:txBody>
              <a:bodyPr/>
              <a:lstStyle/>
              <a:p>
                <a:r>
                  <a:rPr lang="en-US">
                    <a:noFill/>
                  </a:rPr>
                  <a:t> </a:t>
                </a:r>
              </a:p>
            </p:txBody>
          </p:sp>
        </mc:Fallback>
      </mc:AlternateContent>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Tree>
    <p:extLst>
      <p:ext uri="{BB962C8B-B14F-4D97-AF65-F5344CB8AC3E}">
        <p14:creationId xmlns:p14="http://schemas.microsoft.com/office/powerpoint/2010/main" val="14388321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Model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96</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13575283-D9FC-401C-A1AF-7FF3BCB36477}"/>
              </a:ext>
            </a:extLst>
          </p:cNvPr>
          <p:cNvGrpSpPr/>
          <p:nvPr/>
        </p:nvGrpSpPr>
        <p:grpSpPr>
          <a:xfrm>
            <a:off x="7323935" y="4613284"/>
            <a:ext cx="3653289" cy="919949"/>
            <a:chOff x="8005309" y="4235457"/>
            <a:chExt cx="3653289" cy="919949"/>
          </a:xfrm>
        </p:grpSpPr>
        <p:sp>
          <p:nvSpPr>
            <p:cNvPr id="6" name="Rectangle 5">
              <a:extLst>
                <a:ext uri="{FF2B5EF4-FFF2-40B4-BE49-F238E27FC236}">
                  <a16:creationId xmlns:a16="http://schemas.microsoft.com/office/drawing/2014/main" id="{061F72BF-9EE6-4923-AA6B-60BCD2EC4605}"/>
                </a:ext>
              </a:extLst>
            </p:cNvPr>
            <p:cNvSpPr/>
            <p:nvPr/>
          </p:nvSpPr>
          <p:spPr>
            <a:xfrm>
              <a:off x="8005309" y="4240368"/>
              <a:ext cx="3653289" cy="915038"/>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F1C61C-69B6-4D19-B092-792752AD6D25}"/>
                    </a:ext>
                  </a:extLst>
                </p:cNvPr>
                <p:cNvSpPr/>
                <p:nvPr/>
              </p:nvSpPr>
              <p:spPr>
                <a:xfrm>
                  <a:off x="8113983" y="4235457"/>
                  <a:ext cx="3435941" cy="85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𝑒</m:t>
                                </m:r>
                              </m:e>
                              <m:sub>
                                <m:r>
                                  <a:rPr lang="en-US" sz="2400" i="1">
                                    <a:solidFill>
                                      <a:prstClr val="black"/>
                                    </a:solidFill>
                                    <a:latin typeface="Cambria Math" panose="02040503050406030204" pitchFamily="18" charset="0"/>
                                  </a:rPr>
                                  <m:t>𝑠𝑐𝑑</m:t>
                                </m:r>
                              </m:sub>
                            </m:sSub>
                          </m:num>
                          <m:den>
                            <m:r>
                              <a:rPr lang="en-US" sz="2400" i="1">
                                <a:solidFill>
                                  <a:prstClr val="black"/>
                                </a:solidFill>
                                <a:latin typeface="Cambria Math" panose="02040503050406030204" pitchFamily="18" charset="0"/>
                              </a:rPr>
                              <m:t>𝛿</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𝐼</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𝑉</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den>
                        </m:f>
                      </m:oMath>
                    </m:oMathPara>
                  </a14:m>
                  <a:endParaRPr lang="en-US" sz="2400" dirty="0"/>
                </a:p>
              </p:txBody>
            </p:sp>
          </mc:Choice>
          <mc:Fallback xmlns="">
            <p:sp>
              <p:nvSpPr>
                <p:cNvPr id="3" name="Rectangle 2">
                  <a:extLst>
                    <a:ext uri="{FF2B5EF4-FFF2-40B4-BE49-F238E27FC236}">
                      <a16:creationId xmlns:a16="http://schemas.microsoft.com/office/drawing/2014/main" id="{AEF1C61C-69B6-4D19-B092-792752AD6D25}"/>
                    </a:ext>
                  </a:extLst>
                </p:cNvPr>
                <p:cNvSpPr>
                  <a:spLocks noRot="1" noChangeAspect="1" noMove="1" noResize="1" noEditPoints="1" noAdjustHandles="1" noChangeArrowheads="1" noChangeShapeType="1" noTextEdit="1"/>
                </p:cNvSpPr>
                <p:nvPr/>
              </p:nvSpPr>
              <p:spPr>
                <a:xfrm>
                  <a:off x="8113983" y="4235457"/>
                  <a:ext cx="3435941" cy="851708"/>
                </a:xfrm>
                <a:prstGeom prst="rect">
                  <a:avLst/>
                </a:prstGeom>
                <a:blipFill>
                  <a:blip r:embed="rId2"/>
                  <a:stretch>
                    <a:fillRect/>
                  </a:stretch>
                </a:blipFill>
              </p:spPr>
              <p:txBody>
                <a:bodyPr/>
                <a:lstStyle/>
                <a:p>
                  <a:r>
                    <a:rPr lang="en-US">
                      <a:noFill/>
                    </a:rPr>
                    <a:t> </a:t>
                  </a:r>
                </a:p>
              </p:txBody>
            </p:sp>
          </mc:Fallback>
        </mc:AlternateContent>
      </p:grpSp>
      <p:sp>
        <p:nvSpPr>
          <p:cNvPr id="10" name="Rectangle 9"/>
          <p:cNvSpPr/>
          <p:nvPr/>
        </p:nvSpPr>
        <p:spPr>
          <a:xfrm>
            <a:off x="7814204" y="2124661"/>
            <a:ext cx="2672752" cy="1365849"/>
          </a:xfrm>
          <a:prstGeom prst="rect">
            <a:avLst/>
          </a:prstGeom>
          <a:solidFill>
            <a:srgbClr val="FFD969"/>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latin typeface="Garamond" panose="02020404030301010803" pitchFamily="18" charset="0"/>
              </a:rPr>
              <a:t>Min. Time to Detection</a:t>
            </a:r>
          </a:p>
        </p:txBody>
      </p:sp>
      <p:grpSp>
        <p:nvGrpSpPr>
          <p:cNvPr id="20" name="Group 19"/>
          <p:cNvGrpSpPr/>
          <p:nvPr/>
        </p:nvGrpSpPr>
        <p:grpSpPr>
          <a:xfrm>
            <a:off x="1214776" y="432829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18" name="Straight Arrow Connector 17"/>
          <p:cNvCxnSpPr>
            <a:cxnSpLocks/>
          </p:cNvCxnSpPr>
          <p:nvPr/>
        </p:nvCxnSpPr>
        <p:spPr>
          <a:xfrm flipH="1">
            <a:off x="6434489" y="3224359"/>
            <a:ext cx="998120" cy="605462"/>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Content Placeholder 6"/>
          <p:cNvPicPr>
            <a:picLocks noChangeAspect="1"/>
          </p:cNvPicPr>
          <p:nvPr/>
        </p:nvPicPr>
        <p:blipFill>
          <a:blip r:embed="rId4"/>
          <a:stretch>
            <a:fillRect/>
          </a:stretch>
        </p:blipFill>
        <p:spPr>
          <a:xfrm>
            <a:off x="1339446" y="2137223"/>
            <a:ext cx="1371049" cy="1310077"/>
          </a:xfrm>
          <a:prstGeom prst="rect">
            <a:avLst/>
          </a:prstGeom>
          <a:ln w="76200">
            <a:solidFill>
              <a:srgbClr val="0C544A"/>
            </a:solidFill>
          </a:ln>
        </p:spPr>
      </p:pic>
      <p:cxnSp>
        <p:nvCxnSpPr>
          <p:cNvPr id="28" name="Straight Arrow Connector 27"/>
          <p:cNvCxnSpPr>
            <a:cxnSpLocks/>
          </p:cNvCxnSpPr>
          <p:nvPr/>
        </p:nvCxnSpPr>
        <p:spPr>
          <a:xfrm>
            <a:off x="2970669" y="2807587"/>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993410" y="3611021"/>
            <a:ext cx="0" cy="597966"/>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4918" y="4420468"/>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p:cxnSp>
        <p:nvCxnSpPr>
          <p:cNvPr id="26" name="Straight Arrow Connector 25">
            <a:extLst>
              <a:ext uri="{FF2B5EF4-FFF2-40B4-BE49-F238E27FC236}">
                <a16:creationId xmlns:a16="http://schemas.microsoft.com/office/drawing/2014/main" id="{CD8B79DF-81FC-4DA3-B3B6-4640B2650C80}"/>
              </a:ext>
            </a:extLst>
          </p:cNvPr>
          <p:cNvCxnSpPr>
            <a:cxnSpLocks/>
          </p:cNvCxnSpPr>
          <p:nvPr/>
        </p:nvCxnSpPr>
        <p:spPr>
          <a:xfrm>
            <a:off x="2970669" y="506847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6F6D577-8B6E-43A1-B734-01B55B6A6EB3}"/>
              </a:ext>
            </a:extLst>
          </p:cNvPr>
          <p:cNvCxnSpPr>
            <a:cxnSpLocks/>
          </p:cNvCxnSpPr>
          <p:nvPr/>
        </p:nvCxnSpPr>
        <p:spPr>
          <a:xfrm>
            <a:off x="9150580" y="3611020"/>
            <a:ext cx="0" cy="809448"/>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76F65B0-E818-4DF0-9285-A0ED4E6501DB}"/>
              </a:ext>
            </a:extLst>
          </p:cNvPr>
          <p:cNvGrpSpPr/>
          <p:nvPr/>
        </p:nvGrpSpPr>
        <p:grpSpPr>
          <a:xfrm>
            <a:off x="3944918" y="2113941"/>
            <a:ext cx="2219195" cy="1356640"/>
            <a:chOff x="3921783" y="2137223"/>
            <a:chExt cx="2219195" cy="1356640"/>
          </a:xfrm>
        </p:grpSpPr>
        <p:sp>
          <p:nvSpPr>
            <p:cNvPr id="33" name="TextBox 32">
              <a:extLst>
                <a:ext uri="{FF2B5EF4-FFF2-40B4-BE49-F238E27FC236}">
                  <a16:creationId xmlns:a16="http://schemas.microsoft.com/office/drawing/2014/main" id="{74D5A56E-33B0-4D34-9C47-AD274777A175}"/>
                </a:ext>
              </a:extLst>
            </p:cNvPr>
            <p:cNvSpPr txBox="1"/>
            <p:nvPr/>
          </p:nvSpPr>
          <p:spPr>
            <a:xfrm>
              <a:off x="3946358" y="2137223"/>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sp>
          <p:nvSpPr>
            <p:cNvPr id="34" name="TextBox 33">
              <a:extLst>
                <a:ext uri="{FF2B5EF4-FFF2-40B4-BE49-F238E27FC236}">
                  <a16:creationId xmlns:a16="http://schemas.microsoft.com/office/drawing/2014/main" id="{C04A7199-7ED4-4612-9058-B1D3B7FFC1F3}"/>
                </a:ext>
              </a:extLst>
            </p:cNvPr>
            <p:cNvSpPr txBox="1"/>
            <p:nvPr/>
          </p:nvSpPr>
          <p:spPr>
            <a:xfrm>
              <a:off x="3921783" y="3001420"/>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D9B04EA-A26C-4D99-BCA6-F14C36844928}"/>
                  </a:ext>
                </a:extLst>
              </p:cNvPr>
              <p:cNvSpPr/>
              <p:nvPr/>
            </p:nvSpPr>
            <p:spPr>
              <a:xfrm>
                <a:off x="4687267" y="352115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0" name="Rectangle 29">
                <a:extLst>
                  <a:ext uri="{FF2B5EF4-FFF2-40B4-BE49-F238E27FC236}">
                    <a16:creationId xmlns:a16="http://schemas.microsoft.com/office/drawing/2014/main" id="{2D9B04EA-A26C-4D99-BCA6-F14C36844928}"/>
                  </a:ext>
                </a:extLst>
              </p:cNvPr>
              <p:cNvSpPr>
                <a:spLocks noRot="1" noChangeAspect="1" noMove="1" noResize="1" noEditPoints="1" noAdjustHandles="1" noChangeArrowheads="1" noChangeShapeType="1" noTextEdit="1"/>
              </p:cNvSpPr>
              <p:nvPr/>
            </p:nvSpPr>
            <p:spPr>
              <a:xfrm>
                <a:off x="4687267" y="3521152"/>
                <a:ext cx="734496" cy="76944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658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Inductance vs Utilization Relationship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97</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3" name="Group 12">
            <a:extLst>
              <a:ext uri="{FF2B5EF4-FFF2-40B4-BE49-F238E27FC236}">
                <a16:creationId xmlns:a16="http://schemas.microsoft.com/office/drawing/2014/main" id="{D41DE327-ED0B-44FC-8488-28B1143FC2D8}"/>
              </a:ext>
            </a:extLst>
          </p:cNvPr>
          <p:cNvGrpSpPr/>
          <p:nvPr/>
        </p:nvGrpSpPr>
        <p:grpSpPr>
          <a:xfrm>
            <a:off x="838200" y="4461164"/>
            <a:ext cx="10528728" cy="1634835"/>
            <a:chOff x="838200" y="4461164"/>
            <a:chExt cx="10528728" cy="1634835"/>
          </a:xfrm>
        </p:grpSpPr>
        <p:sp>
          <p:nvSpPr>
            <p:cNvPr id="2" name="Rectangle 1"/>
            <p:cNvSpPr/>
            <p:nvPr/>
          </p:nvSpPr>
          <p:spPr>
            <a:xfrm>
              <a:off x="838200" y="5001490"/>
              <a:ext cx="10528728" cy="1094509"/>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Short-circuit task utilization may be traded</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with inductor size and thus board space consumed</a:t>
              </a:r>
            </a:p>
          </p:txBody>
        </p:sp>
        <p:sp>
          <p:nvSpPr>
            <p:cNvPr id="7" name="Rectangle 6"/>
            <p:cNvSpPr/>
            <p:nvPr/>
          </p:nvSpPr>
          <p:spPr>
            <a:xfrm>
              <a:off x="838200" y="4461164"/>
              <a:ext cx="10528728" cy="540326"/>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Primary Contribution:</a:t>
              </a:r>
            </a:p>
          </p:txBody>
        </p:sp>
      </p:grpSp>
      <p:grpSp>
        <p:nvGrpSpPr>
          <p:cNvPr id="10" name="Group 9">
            <a:extLst>
              <a:ext uri="{FF2B5EF4-FFF2-40B4-BE49-F238E27FC236}">
                <a16:creationId xmlns:a16="http://schemas.microsoft.com/office/drawing/2014/main" id="{22D189C4-2CEF-4FBB-89B1-C974C009FE11}"/>
              </a:ext>
            </a:extLst>
          </p:cNvPr>
          <p:cNvGrpSpPr/>
          <p:nvPr/>
        </p:nvGrpSpPr>
        <p:grpSpPr>
          <a:xfrm>
            <a:off x="825070" y="2166823"/>
            <a:ext cx="10541858" cy="1704975"/>
            <a:chOff x="825070" y="2340559"/>
            <a:chExt cx="10541858" cy="1704975"/>
          </a:xfrm>
        </p:grpSpPr>
        <p:sp>
          <p:nvSpPr>
            <p:cNvPr id="8" name="Rectangle 7">
              <a:extLst>
                <a:ext uri="{FF2B5EF4-FFF2-40B4-BE49-F238E27FC236}">
                  <a16:creationId xmlns:a16="http://schemas.microsoft.com/office/drawing/2014/main" id="{1994FAE9-4A93-4153-B35A-5D718FF4434B}"/>
                </a:ext>
              </a:extLst>
            </p:cNvPr>
            <p:cNvSpPr/>
            <p:nvPr/>
          </p:nvSpPr>
          <p:spPr>
            <a:xfrm>
              <a:off x="825070" y="2340559"/>
              <a:ext cx="10541858" cy="1704975"/>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60A653-9DB0-404A-8F23-DB2F7C085B3A}"/>
                    </a:ext>
                  </a:extLst>
                </p:cNvPr>
                <p:cNvSpPr txBox="1"/>
                <p:nvPr/>
              </p:nvSpPr>
              <p:spPr>
                <a:xfrm>
                  <a:off x="1042332" y="2376172"/>
                  <a:ext cx="10120463" cy="1525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ℓ</m:t>
                            </m:r>
                          </m:num>
                          <m:den>
                            <m:r>
                              <a:rPr lang="en-US" sz="4800" b="0" i="1" smtClean="0">
                                <a:latin typeface="Cambria Math" panose="02040503050406030204" pitchFamily="18" charset="0"/>
                              </a:rPr>
                              <m:t>𝜇</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𝑁</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𝐴</m:t>
                            </m:r>
                          </m:den>
                        </m:f>
                        <m:r>
                          <a:rPr lang="en-US" sz="4800" b="0" i="1" smtClean="0">
                            <a:latin typeface="Cambria Math" panose="02040503050406030204" pitchFamily="18" charset="0"/>
                          </a:rPr>
                          <m:t>)</m:t>
                        </m:r>
                      </m:oMath>
                    </m:oMathPara>
                  </a14:m>
                  <a:endParaRPr lang="en-US" sz="4800" dirty="0"/>
                </a:p>
              </p:txBody>
            </p:sp>
          </mc:Choice>
          <mc:Fallback xmlns="">
            <p:sp>
              <p:nvSpPr>
                <p:cNvPr id="6" name="TextBox 5">
                  <a:extLst>
                    <a:ext uri="{FF2B5EF4-FFF2-40B4-BE49-F238E27FC236}">
                      <a16:creationId xmlns:a16="http://schemas.microsoft.com/office/drawing/2014/main" id="{DB60A653-9DB0-404A-8F23-DB2F7C085B3A}"/>
                    </a:ext>
                  </a:extLst>
                </p:cNvPr>
                <p:cNvSpPr txBox="1">
                  <a:spLocks noRot="1" noChangeAspect="1" noMove="1" noResize="1" noEditPoints="1" noAdjustHandles="1" noChangeArrowheads="1" noChangeShapeType="1" noTextEdit="1"/>
                </p:cNvSpPr>
                <p:nvPr/>
              </p:nvSpPr>
              <p:spPr>
                <a:xfrm>
                  <a:off x="1042332" y="2376172"/>
                  <a:ext cx="10120463" cy="1525739"/>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28D7EA4-5D21-4227-9A12-2647E58639E3}"/>
                  </a:ext>
                </a:extLst>
              </p:cNvPr>
              <p:cNvSpPr/>
              <p:nvPr/>
            </p:nvSpPr>
            <p:spPr>
              <a:xfrm>
                <a:off x="973717" y="2164381"/>
                <a:ext cx="6687344" cy="1611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𝑈</m:t>
                      </m:r>
                      <m:d>
                        <m:dPr>
                          <m:ctrlPr>
                            <a:rPr lang="en-US" sz="4800" i="1">
                              <a:solidFill>
                                <a:prstClr val="black"/>
                              </a:solidFill>
                              <a:latin typeface="Cambria Math" panose="02040503050406030204" pitchFamily="18" charset="0"/>
                            </a:rPr>
                          </m:ctrlPr>
                        </m:dPr>
                        <m:e>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𝑇</m:t>
                              </m:r>
                            </m:e>
                            <m:sub>
                              <m:r>
                                <a:rPr lang="en-US" sz="4800" i="1">
                                  <a:solidFill>
                                    <a:prstClr val="black"/>
                                  </a:solidFill>
                                  <a:latin typeface="Cambria Math" panose="02040503050406030204" pitchFamily="18" charset="0"/>
                                </a:rPr>
                                <m:t>𝑠𝑐𝑑</m:t>
                              </m:r>
                            </m:sub>
                          </m:sSub>
                        </m:e>
                      </m:d>
                      <m:r>
                        <a:rPr lang="en-US" sz="4800" i="1">
                          <a:solidFill>
                            <a:prstClr val="black"/>
                          </a:solidFill>
                          <a:latin typeface="Cambria Math" panose="02040503050406030204" pitchFamily="18" charset="0"/>
                        </a:rPr>
                        <m:t>=</m:t>
                      </m:r>
                      <m:f>
                        <m:fPr>
                          <m:ctrlPr>
                            <a:rPr lang="en-US" sz="4800" i="1">
                              <a:solidFill>
                                <a:prstClr val="black"/>
                              </a:solidFill>
                              <a:latin typeface="Cambria Math" panose="02040503050406030204" pitchFamily="18" charset="0"/>
                            </a:rPr>
                          </m:ctrlPr>
                        </m:fPr>
                        <m:num>
                          <m:r>
                            <a:rPr lang="en-US" sz="4800" i="1">
                              <a:solidFill>
                                <a:prstClr val="black"/>
                              </a:solidFill>
                              <a:latin typeface="Cambria Math" panose="02040503050406030204" pitchFamily="18" charset="0"/>
                            </a:rPr>
                            <m:t>2⋅</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𝑒</m:t>
                              </m:r>
                            </m:e>
                            <m:sub>
                              <m:r>
                                <a:rPr lang="en-US" sz="4800" i="1">
                                  <a:solidFill>
                                    <a:prstClr val="black"/>
                                  </a:solidFill>
                                  <a:latin typeface="Cambria Math" panose="02040503050406030204" pitchFamily="18" charset="0"/>
                                </a:rPr>
                                <m:t>𝑠𝑐𝑑</m:t>
                              </m:r>
                            </m:sub>
                          </m:sSub>
                        </m:num>
                        <m:den>
                          <m:r>
                            <a:rPr lang="en-US" sz="4800" i="1">
                              <a:solidFill>
                                <a:prstClr val="black"/>
                              </a:solidFill>
                              <a:latin typeface="Cambria Math" panose="02040503050406030204" pitchFamily="18" charset="0"/>
                            </a:rPr>
                            <m:t>𝛿</m:t>
                          </m:r>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𝐼</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𝑉</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den>
                      </m:f>
                    </m:oMath>
                  </m:oMathPara>
                </a14:m>
                <a:endParaRPr lang="en-US" sz="4800" dirty="0"/>
              </a:p>
            </p:txBody>
          </p:sp>
        </mc:Choice>
        <mc:Fallback xmlns="">
          <p:sp>
            <p:nvSpPr>
              <p:cNvPr id="11" name="Rectangle 10">
                <a:extLst>
                  <a:ext uri="{FF2B5EF4-FFF2-40B4-BE49-F238E27FC236}">
                    <a16:creationId xmlns:a16="http://schemas.microsoft.com/office/drawing/2014/main" id="{728D7EA4-5D21-4227-9A12-2647E58639E3}"/>
                  </a:ext>
                </a:extLst>
              </p:cNvPr>
              <p:cNvSpPr>
                <a:spLocks noRot="1" noChangeAspect="1" noMove="1" noResize="1" noEditPoints="1" noAdjustHandles="1" noChangeArrowheads="1" noChangeShapeType="1" noTextEdit="1"/>
              </p:cNvSpPr>
              <p:nvPr/>
            </p:nvSpPr>
            <p:spPr>
              <a:xfrm>
                <a:off x="973717" y="2164381"/>
                <a:ext cx="6687344" cy="16110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600CCA0-4424-4DB3-B7AA-0A78F475E7B1}"/>
                  </a:ext>
                </a:extLst>
              </p:cNvPr>
              <p:cNvSpPr/>
              <p:nvPr/>
            </p:nvSpPr>
            <p:spPr>
              <a:xfrm>
                <a:off x="5690336" y="4783706"/>
                <a:ext cx="500329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𝛿</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𝑐𝑟𝑖𝑡</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den>
                      </m:f>
                      <m:r>
                        <a:rPr lang="en-US" sz="2800" i="1">
                          <a:latin typeface="Cambria Math" panose="02040503050406030204" pitchFamily="18" charset="0"/>
                        </a:rPr>
                        <m:t>⋅</m:t>
                      </m:r>
                      <m:r>
                        <a:rPr lang="en-US" sz="2800" i="1">
                          <a:latin typeface="Cambria Math" panose="02040503050406030204" pitchFamily="18" charset="0"/>
                        </a:rPr>
                        <m:t>𝐿</m:t>
                      </m:r>
                    </m:oMath>
                  </m:oMathPara>
                </a14:m>
                <a:endParaRPr lang="en-US" sz="2800" dirty="0"/>
              </a:p>
            </p:txBody>
          </p:sp>
        </mc:Choice>
        <mc:Fallback xmlns="">
          <p:sp>
            <p:nvSpPr>
              <p:cNvPr id="14" name="Rectangle 13">
                <a:extLst>
                  <a:ext uri="{FF2B5EF4-FFF2-40B4-BE49-F238E27FC236}">
                    <a16:creationId xmlns:a16="http://schemas.microsoft.com/office/drawing/2014/main" id="{E600CCA0-4424-4DB3-B7AA-0A78F475E7B1}"/>
                  </a:ext>
                </a:extLst>
              </p:cNvPr>
              <p:cNvSpPr>
                <a:spLocks noRot="1" noChangeAspect="1" noMove="1" noResize="1" noEditPoints="1" noAdjustHandles="1" noChangeArrowheads="1" noChangeShapeType="1" noTextEdit="1"/>
              </p:cNvSpPr>
              <p:nvPr/>
            </p:nvSpPr>
            <p:spPr>
              <a:xfrm>
                <a:off x="5690336" y="4783706"/>
                <a:ext cx="5003293" cy="9717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21768D-67E7-45F5-A314-5DA980977625}"/>
                  </a:ext>
                </a:extLst>
              </p:cNvPr>
              <p:cNvSpPr txBox="1"/>
              <p:nvPr/>
            </p:nvSpPr>
            <p:spPr>
              <a:xfrm>
                <a:off x="1047749" y="2212536"/>
                <a:ext cx="8940461" cy="1512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r>
                        <a:rPr lang="en-US" sz="4800" b="0" i="1" smtClean="0">
                          <a:latin typeface="Cambria Math" panose="02040503050406030204" pitchFamily="18" charset="0"/>
                        </a:rPr>
                        <m:t>𝐿</m:t>
                      </m:r>
                      <m:r>
                        <a:rPr lang="en-US" sz="4800" b="0" i="1" smtClean="0">
                          <a:latin typeface="Cambria Math" panose="02040503050406030204" pitchFamily="18" charset="0"/>
                        </a:rPr>
                        <m:t>)</m:t>
                      </m:r>
                    </m:oMath>
                  </m:oMathPara>
                </a14:m>
                <a:endParaRPr lang="en-US" sz="4800" dirty="0"/>
              </a:p>
            </p:txBody>
          </p:sp>
        </mc:Choice>
        <mc:Fallback xmlns="">
          <p:sp>
            <p:nvSpPr>
              <p:cNvPr id="16" name="TextBox 15">
                <a:extLst>
                  <a:ext uri="{FF2B5EF4-FFF2-40B4-BE49-F238E27FC236}">
                    <a16:creationId xmlns:a16="http://schemas.microsoft.com/office/drawing/2014/main" id="{7621768D-67E7-45F5-A314-5DA980977625}"/>
                  </a:ext>
                </a:extLst>
              </p:cNvPr>
              <p:cNvSpPr txBox="1">
                <a:spLocks noRot="1" noChangeAspect="1" noMove="1" noResize="1" noEditPoints="1" noAdjustHandles="1" noChangeArrowheads="1" noChangeShapeType="1" noTextEdit="1"/>
              </p:cNvSpPr>
              <p:nvPr/>
            </p:nvSpPr>
            <p:spPr>
              <a:xfrm>
                <a:off x="1047749" y="2212536"/>
                <a:ext cx="8940461" cy="15124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E8778AE-3CAC-4CBE-96D6-EA20638E3A16}"/>
                  </a:ext>
                </a:extLst>
              </p:cNvPr>
              <p:cNvSpPr/>
              <p:nvPr/>
            </p:nvSpPr>
            <p:spPr>
              <a:xfrm>
                <a:off x="2738858" y="4735762"/>
                <a:ext cx="189802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𝐿</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𝜇</m:t>
                          </m:r>
                          <m:sSup>
                            <m:sSupPr>
                              <m:ctrlPr>
                                <a:rPr lang="en-US" sz="2800" i="1">
                                  <a:latin typeface="Cambria Math" panose="02040503050406030204" pitchFamily="18" charset="0"/>
                                </a:rPr>
                              </m:ctrlPr>
                            </m:sSupPr>
                            <m:e>
                              <m:r>
                                <a:rPr lang="en-US" sz="2800" i="1">
                                  <a:latin typeface="Cambria Math" panose="02040503050406030204" pitchFamily="18" charset="0"/>
                                </a:rPr>
                                <m:t>𝑁</m:t>
                              </m:r>
                            </m:e>
                            <m:sup>
                              <m:r>
                                <a:rPr lang="en-US" sz="2800" i="1">
                                  <a:latin typeface="Cambria Math" panose="02040503050406030204" pitchFamily="18" charset="0"/>
                                </a:rPr>
                                <m:t>2</m:t>
                              </m:r>
                            </m:sup>
                          </m:sSup>
                          <m:r>
                            <a:rPr lang="en-US" sz="2800" i="1">
                              <a:latin typeface="Cambria Math" panose="02040503050406030204" pitchFamily="18" charset="0"/>
                            </a:rPr>
                            <m:t>𝐴</m:t>
                          </m:r>
                        </m:num>
                        <m:den>
                          <m:r>
                            <a:rPr lang="en-US" sz="2800" i="1">
                              <a:latin typeface="Cambria Math" panose="02040503050406030204" pitchFamily="18" charset="0"/>
                              <a:ea typeface="Cambria Math" panose="02040503050406030204" pitchFamily="18" charset="0"/>
                            </a:rPr>
                            <m:t>ℓ</m:t>
                          </m:r>
                        </m:den>
                      </m:f>
                    </m:oMath>
                  </m:oMathPara>
                </a14:m>
                <a:endParaRPr lang="en-US" sz="2800" dirty="0"/>
              </a:p>
            </p:txBody>
          </p:sp>
        </mc:Choice>
        <mc:Fallback xmlns="">
          <p:sp>
            <p:nvSpPr>
              <p:cNvPr id="15" name="Rectangle 14">
                <a:extLst>
                  <a:ext uri="{FF2B5EF4-FFF2-40B4-BE49-F238E27FC236}">
                    <a16:creationId xmlns:a16="http://schemas.microsoft.com/office/drawing/2014/main" id="{9E8778AE-3CAC-4CBE-96D6-EA20638E3A16}"/>
                  </a:ext>
                </a:extLst>
              </p:cNvPr>
              <p:cNvSpPr>
                <a:spLocks noRot="1" noChangeAspect="1" noMove="1" noResize="1" noEditPoints="1" noAdjustHandles="1" noChangeArrowheads="1" noChangeShapeType="1" noTextEdit="1"/>
              </p:cNvSpPr>
              <p:nvPr/>
            </p:nvSpPr>
            <p:spPr>
              <a:xfrm>
                <a:off x="2738858" y="4735762"/>
                <a:ext cx="1898020" cy="9569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5881989-9CDC-4C60-B4C5-E67A37614BEE}"/>
                  </a:ext>
                </a:extLst>
              </p:cNvPr>
              <p:cNvSpPr txBox="1"/>
              <p:nvPr/>
            </p:nvSpPr>
            <p:spPr>
              <a:xfrm>
                <a:off x="2834403" y="4832826"/>
                <a:ext cx="1706930" cy="892552"/>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Maximum ∆I </a:t>
                </a:r>
                <a14:m>
                  <m:oMath xmlns:m="http://schemas.openxmlformats.org/officeDocument/2006/math">
                    <m:r>
                      <a:rPr lang="en-US" sz="2600" b="1" i="1">
                        <a:latin typeface="Cambria Math" panose="02040503050406030204" pitchFamily="18" charset="0"/>
                        <a:ea typeface="Cambria Math" panose="02040503050406030204" pitchFamily="18" charset="0"/>
                      </a:rPr>
                      <m:t>∝</m:t>
                    </m:r>
                  </m:oMath>
                </a14:m>
                <a:r>
                  <a:rPr lang="en-US" sz="2600" b="1" dirty="0">
                    <a:latin typeface="Garamond" panose="02020404030301010803" pitchFamily="18" charset="0"/>
                  </a:rPr>
                  <a:t> L</a:t>
                </a:r>
              </a:p>
            </p:txBody>
          </p:sp>
        </mc:Choice>
        <mc:Fallback xmlns="">
          <p:sp>
            <p:nvSpPr>
              <p:cNvPr id="18" name="TextBox 17">
                <a:extLst>
                  <a:ext uri="{FF2B5EF4-FFF2-40B4-BE49-F238E27FC236}">
                    <a16:creationId xmlns:a16="http://schemas.microsoft.com/office/drawing/2014/main" id="{65881989-9CDC-4C60-B4C5-E67A37614BEE}"/>
                  </a:ext>
                </a:extLst>
              </p:cNvPr>
              <p:cNvSpPr txBox="1">
                <a:spLocks noRot="1" noChangeAspect="1" noMove="1" noResize="1" noEditPoints="1" noAdjustHandles="1" noChangeArrowheads="1" noChangeShapeType="1" noTextEdit="1"/>
              </p:cNvSpPr>
              <p:nvPr/>
            </p:nvSpPr>
            <p:spPr>
              <a:xfrm>
                <a:off x="2834403" y="4832826"/>
                <a:ext cx="1706930" cy="892552"/>
              </a:xfrm>
              <a:prstGeom prst="rect">
                <a:avLst/>
              </a:prstGeom>
              <a:blipFill>
                <a:blip r:embed="rId8"/>
                <a:stretch>
                  <a:fillRect l="-2389" t="-1887" r="-6485" b="-10692"/>
                </a:stretch>
              </a:blipFill>
              <a:ln w="76200">
                <a:solidFill>
                  <a:srgbClr val="FF0000"/>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A497D90B-595B-4F28-8CF4-AA4838BB4957}"/>
              </a:ext>
            </a:extLst>
          </p:cNvPr>
          <p:cNvGrpSpPr/>
          <p:nvPr/>
        </p:nvGrpSpPr>
        <p:grpSpPr>
          <a:xfrm>
            <a:off x="263698" y="4581295"/>
            <a:ext cx="1557268" cy="1358790"/>
            <a:chOff x="937846" y="3196492"/>
            <a:chExt cx="1961661" cy="1711642"/>
          </a:xfrm>
        </p:grpSpPr>
        <p:sp>
          <p:nvSpPr>
            <p:cNvPr id="20" name="Rectangle 19">
              <a:extLst>
                <a:ext uri="{FF2B5EF4-FFF2-40B4-BE49-F238E27FC236}">
                  <a16:creationId xmlns:a16="http://schemas.microsoft.com/office/drawing/2014/main" id="{0E7D86EB-E8A2-4058-B546-3F24CE55DD3E}"/>
                </a:ext>
              </a:extLst>
            </p:cNvPr>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8">
              <a:extLst>
                <a:ext uri="{FF2B5EF4-FFF2-40B4-BE49-F238E27FC236}">
                  <a16:creationId xmlns:a16="http://schemas.microsoft.com/office/drawing/2014/main" id="{18EC9600-DDA9-4769-A3E9-50AC1D42E5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23" name="Straight Arrow Connector 22">
            <a:extLst>
              <a:ext uri="{FF2B5EF4-FFF2-40B4-BE49-F238E27FC236}">
                <a16:creationId xmlns:a16="http://schemas.microsoft.com/office/drawing/2014/main" id="{23E3F790-6ACD-4F97-9C3B-06CA42A62288}"/>
              </a:ext>
            </a:extLst>
          </p:cNvPr>
          <p:cNvCxnSpPr>
            <a:cxnSpLocks/>
          </p:cNvCxnSpPr>
          <p:nvPr/>
        </p:nvCxnSpPr>
        <p:spPr>
          <a:xfrm>
            <a:off x="1986584" y="5279102"/>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7742D0-80C8-40BF-8D0D-4605D61641B9}"/>
              </a:ext>
            </a:extLst>
          </p:cNvPr>
          <p:cNvCxnSpPr>
            <a:cxnSpLocks/>
          </p:cNvCxnSpPr>
          <p:nvPr/>
        </p:nvCxnSpPr>
        <p:spPr>
          <a:xfrm>
            <a:off x="4774734" y="5260689"/>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par>
                          <p:cTn id="46" fill="hold">
                            <p:stCondLst>
                              <p:cond delay="1000"/>
                            </p:stCondLst>
                            <p:childTnLst>
                              <p:par>
                                <p:cTn id="47" presetID="10" presetClass="exit" presetSubtype="0" fill="hold" grpId="1" nodeType="afterEffect">
                                  <p:stCondLst>
                                    <p:cond delay="0"/>
                                  </p:stCondLst>
                                  <p:childTnLst>
                                    <p:animEffect transition="out" filter="fade">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xit" presetSubtype="0" fill="hold" grpId="1"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par>
                          <p:cTn id="67" fill="hold">
                            <p:stCondLst>
                              <p:cond delay="500"/>
                            </p:stCondLst>
                            <p:childTnLst>
                              <p:par>
                                <p:cTn id="68" presetID="10" presetClass="exit" presetSubtype="0" fill="hold" nodeType="after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par>
                          <p:cTn id="71" fill="hold">
                            <p:stCondLst>
                              <p:cond delay="1000"/>
                            </p:stCondLst>
                            <p:childTnLst>
                              <p:par>
                                <p:cTn id="72" presetID="10" presetClass="exit" presetSubtype="0" fill="hold" nodeType="after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6" grpId="0"/>
      <p:bldP spid="16" grpId="1"/>
      <p:bldP spid="15" grpId="0"/>
      <p:bldP spid="15" grpId="1"/>
      <p:bldP spid="18" grpId="0" animBg="1"/>
      <p:bldP spid="18"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Evaluation and Results</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98</a:t>
            </a:fld>
            <a:endParaRPr lang="en-US" dirty="0"/>
          </a:p>
        </p:txBody>
      </p:sp>
    </p:spTree>
    <p:extLst>
      <p:ext uri="{BB962C8B-B14F-4D97-AF65-F5344CB8AC3E}">
        <p14:creationId xmlns:p14="http://schemas.microsoft.com/office/powerpoint/2010/main" val="45294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 Setup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99</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907981" y="1751973"/>
            <a:ext cx="6041366" cy="4323820"/>
          </a:xfrm>
          <a:prstGeom prst="rect">
            <a:avLst/>
          </a:prstGeom>
          <a:ln w="76200">
            <a:solidFill>
              <a:srgbClr val="0C544A"/>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143" y="2446284"/>
            <a:ext cx="3387655" cy="3229897"/>
          </a:xfrm>
          <a:prstGeom prst="rect">
            <a:avLst/>
          </a:prstGeom>
        </p:spPr>
      </p:pic>
      <p:sp>
        <p:nvSpPr>
          <p:cNvPr id="17" name="Rectangle 16"/>
          <p:cNvSpPr/>
          <p:nvPr/>
        </p:nvSpPr>
        <p:spPr>
          <a:xfrm>
            <a:off x="8393502" y="2931173"/>
            <a:ext cx="464017" cy="464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93501" y="4670833"/>
            <a:ext cx="464017" cy="46401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846710" y="1912305"/>
            <a:ext cx="969034" cy="6491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43550" y="2236862"/>
            <a:ext cx="1391730" cy="56071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020351" y="2313319"/>
            <a:ext cx="969034" cy="124939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350030" y="3064996"/>
            <a:ext cx="398253" cy="53483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219422" y="3027872"/>
            <a:ext cx="1297208" cy="203583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911113" y="2832083"/>
            <a:ext cx="598155" cy="95753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000220" y="4439010"/>
            <a:ext cx="969034" cy="1370135"/>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585044" y="2821352"/>
            <a:ext cx="1664899" cy="778481"/>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50187" y="3654630"/>
            <a:ext cx="1898095" cy="20358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748282" y="3967851"/>
            <a:ext cx="2812212" cy="147803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790314" y="3449866"/>
            <a:ext cx="1429108"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557607" y="3234495"/>
            <a:ext cx="440843"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Processor: PIC18F45K20    Speed: 64MHz    ADC: 10-bit</a:t>
            </a:r>
          </a:p>
        </p:txBody>
      </p:sp>
    </p:spTree>
    <p:extLst>
      <p:ext uri="{BB962C8B-B14F-4D97-AF65-F5344CB8AC3E}">
        <p14:creationId xmlns:p14="http://schemas.microsoft.com/office/powerpoint/2010/main" val="36087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xit" presetSubtype="0" fill="hold" grpId="1" nodeType="withEffect">
                                  <p:stCondLst>
                                    <p:cond delay="0"/>
                                  </p:stCondLst>
                                  <p:childTnLst>
                                    <p:animEffect transition="out" filter="fade">
                                      <p:cBhvr>
                                        <p:cTn id="86" dur="500"/>
                                        <p:tgtEl>
                                          <p:spTgt spid="31"/>
                                        </p:tgtEl>
                                      </p:cBhvr>
                                    </p:animEffect>
                                    <p:set>
                                      <p:cBhvr>
                                        <p:cTn id="87" dur="1" fill="hold">
                                          <p:stCondLst>
                                            <p:cond delay="499"/>
                                          </p:stCondLst>
                                        </p:cTn>
                                        <p:tgtEl>
                                          <p:spTgt spid="3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2"/>
                                        </p:tgtEl>
                                      </p:cBhvr>
                                    </p:animEffect>
                                    <p:set>
                                      <p:cBhvr>
                                        <p:cTn id="90" dur="1" fill="hold">
                                          <p:stCondLst>
                                            <p:cond delay="499"/>
                                          </p:stCondLst>
                                        </p:cTn>
                                        <p:tgtEl>
                                          <p:spTgt spid="3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xit" presetSubtype="0" fill="hold" grpId="1" nodeType="withEffect">
                                  <p:stCondLst>
                                    <p:cond delay="0"/>
                                  </p:stCondLst>
                                  <p:childTnLst>
                                    <p:animEffect transition="out" filter="fade">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0"/>
</p:tagLst>
</file>

<file path=ppt/tags/tag10.xml><?xml version="1.0" encoding="utf-8"?>
<p:tagLst xmlns:a="http://schemas.openxmlformats.org/drawingml/2006/main" xmlns:r="http://schemas.openxmlformats.org/officeDocument/2006/relationships" xmlns:p="http://schemas.openxmlformats.org/presentationml/2006/main">
  <p:tag name="TIMING" val="|17.9|19.2"/>
</p:tagLst>
</file>

<file path=ppt/tags/tag11.xml><?xml version="1.0" encoding="utf-8"?>
<p:tagLst xmlns:a="http://schemas.openxmlformats.org/drawingml/2006/main" xmlns:r="http://schemas.openxmlformats.org/officeDocument/2006/relationships" xmlns:p="http://schemas.openxmlformats.org/presentationml/2006/main">
  <p:tag name="TIMING" val="|20.7|13.3|9.3"/>
</p:tagLst>
</file>

<file path=ppt/tags/tag12.xml><?xml version="1.0" encoding="utf-8"?>
<p:tagLst xmlns:a="http://schemas.openxmlformats.org/drawingml/2006/main" xmlns:r="http://schemas.openxmlformats.org/officeDocument/2006/relationships" xmlns:p="http://schemas.openxmlformats.org/presentationml/2006/main">
  <p:tag name="TIMING" val="|11.4|7.9|3.1|7.9"/>
</p:tagLst>
</file>

<file path=ppt/tags/tag13.xml><?xml version="1.0" encoding="utf-8"?>
<p:tagLst xmlns:a="http://schemas.openxmlformats.org/drawingml/2006/main" xmlns:r="http://schemas.openxmlformats.org/officeDocument/2006/relationships" xmlns:p="http://schemas.openxmlformats.org/presentationml/2006/main">
  <p:tag name="TIMING" val="|0.2|0.6|0.5|0.7"/>
</p:tagLst>
</file>

<file path=ppt/tags/tag14.xml><?xml version="1.0" encoding="utf-8"?>
<p:tagLst xmlns:a="http://schemas.openxmlformats.org/drawingml/2006/main" xmlns:r="http://schemas.openxmlformats.org/officeDocument/2006/relationships" xmlns:p="http://schemas.openxmlformats.org/presentationml/2006/main">
  <p:tag name="TIMING" val="|5.8|16.4|1.4|1.1|7.7|1.5"/>
</p:tagLst>
</file>

<file path=ppt/tags/tag15.xml><?xml version="1.0" encoding="utf-8"?>
<p:tagLst xmlns:a="http://schemas.openxmlformats.org/drawingml/2006/main" xmlns:r="http://schemas.openxmlformats.org/officeDocument/2006/relationships" xmlns:p="http://schemas.openxmlformats.org/presentationml/2006/main">
  <p:tag name="TIMING" val="|8.2"/>
</p:tagLst>
</file>

<file path=ppt/tags/tag16.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7.xml><?xml version="1.0" encoding="utf-8"?>
<p:tagLst xmlns:a="http://schemas.openxmlformats.org/drawingml/2006/main" xmlns:r="http://schemas.openxmlformats.org/officeDocument/2006/relationships" xmlns:p="http://schemas.openxmlformats.org/presentationml/2006/main">
  <p:tag name="TIMING" val="|15.8|2.3|1.9|1.8"/>
</p:tagLst>
</file>

<file path=ppt/tags/tag18.xml><?xml version="1.0" encoding="utf-8"?>
<p:tagLst xmlns:a="http://schemas.openxmlformats.org/drawingml/2006/main" xmlns:r="http://schemas.openxmlformats.org/officeDocument/2006/relationships" xmlns:p="http://schemas.openxmlformats.org/presentationml/2006/main">
  <p:tag name="TIMING" val="|18.2|7.8|6|2.3"/>
</p:tagLst>
</file>

<file path=ppt/tags/tag19.xml><?xml version="1.0" encoding="utf-8"?>
<p:tagLst xmlns:a="http://schemas.openxmlformats.org/drawingml/2006/main" xmlns:r="http://schemas.openxmlformats.org/officeDocument/2006/relationships" xmlns:p="http://schemas.openxmlformats.org/presentationml/2006/main">
  <p:tag name="TIMING" val="|5.2|3|4.6|4.5|4.9"/>
</p:tagLst>
</file>

<file path=ppt/tags/tag2.xml><?xml version="1.0" encoding="utf-8"?>
<p:tagLst xmlns:a="http://schemas.openxmlformats.org/drawingml/2006/main" xmlns:r="http://schemas.openxmlformats.org/officeDocument/2006/relationships" xmlns:p="http://schemas.openxmlformats.org/presentationml/2006/main">
  <p:tag name="TIMING" val="|11.6|8.8"/>
</p:tagLst>
</file>

<file path=ppt/tags/tag20.xml><?xml version="1.0" encoding="utf-8"?>
<p:tagLst xmlns:a="http://schemas.openxmlformats.org/drawingml/2006/main" xmlns:r="http://schemas.openxmlformats.org/officeDocument/2006/relationships" xmlns:p="http://schemas.openxmlformats.org/presentationml/2006/main">
  <p:tag name="TIMING" val="|0.9|0.2|0.1|0.1|0.2|0.2|0.2"/>
</p:tagLst>
</file>

<file path=ppt/tags/tag21.xml><?xml version="1.0" encoding="utf-8"?>
<p:tagLst xmlns:a="http://schemas.openxmlformats.org/drawingml/2006/main" xmlns:r="http://schemas.openxmlformats.org/officeDocument/2006/relationships" xmlns:p="http://schemas.openxmlformats.org/presentationml/2006/main">
  <p:tag name="TIMING" val="|14.3"/>
</p:tagLst>
</file>

<file path=ppt/tags/tag22.xml><?xml version="1.0" encoding="utf-8"?>
<p:tagLst xmlns:a="http://schemas.openxmlformats.org/drawingml/2006/main" xmlns:r="http://schemas.openxmlformats.org/officeDocument/2006/relationships" xmlns:p="http://schemas.openxmlformats.org/presentationml/2006/main">
  <p:tag name="TIMING" val="|12.1"/>
</p:tagLst>
</file>

<file path=ppt/tags/tag23.xml><?xml version="1.0" encoding="utf-8"?>
<p:tagLst xmlns:a="http://schemas.openxmlformats.org/drawingml/2006/main" xmlns:r="http://schemas.openxmlformats.org/officeDocument/2006/relationships" xmlns:p="http://schemas.openxmlformats.org/presentationml/2006/main">
  <p:tag name="TIMING" val="|24.7"/>
</p:tagLst>
</file>

<file path=ppt/tags/tag24.xml><?xml version="1.0" encoding="utf-8"?>
<p:tagLst xmlns:a="http://schemas.openxmlformats.org/drawingml/2006/main" xmlns:r="http://schemas.openxmlformats.org/officeDocument/2006/relationships" xmlns:p="http://schemas.openxmlformats.org/presentationml/2006/main">
  <p:tag name="TIMING" val="|24.7"/>
</p:tagLst>
</file>

<file path=ppt/tags/tag25.xml><?xml version="1.0" encoding="utf-8"?>
<p:tagLst xmlns:a="http://schemas.openxmlformats.org/drawingml/2006/main" xmlns:r="http://schemas.openxmlformats.org/officeDocument/2006/relationships" xmlns:p="http://schemas.openxmlformats.org/presentationml/2006/main">
  <p:tag name="TIMING" val="|8.7|8.5|5.8|4"/>
</p:tagLst>
</file>

<file path=ppt/tags/tag3.xml><?xml version="1.0" encoding="utf-8"?>
<p:tagLst xmlns:a="http://schemas.openxmlformats.org/drawingml/2006/main" xmlns:r="http://schemas.openxmlformats.org/officeDocument/2006/relationships" xmlns:p="http://schemas.openxmlformats.org/presentationml/2006/main">
  <p:tag name="TIMING" val="|10.4|12.2|9.5"/>
</p:tagLst>
</file>

<file path=ppt/tags/tag4.xml><?xml version="1.0" encoding="utf-8"?>
<p:tagLst xmlns:a="http://schemas.openxmlformats.org/drawingml/2006/main" xmlns:r="http://schemas.openxmlformats.org/officeDocument/2006/relationships" xmlns:p="http://schemas.openxmlformats.org/presentationml/2006/main">
  <p:tag name="TIMING" val="|7.1|3.7"/>
</p:tagLst>
</file>

<file path=ppt/tags/tag5.xml><?xml version="1.0" encoding="utf-8"?>
<p:tagLst xmlns:a="http://schemas.openxmlformats.org/drawingml/2006/main" xmlns:r="http://schemas.openxmlformats.org/officeDocument/2006/relationships" xmlns:p="http://schemas.openxmlformats.org/presentationml/2006/main">
  <p:tag name="TIMING" val="|20.2|3.1|8|3|4.5"/>
</p:tagLst>
</file>

<file path=ppt/tags/tag6.xml><?xml version="1.0" encoding="utf-8"?>
<p:tagLst xmlns:a="http://schemas.openxmlformats.org/drawingml/2006/main" xmlns:r="http://schemas.openxmlformats.org/officeDocument/2006/relationships" xmlns:p="http://schemas.openxmlformats.org/presentationml/2006/main">
  <p:tag name="TIMING" val="|1.1|1.4|7.8|2.1|5"/>
</p:tagLst>
</file>

<file path=ppt/tags/tag7.xml><?xml version="1.0" encoding="utf-8"?>
<p:tagLst xmlns:a="http://schemas.openxmlformats.org/drawingml/2006/main" xmlns:r="http://schemas.openxmlformats.org/officeDocument/2006/relationships" xmlns:p="http://schemas.openxmlformats.org/presentationml/2006/main">
  <p:tag name="TIMING" val="|8.5|3.7|14.7|10.4|5.1"/>
</p:tagLst>
</file>

<file path=ppt/tags/tag8.xml><?xml version="1.0" encoding="utf-8"?>
<p:tagLst xmlns:a="http://schemas.openxmlformats.org/drawingml/2006/main" xmlns:r="http://schemas.openxmlformats.org/officeDocument/2006/relationships" xmlns:p="http://schemas.openxmlformats.org/presentationml/2006/main">
  <p:tag name="TIMING" val="|7.8"/>
</p:tagLst>
</file>

<file path=ppt/tags/tag9.xml><?xml version="1.0" encoding="utf-8"?>
<p:tagLst xmlns:a="http://schemas.openxmlformats.org/drawingml/2006/main" xmlns:r="http://schemas.openxmlformats.org/officeDocument/2006/relationships" xmlns:p="http://schemas.openxmlformats.org/presentationml/2006/main">
  <p:tag name="TIMING" val="|9.5|1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857</TotalTime>
  <Words>6285</Words>
  <Application>Microsoft Office PowerPoint</Application>
  <PresentationFormat>Widescreen</PresentationFormat>
  <Paragraphs>1406</Paragraphs>
  <Slides>109</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Arial</vt:lpstr>
      <vt:lpstr>Arial Black</vt:lpstr>
      <vt:lpstr>Calibri</vt:lpstr>
      <vt:lpstr>Calibri Light</vt:lpstr>
      <vt:lpstr>Cambria Math</vt:lpstr>
      <vt:lpstr>Garamond</vt:lpstr>
      <vt:lpstr>ITC Stone Sans</vt:lpstr>
      <vt:lpstr>ITC Stone Serif</vt:lpstr>
      <vt:lpstr>Office Theme</vt:lpstr>
      <vt:lpstr>Demand Characterization and Codesign of Dynamics-Adaptive Real-Time Systems</vt:lpstr>
      <vt:lpstr>Hard Real-Time Systems</vt:lpstr>
      <vt:lpstr>Hard Real-Time Systems: Airbags</vt:lpstr>
      <vt:lpstr>Traditional Real-Time Systems</vt:lpstr>
      <vt:lpstr>Traditional Real-Time Systems</vt:lpstr>
      <vt:lpstr>Problem &amp; Motivation</vt:lpstr>
      <vt:lpstr>Approach</vt:lpstr>
      <vt:lpstr>Approach</vt:lpstr>
      <vt:lpstr>Approach</vt:lpstr>
      <vt:lpstr>Thesis</vt:lpstr>
      <vt:lpstr>Related Works (table/box)</vt:lpstr>
      <vt:lpstr>An Efficient Knapsack-Based Approach for Calculating the Worst-Case Demand of AVR Tasks</vt:lpstr>
      <vt:lpstr>Holiday Thievery</vt:lpstr>
      <vt:lpstr>Holiday Thievery</vt:lpstr>
      <vt:lpstr>Holiday Thievery Function</vt:lpstr>
      <vt:lpstr>PowerPoint Presentation</vt:lpstr>
      <vt:lpstr>Engine Control:  Adaptive Variable-Rate (AVR) Tasks</vt:lpstr>
      <vt:lpstr>Engine Control:  Adaptive Variable-Rate (AVR) Tasks</vt:lpstr>
      <vt:lpstr>Demand of AVR Tasks</vt:lpstr>
      <vt:lpstr>Demand of AVR Tasks</vt:lpstr>
      <vt:lpstr>Motivation and Problem Statement</vt:lpstr>
      <vt:lpstr>Approach &amp; Contributions</vt:lpstr>
      <vt:lpstr>Outline</vt:lpstr>
      <vt:lpstr>Background &amp; Related Work</vt:lpstr>
      <vt:lpstr>AVR Tasks – Speed or WCET?</vt:lpstr>
      <vt:lpstr>Digraph Real-Time (DRT) Approach</vt:lpstr>
      <vt:lpstr>Related Works</vt:lpstr>
      <vt:lpstr>Related Works</vt:lpstr>
      <vt:lpstr>Outline</vt:lpstr>
      <vt:lpstr>Precedence Constraints &amp; Search Space Reduction</vt:lpstr>
      <vt:lpstr>Acceleration Limits (on AVR)</vt:lpstr>
      <vt:lpstr>Search Space Reduction: Dominant Sequences</vt:lpstr>
      <vt:lpstr>Dominant Sequence Visualized</vt:lpstr>
      <vt:lpstr>Dominant Sequence Visualized</vt:lpstr>
      <vt:lpstr>Dominant Sequence Visualized</vt:lpstr>
      <vt:lpstr>Properties of a Dominant Sequence</vt:lpstr>
      <vt:lpstr>Properties of a Dominant Sequence</vt:lpstr>
      <vt:lpstr>Properties of a Dominant Sequence</vt:lpstr>
      <vt:lpstr>Dominant Sequence Visualization</vt:lpstr>
      <vt:lpstr>Dominant Sequence Visualization</vt:lpstr>
      <vt:lpstr>A Visual Comparison</vt:lpstr>
      <vt:lpstr>Worst-Case Demand as Knapsack</vt:lpstr>
      <vt:lpstr>Jobs as Items, Time as Knapsack</vt:lpstr>
      <vt:lpstr>Transformation Visualization</vt:lpstr>
      <vt:lpstr>PowerPoint Presentation</vt:lpstr>
      <vt:lpstr>PowerPoint Presentation</vt:lpstr>
      <vt:lpstr>Time complexity</vt:lpstr>
      <vt:lpstr>Evaluation and Results</vt:lpstr>
      <vt:lpstr>AVR Task Set: Table Comparison</vt:lpstr>
      <vt:lpstr>AVR Task Set: Visual Comparison</vt:lpstr>
      <vt:lpstr>Algorithm Runtime Comparison</vt:lpstr>
      <vt:lpstr>Random Taskset Alg. Runtimes</vt:lpstr>
      <vt:lpstr>Public Artifact</vt:lpstr>
      <vt:lpstr>Engine Control Future Work</vt:lpstr>
      <vt:lpstr>Engine Control Conclusion</vt:lpstr>
      <vt:lpstr>Future Work</vt:lpstr>
      <vt:lpstr>Timeline</vt:lpstr>
      <vt:lpstr>Publications</vt:lpstr>
      <vt:lpstr>Concluding Summary</vt:lpstr>
      <vt:lpstr>Appendix</vt:lpstr>
      <vt:lpstr>Random Taskset Alg. Runtimes (Log)</vt:lpstr>
      <vt:lpstr>Rand. Taskset Knapsack Runtimes </vt:lpstr>
      <vt:lpstr>Standalone AVR Function</vt:lpstr>
      <vt:lpstr>Why assume |α^- |=α^+?</vt:lpstr>
      <vt:lpstr>But my [insert rotational source] doesn’t have symmetric acceleration!</vt:lpstr>
      <vt:lpstr>But my [insert rotational source] doesn’t have symmetric acceleration!</vt:lpstr>
      <vt:lpstr>How does this compare to actual internal combustion engines?</vt:lpstr>
      <vt:lpstr>Trading Utilization for Circuitry: Hardware-Software Co-design for Real-Time Software-Based Short-Circuit Protection</vt:lpstr>
      <vt:lpstr>Toast, anyone?</vt:lpstr>
      <vt:lpstr>Not Your Fault</vt:lpstr>
      <vt:lpstr>Your Home is Not Alone</vt:lpstr>
      <vt:lpstr>Low Power, High Stakes</vt:lpstr>
      <vt:lpstr>Motivation and Problem Statement</vt:lpstr>
      <vt:lpstr>Approach</vt:lpstr>
      <vt:lpstr>Contribution Summary</vt:lpstr>
      <vt:lpstr>Outline</vt:lpstr>
      <vt:lpstr>Electronics Background</vt:lpstr>
      <vt:lpstr>Basic Circuitry </vt:lpstr>
      <vt:lpstr>Inductors </vt:lpstr>
      <vt:lpstr>DC-RL Circuits</vt:lpstr>
      <vt:lpstr>Detailed Approach</vt:lpstr>
      <vt:lpstr>Related Work</vt:lpstr>
      <vt:lpstr>System Model</vt:lpstr>
      <vt:lpstr>Inductors: Spatial Parameters</vt:lpstr>
      <vt:lpstr>Quick Summary</vt:lpstr>
      <vt:lpstr>Electronics System: Example Short Detection</vt:lpstr>
      <vt:lpstr>Electronics System: Operating Current Model</vt:lpstr>
      <vt:lpstr>Methods of Detection: Maximum I</vt:lpstr>
      <vt:lpstr>Methods of Detection: Maximum ∆I</vt:lpstr>
      <vt:lpstr>Quick Summary</vt:lpstr>
      <vt:lpstr>Methods of Detection: Min. Time to Detection</vt:lpstr>
      <vt:lpstr>Real-Time System Model</vt:lpstr>
      <vt:lpstr>Real-Time System Model: Example Failure</vt:lpstr>
      <vt:lpstr>Real-Time System Model: Example Success</vt:lpstr>
      <vt:lpstr>Real-Time System Model: Utilization</vt:lpstr>
      <vt:lpstr>Quick Model Summary</vt:lpstr>
      <vt:lpstr>Inductance vs Utilization Relationship</vt:lpstr>
      <vt:lpstr>Evaluation and Results</vt:lpstr>
      <vt:lpstr>Experiment Setup</vt:lpstr>
      <vt:lpstr>Experimentation: FUL and HSF Shorts</vt:lpstr>
      <vt:lpstr>Experimentation: Scaling</vt:lpstr>
      <vt:lpstr>Short Detection with Varied Period</vt:lpstr>
      <vt:lpstr>Conclusion</vt:lpstr>
      <vt:lpstr>Contribution Summary and Future Work</vt:lpstr>
      <vt:lpstr>Previous Publication</vt:lpstr>
      <vt:lpstr>Thank you!</vt:lpstr>
      <vt:lpstr>PowerPoint Presentation</vt:lpstr>
      <vt:lpstr>PowerPoint Presentation</vt:lpstr>
      <vt:lpstr>Electronics System: Operating Current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Aaron Willcock</cp:lastModifiedBy>
  <cp:revision>43</cp:revision>
  <dcterms:created xsi:type="dcterms:W3CDTF">2017-03-24T20:12:23Z</dcterms:created>
  <dcterms:modified xsi:type="dcterms:W3CDTF">2021-02-09T02:38:28Z</dcterms:modified>
</cp:coreProperties>
</file>